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40" r:id="rId3"/>
    <p:sldId id="347" r:id="rId4"/>
    <p:sldId id="336" r:id="rId5"/>
    <p:sldId id="341" r:id="rId6"/>
    <p:sldId id="330" r:id="rId7"/>
    <p:sldId id="331" r:id="rId8"/>
    <p:sldId id="342" r:id="rId9"/>
    <p:sldId id="332" r:id="rId10"/>
    <p:sldId id="333" r:id="rId11"/>
    <p:sldId id="334" r:id="rId12"/>
    <p:sldId id="335" r:id="rId13"/>
    <p:sldId id="343" r:id="rId14"/>
    <p:sldId id="325" r:id="rId15"/>
    <p:sldId id="324" r:id="rId16"/>
    <p:sldId id="327" r:id="rId17"/>
    <p:sldId id="326" r:id="rId18"/>
    <p:sldId id="352" r:id="rId19"/>
    <p:sldId id="344" r:id="rId20"/>
    <p:sldId id="339" r:id="rId21"/>
    <p:sldId id="338" r:id="rId22"/>
    <p:sldId id="337" r:id="rId23"/>
    <p:sldId id="345" r:id="rId24"/>
    <p:sldId id="266" r:id="rId25"/>
    <p:sldId id="307" r:id="rId26"/>
    <p:sldId id="328" r:id="rId27"/>
    <p:sldId id="329" r:id="rId28"/>
    <p:sldId id="308" r:id="rId29"/>
    <p:sldId id="357" r:id="rId30"/>
    <p:sldId id="349" r:id="rId31"/>
    <p:sldId id="350" r:id="rId32"/>
    <p:sldId id="346" r:id="rId33"/>
    <p:sldId id="303" r:id="rId34"/>
    <p:sldId id="304" r:id="rId35"/>
    <p:sldId id="305" r:id="rId36"/>
    <p:sldId id="289" r:id="rId37"/>
    <p:sldId id="294" r:id="rId38"/>
    <p:sldId id="309" r:id="rId39"/>
    <p:sldId id="310" r:id="rId40"/>
    <p:sldId id="311" r:id="rId41"/>
    <p:sldId id="312" r:id="rId42"/>
    <p:sldId id="351" r:id="rId43"/>
    <p:sldId id="355" r:id="rId44"/>
    <p:sldId id="314" r:id="rId45"/>
    <p:sldId id="315" r:id="rId46"/>
    <p:sldId id="316" r:id="rId47"/>
    <p:sldId id="317" r:id="rId48"/>
    <p:sldId id="313" r:id="rId49"/>
    <p:sldId id="318" r:id="rId50"/>
    <p:sldId id="268" r:id="rId51"/>
    <p:sldId id="283" r:id="rId52"/>
    <p:sldId id="298" r:id="rId53"/>
    <p:sldId id="299" r:id="rId54"/>
    <p:sldId id="295" r:id="rId55"/>
    <p:sldId id="296" r:id="rId56"/>
    <p:sldId id="356" r:id="rId57"/>
    <p:sldId id="297" r:id="rId58"/>
    <p:sldId id="300" r:id="rId59"/>
    <p:sldId id="301" r:id="rId60"/>
    <p:sldId id="319" r:id="rId61"/>
    <p:sldId id="320" r:id="rId62"/>
    <p:sldId id="321" r:id="rId63"/>
    <p:sldId id="322" r:id="rId64"/>
    <p:sldId id="353" r:id="rId65"/>
    <p:sldId id="323" r:id="rId66"/>
    <p:sldId id="306"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1620" y="5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14T23:19:27.173"/>
    </inkml:context>
    <inkml:brush xml:id="br0">
      <inkml:brushProperty name="width" value="0.1" units="cm"/>
      <inkml:brushProperty name="height" value="0.1" units="cm"/>
      <inkml:brushProperty name="color" value="#404040"/>
      <inkml:brushProperty name="ignorePressure" value="1"/>
    </inkml:brush>
  </inkml:definitions>
  <inkml:trace contextRef="#ctx0" brushRef="#br0">0 404,'1'22,"0"0,2 0,0 0,1-1,1 0,1 0,3 5,0 0,-3-6,1 0,1-1,6 9,13 27,-20-39,1 1,0-1,2-1,0 0,9 11,9 8,-16-19,1 0,0-1,1 0,6 3,14 9,1-3,1 0,26 10,-55-29,-1 0,1 1,-1 0,0-1,1 4,28 19,8 0,-20-13,0 0,1-2,20 8,-14-8,-8-3,-1-2,16 4,-26-8,0 1,-1 0,1 0,2 3,-5-3,0-1,0 1,0-1,0 0,8 0,-12-2,-1-1,1 0,0 0,-1 0,1 0,0-1,-1 1,1-1,-1 0,1 0,-1-1,1 1,-1-1,0 1,0-1,3-2,16-12,-1-2,-1-1,0 0,0-4,31-28,-16 7,-30 37,0-1,1 1,0 0,0 0,0 1,6-4,-2 2,0-1,-1-1,0 1,-1-2,2-1,-3 2,1 1,0 0,0 0,1 1,1 0,1-1,64-46,-38 27,30-17,-34 20,-27 19,-1 2,1-1,0 1,1 0,3-3,9-4,0-1,-2-1,0-1,0 0,2-4,-15 14,12-9,1 0,1 2,0 0,1 1,15-7,-10 6,-1-1,0-1,8-7,34-25,3 2,5-3,-63 41,-1 0,1 0,0 1,2 0,-2 0,-1 0,1 0,-1-1,6-3,24-16,1 2,1 2,33-11,19-9,-31 20,-49 16,0 0,0 0,-1-1,11-6,38-25,-26 14,37-16,-65 34,0 1,1-1,-1-1,-1 0,1 0,-1 0,5-4,-2-3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04T20:10:02.006"/>
    </inkml:context>
    <inkml:brush xml:id="br0">
      <inkml:brushProperty name="width" value="0.05" units="cm"/>
      <inkml:brushProperty name="height" value="0.05" units="cm"/>
      <inkml:brushProperty name="color" value="#E71224"/>
      <inkml:brushProperty name="ignorePressure" value="1"/>
    </inkml:brush>
  </inkml:definitions>
  <inkml:trace contextRef="#ctx0" brushRef="#br0">3488 315,'-5'-1,"1"0,0 1,-1-1,1-1,0 1,0 0,0-1,-8-4,-2-1,-127-63,-67-29,156 77,-2 3,-59-14,16 16,-1 4,-168 1,132 8,-326 1,357 12,-167 38,156-24,68-15,-178 40,186-34,1 1,0 2,1 1,-50 35,24-16,-48 32,-67 37,149-90,1 1,1 2,0 0,2 2,0 0,1 2,-33 43,17-14,3 2,-52 104,76-132,1 0,2 1,1 1,1-1,1 1,-3 36,4 171,5-175,1-9,1-1,3 0,2 0,2 0,2-1,25 67,-20-72,42 96,-49-121,1-1,1 0,1-1,0 0,17 17,18 17,-30-30,2-1,0-1,1 0,29 19,128 93,30 18,-100-78,17 10,-41-32,-24-13,71 31,-110-57,0 1,32 24,7 3,74 35,4-7,168 57,-205-91,2-5,1-4,1-5,0-4,1-5,0-5,112-9,-148-1,114-26,-126 17,-1-2,0-3,-2-2,88-49,-94 44,164-104,-180 109,-2-2,0-2,-2 0,35-43,7-30,4-3,-34 48,-3-2,-2-1,42-94,-42 93,-27 47,-1-1,0 0,0 0,-1 0,-1-1,5-16,30-191,-8 31,-18 117,-4 1,1-78,-15-142,-20 109,23 177,0 1,-1-1,0 0,0 1,0-1,0 1,-1-1,1 1,-1 0,0 0,0 1,-1-1,1 1,-1-1,-4-2,-8-5,0 1,-30-14,-10-7,27 14,-32-16,-5-1,60 30,-60-34,3-2,-69-58,120 86,0-2,1 1,0-1,1-1,1 0,-10-22,9 19,0 0,-1 0,0 1,-16-17,20 25,0 0,0 0,-9-18,-6-10,20 34,-1 1,1-1,0 1,-1-1,0 1,1 0,-1 0,0 0,0 0,0 1,0-1,-1 1,1 0,-4-1,-5-1,0 2,-22-2,25 3,1 0,-1-1,1 0,-1 0,1-1,-14-5,-14-8,12 4,-37-20,44 20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04T20:10:10.068"/>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0 1</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7650535-3046-4379-BC09-1DE1123099CC}"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25F2D3-9FB7-44B2-9E56-B20C8A6238FA}" type="slidenum">
              <a:rPr lang="en-US" smtClean="0"/>
              <a:t>‹#›</a:t>
            </a:fld>
            <a:endParaRPr lang="en-US"/>
          </a:p>
        </p:txBody>
      </p:sp>
    </p:spTree>
    <p:extLst>
      <p:ext uri="{BB962C8B-B14F-4D97-AF65-F5344CB8AC3E}">
        <p14:creationId xmlns:p14="http://schemas.microsoft.com/office/powerpoint/2010/main" val="4255706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7650535-3046-4379-BC09-1DE1123099CC}"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25F2D3-9FB7-44B2-9E56-B20C8A6238FA}" type="slidenum">
              <a:rPr lang="en-US" smtClean="0"/>
              <a:t>‹#›</a:t>
            </a:fld>
            <a:endParaRPr lang="en-US"/>
          </a:p>
        </p:txBody>
      </p:sp>
    </p:spTree>
    <p:extLst>
      <p:ext uri="{BB962C8B-B14F-4D97-AF65-F5344CB8AC3E}">
        <p14:creationId xmlns:p14="http://schemas.microsoft.com/office/powerpoint/2010/main" val="3286606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7650535-3046-4379-BC09-1DE1123099CC}"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25F2D3-9FB7-44B2-9E56-B20C8A6238FA}" type="slidenum">
              <a:rPr lang="en-US" smtClean="0"/>
              <a:t>‹#›</a:t>
            </a:fld>
            <a:endParaRPr lang="en-US"/>
          </a:p>
        </p:txBody>
      </p:sp>
    </p:spTree>
    <p:extLst>
      <p:ext uri="{BB962C8B-B14F-4D97-AF65-F5344CB8AC3E}">
        <p14:creationId xmlns:p14="http://schemas.microsoft.com/office/powerpoint/2010/main" val="330753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7650535-3046-4379-BC09-1DE1123099CC}"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25F2D3-9FB7-44B2-9E56-B20C8A6238FA}" type="slidenum">
              <a:rPr lang="en-US" smtClean="0"/>
              <a:t>‹#›</a:t>
            </a:fld>
            <a:endParaRPr lang="en-US"/>
          </a:p>
        </p:txBody>
      </p:sp>
    </p:spTree>
    <p:extLst>
      <p:ext uri="{BB962C8B-B14F-4D97-AF65-F5344CB8AC3E}">
        <p14:creationId xmlns:p14="http://schemas.microsoft.com/office/powerpoint/2010/main" val="3101440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650535-3046-4379-BC09-1DE1123099CC}"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25F2D3-9FB7-44B2-9E56-B20C8A6238FA}" type="slidenum">
              <a:rPr lang="en-US" smtClean="0"/>
              <a:t>‹#›</a:t>
            </a:fld>
            <a:endParaRPr lang="en-US"/>
          </a:p>
        </p:txBody>
      </p:sp>
    </p:spTree>
    <p:extLst>
      <p:ext uri="{BB962C8B-B14F-4D97-AF65-F5344CB8AC3E}">
        <p14:creationId xmlns:p14="http://schemas.microsoft.com/office/powerpoint/2010/main" val="2128699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7650535-3046-4379-BC09-1DE1123099CC}" type="datetimeFigureOut">
              <a:rPr lang="en-US" smtClean="0"/>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25F2D3-9FB7-44B2-9E56-B20C8A6238FA}" type="slidenum">
              <a:rPr lang="en-US" smtClean="0"/>
              <a:t>‹#›</a:t>
            </a:fld>
            <a:endParaRPr lang="en-US"/>
          </a:p>
        </p:txBody>
      </p:sp>
    </p:spTree>
    <p:extLst>
      <p:ext uri="{BB962C8B-B14F-4D97-AF65-F5344CB8AC3E}">
        <p14:creationId xmlns:p14="http://schemas.microsoft.com/office/powerpoint/2010/main" val="3938749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7650535-3046-4379-BC09-1DE1123099CC}" type="datetimeFigureOut">
              <a:rPr lang="en-US" smtClean="0"/>
              <a:t>6/15/2021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25F2D3-9FB7-44B2-9E56-B20C8A6238FA}" type="slidenum">
              <a:rPr lang="en-US" smtClean="0"/>
              <a:t>‹#›</a:t>
            </a:fld>
            <a:endParaRPr lang="en-US"/>
          </a:p>
        </p:txBody>
      </p:sp>
    </p:spTree>
    <p:extLst>
      <p:ext uri="{BB962C8B-B14F-4D97-AF65-F5344CB8AC3E}">
        <p14:creationId xmlns:p14="http://schemas.microsoft.com/office/powerpoint/2010/main" val="1746327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7650535-3046-4379-BC09-1DE1123099CC}" type="datetimeFigureOut">
              <a:rPr lang="en-US" smtClean="0"/>
              <a:t>6/15/2021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25F2D3-9FB7-44B2-9E56-B20C8A6238FA}" type="slidenum">
              <a:rPr lang="en-US" smtClean="0"/>
              <a:t>‹#›</a:t>
            </a:fld>
            <a:endParaRPr lang="en-US"/>
          </a:p>
        </p:txBody>
      </p:sp>
    </p:spTree>
    <p:extLst>
      <p:ext uri="{BB962C8B-B14F-4D97-AF65-F5344CB8AC3E}">
        <p14:creationId xmlns:p14="http://schemas.microsoft.com/office/powerpoint/2010/main" val="1585070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650535-3046-4379-BC09-1DE1123099CC}" type="datetimeFigureOut">
              <a:rPr lang="en-US" smtClean="0"/>
              <a:t>6/15/2021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25F2D3-9FB7-44B2-9E56-B20C8A6238FA}" type="slidenum">
              <a:rPr lang="en-US" smtClean="0"/>
              <a:t>‹#›</a:t>
            </a:fld>
            <a:endParaRPr lang="en-US"/>
          </a:p>
        </p:txBody>
      </p:sp>
    </p:spTree>
    <p:extLst>
      <p:ext uri="{BB962C8B-B14F-4D97-AF65-F5344CB8AC3E}">
        <p14:creationId xmlns:p14="http://schemas.microsoft.com/office/powerpoint/2010/main" val="2310388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7650535-3046-4379-BC09-1DE1123099CC}" type="datetimeFigureOut">
              <a:rPr lang="en-US" smtClean="0"/>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25F2D3-9FB7-44B2-9E56-B20C8A6238FA}" type="slidenum">
              <a:rPr lang="en-US" smtClean="0"/>
              <a:t>‹#›</a:t>
            </a:fld>
            <a:endParaRPr lang="en-US"/>
          </a:p>
        </p:txBody>
      </p:sp>
    </p:spTree>
    <p:extLst>
      <p:ext uri="{BB962C8B-B14F-4D97-AF65-F5344CB8AC3E}">
        <p14:creationId xmlns:p14="http://schemas.microsoft.com/office/powerpoint/2010/main" val="3156110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7650535-3046-4379-BC09-1DE1123099CC}" type="datetimeFigureOut">
              <a:rPr lang="en-US" smtClean="0"/>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25F2D3-9FB7-44B2-9E56-B20C8A6238FA}" type="slidenum">
              <a:rPr lang="en-US" smtClean="0"/>
              <a:t>‹#›</a:t>
            </a:fld>
            <a:endParaRPr lang="en-US"/>
          </a:p>
        </p:txBody>
      </p:sp>
    </p:spTree>
    <p:extLst>
      <p:ext uri="{BB962C8B-B14F-4D97-AF65-F5344CB8AC3E}">
        <p14:creationId xmlns:p14="http://schemas.microsoft.com/office/powerpoint/2010/main" val="2209869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00"/>
            </a:gs>
            <a:gs pos="39999">
              <a:srgbClr val="0A128C"/>
            </a:gs>
            <a:gs pos="70000">
              <a:srgbClr val="181CC7"/>
            </a:gs>
            <a:gs pos="88000">
              <a:srgbClr val="7005D4"/>
            </a:gs>
            <a:gs pos="100000">
              <a:srgbClr val="8C3D91"/>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650535-3046-4379-BC09-1DE1123099CC}" type="datetimeFigureOut">
              <a:rPr lang="en-US" smtClean="0"/>
              <a:t>6/15/2021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5F2D3-9FB7-44B2-9E56-B20C8A6238FA}" type="slidenum">
              <a:rPr lang="en-US" smtClean="0"/>
              <a:t>‹#›</a:t>
            </a:fld>
            <a:endParaRPr lang="en-US"/>
          </a:p>
        </p:txBody>
      </p:sp>
    </p:spTree>
    <p:extLst>
      <p:ext uri="{BB962C8B-B14F-4D97-AF65-F5344CB8AC3E}">
        <p14:creationId xmlns:p14="http://schemas.microsoft.com/office/powerpoint/2010/main" val="3389984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customXml" Target="../ink/ink3.xml"/><Relationship Id="rId5" Type="http://schemas.openxmlformats.org/officeDocument/2006/relationships/image" Target="../media/image17.png"/><Relationship Id="rId4" Type="http://schemas.openxmlformats.org/officeDocument/2006/relationships/customXml" Target="../ink/ink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gif"/><Relationship Id="rId5" Type="http://schemas.openxmlformats.org/officeDocument/2006/relationships/image" Target="../media/image22.jpeg"/><Relationship Id="rId4" Type="http://schemas.openxmlformats.org/officeDocument/2006/relationships/image" Target="../media/image21.jpeg"/></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www.calmclinic.com/anxiety/types/nighttime-separation" TargetMode="External"/><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700" y="2057400"/>
            <a:ext cx="9144000" cy="1470025"/>
          </a:xfrm>
        </p:spPr>
        <p:txBody>
          <a:bodyPr>
            <a:normAutofit/>
          </a:bodyPr>
          <a:lstStyle/>
          <a:p>
            <a:r>
              <a:rPr lang="en-US" dirty="0">
                <a:solidFill>
                  <a:schemeClr val="bg1"/>
                </a:solidFill>
                <a:effectLst/>
                <a:latin typeface="Calibri" panose="020F0502020204030204" pitchFamily="34" charset="0"/>
                <a:ea typeface="Times New Roman" panose="02020603050405020304" pitchFamily="18" charset="0"/>
              </a:rPr>
              <a:t>How Sleep Works: A Primer for Helping Your Clients Sleep Better</a:t>
            </a:r>
            <a:endParaRPr lang="en-US" dirty="0">
              <a:solidFill>
                <a:schemeClr val="bg1"/>
              </a:solidFill>
            </a:endParaRPr>
          </a:p>
        </p:txBody>
      </p:sp>
      <p:sp>
        <p:nvSpPr>
          <p:cNvPr id="3" name="Subtitle 2"/>
          <p:cNvSpPr>
            <a:spLocks noGrp="1"/>
          </p:cNvSpPr>
          <p:nvPr>
            <p:ph type="subTitle" idx="1"/>
          </p:nvPr>
        </p:nvSpPr>
        <p:spPr>
          <a:xfrm>
            <a:off x="0" y="3733800"/>
            <a:ext cx="9144000" cy="914400"/>
          </a:xfrm>
        </p:spPr>
        <p:txBody>
          <a:bodyPr>
            <a:noAutofit/>
          </a:bodyPr>
          <a:lstStyle/>
          <a:p>
            <a:r>
              <a:rPr lang="en-US" sz="2400" dirty="0">
                <a:solidFill>
                  <a:schemeClr val="bg1"/>
                </a:solidFill>
              </a:rPr>
              <a:t> By Richard A. Blackburn, Ph.D., LP, DBSM, CBSM</a:t>
            </a:r>
          </a:p>
        </p:txBody>
      </p:sp>
      <p:pic>
        <p:nvPicPr>
          <p:cNvPr id="6"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38100"/>
            <a:ext cx="3124200" cy="1906292"/>
          </a:xfrm>
          <a:prstGeom prst="rect">
            <a:avLst/>
          </a:prstGeom>
        </p:spPr>
      </p:pic>
      <p:sp>
        <p:nvSpPr>
          <p:cNvPr id="4" name="TextBox 3"/>
          <p:cNvSpPr txBox="1"/>
          <p:nvPr/>
        </p:nvSpPr>
        <p:spPr>
          <a:xfrm>
            <a:off x="152400" y="5106975"/>
            <a:ext cx="8839200" cy="1384995"/>
          </a:xfrm>
          <a:prstGeom prst="rect">
            <a:avLst/>
          </a:prstGeom>
          <a:noFill/>
        </p:spPr>
        <p:txBody>
          <a:bodyPr wrap="square" rtlCol="0">
            <a:spAutoFit/>
          </a:bodyPr>
          <a:lstStyle/>
          <a:p>
            <a:pPr algn="ctr"/>
            <a:r>
              <a:rPr lang="en-US" sz="2800" b="1" dirty="0">
                <a:solidFill>
                  <a:schemeClr val="bg1"/>
                </a:solidFill>
              </a:rPr>
              <a:t>The cure for insomnia?</a:t>
            </a:r>
          </a:p>
          <a:p>
            <a:pPr algn="ctr"/>
            <a:r>
              <a:rPr lang="en-US" sz="2800" b="1" dirty="0">
                <a:solidFill>
                  <a:schemeClr val="bg1"/>
                </a:solidFill>
              </a:rPr>
              <a:t>Get plenty of sleep.</a:t>
            </a:r>
          </a:p>
          <a:p>
            <a:pPr algn="ctr"/>
            <a:r>
              <a:rPr lang="en-US" sz="2800" b="1" dirty="0">
                <a:solidFill>
                  <a:schemeClr val="bg1"/>
                </a:solidFill>
              </a:rPr>
              <a:t>	~ W. C. Fields</a:t>
            </a:r>
          </a:p>
        </p:txBody>
      </p:sp>
    </p:spTree>
    <p:extLst>
      <p:ext uri="{BB962C8B-B14F-4D97-AF65-F5344CB8AC3E}">
        <p14:creationId xmlns:p14="http://schemas.microsoft.com/office/powerpoint/2010/main" val="5552323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04286-42D3-4F7E-8537-89A97E523783}"/>
              </a:ext>
            </a:extLst>
          </p:cNvPr>
          <p:cNvSpPr>
            <a:spLocks noGrp="1"/>
          </p:cNvSpPr>
          <p:nvPr>
            <p:ph type="title"/>
          </p:nvPr>
        </p:nvSpPr>
        <p:spPr/>
        <p:txBody>
          <a:bodyPr>
            <a:normAutofit fontScale="90000"/>
          </a:bodyPr>
          <a:lstStyle/>
          <a:p>
            <a:r>
              <a:rPr lang="en-US" dirty="0">
                <a:solidFill>
                  <a:schemeClr val="bg1"/>
                </a:solidFill>
              </a:rPr>
              <a:t>Why Sleep Matters </a:t>
            </a:r>
            <a:br>
              <a:rPr lang="en-US" dirty="0">
                <a:solidFill>
                  <a:schemeClr val="bg1"/>
                </a:solidFill>
              </a:rPr>
            </a:br>
            <a:r>
              <a:rPr lang="en-US" dirty="0">
                <a:solidFill>
                  <a:schemeClr val="bg1"/>
                </a:solidFill>
              </a:rPr>
              <a:t>in Behavioral Health</a:t>
            </a:r>
            <a:endParaRPr lang="en-US" dirty="0"/>
          </a:p>
        </p:txBody>
      </p:sp>
      <p:pic>
        <p:nvPicPr>
          <p:cNvPr id="5" name="Picture 4">
            <a:extLst>
              <a:ext uri="{FF2B5EF4-FFF2-40B4-BE49-F238E27FC236}">
                <a16:creationId xmlns:a16="http://schemas.microsoft.com/office/drawing/2014/main" id="{8D261A60-D924-4442-B1AD-3DD5F977E57E}"/>
              </a:ext>
            </a:extLst>
          </p:cNvPr>
          <p:cNvPicPr>
            <a:picLocks noChangeAspect="1"/>
          </p:cNvPicPr>
          <p:nvPr/>
        </p:nvPicPr>
        <p:blipFill>
          <a:blip r:embed="rId2"/>
          <a:stretch>
            <a:fillRect/>
          </a:stretch>
        </p:blipFill>
        <p:spPr>
          <a:xfrm>
            <a:off x="-8821" y="0"/>
            <a:ext cx="1249788" cy="762066"/>
          </a:xfrm>
          <a:prstGeom prst="rect">
            <a:avLst/>
          </a:prstGeom>
        </p:spPr>
      </p:pic>
      <p:sp>
        <p:nvSpPr>
          <p:cNvPr id="7" name="TextBox 6">
            <a:extLst>
              <a:ext uri="{FF2B5EF4-FFF2-40B4-BE49-F238E27FC236}">
                <a16:creationId xmlns:a16="http://schemas.microsoft.com/office/drawing/2014/main" id="{34ACA98F-B758-4F47-9054-F7C8D0EA0AB8}"/>
              </a:ext>
            </a:extLst>
          </p:cNvPr>
          <p:cNvSpPr txBox="1"/>
          <p:nvPr/>
        </p:nvSpPr>
        <p:spPr>
          <a:xfrm>
            <a:off x="76200" y="6553200"/>
            <a:ext cx="8991600" cy="369332"/>
          </a:xfrm>
          <a:prstGeom prst="rect">
            <a:avLst/>
          </a:prstGeom>
          <a:noFill/>
        </p:spPr>
        <p:txBody>
          <a:bodyPr wrap="square" rtlCol="0">
            <a:spAutoFit/>
          </a:bodyPr>
          <a:lstStyle/>
          <a:p>
            <a:r>
              <a:rPr lang="en-US" sz="1800" dirty="0">
                <a:solidFill>
                  <a:schemeClr val="bg1"/>
                </a:solidFill>
                <a:effectLst/>
                <a:latin typeface="Arial" panose="020B0604020202020204" pitchFamily="34" charset="0"/>
                <a:ea typeface="Calibri" panose="020F0502020204030204" pitchFamily="34" charset="0"/>
              </a:rPr>
              <a:t>Source:  https://www.health.harvard.edu/newsletter_article/sleep-and-mental-health</a:t>
            </a:r>
            <a:endParaRPr lang="en-US" dirty="0">
              <a:solidFill>
                <a:schemeClr val="bg1"/>
              </a:solidFill>
            </a:endParaRPr>
          </a:p>
        </p:txBody>
      </p:sp>
      <p:sp>
        <p:nvSpPr>
          <p:cNvPr id="8" name="TextBox 7">
            <a:extLst>
              <a:ext uri="{FF2B5EF4-FFF2-40B4-BE49-F238E27FC236}">
                <a16:creationId xmlns:a16="http://schemas.microsoft.com/office/drawing/2014/main" id="{76E6E138-E81B-4286-B1D5-FF14F51C3324}"/>
              </a:ext>
            </a:extLst>
          </p:cNvPr>
          <p:cNvSpPr txBox="1"/>
          <p:nvPr/>
        </p:nvSpPr>
        <p:spPr>
          <a:xfrm>
            <a:off x="76200" y="1828800"/>
            <a:ext cx="8991600" cy="3139321"/>
          </a:xfrm>
          <a:prstGeom prst="rect">
            <a:avLst/>
          </a:prstGeom>
          <a:noFill/>
        </p:spPr>
        <p:txBody>
          <a:bodyPr wrap="square" rtlCol="0">
            <a:spAutoFit/>
          </a:bodyPr>
          <a:lstStyle/>
          <a:p>
            <a:r>
              <a:rPr lang="en-US" sz="3600" dirty="0">
                <a:solidFill>
                  <a:schemeClr val="bg1"/>
                </a:solidFill>
              </a:rPr>
              <a:t>Bipolar Disorder</a:t>
            </a:r>
          </a:p>
          <a:p>
            <a:endParaRPr lang="en-US" dirty="0">
              <a:solidFill>
                <a:schemeClr val="bg1"/>
              </a:solidFill>
            </a:endParaRPr>
          </a:p>
          <a:p>
            <a:r>
              <a:rPr lang="en-US" sz="2400" dirty="0">
                <a:solidFill>
                  <a:schemeClr val="bg1"/>
                </a:solidFill>
              </a:rPr>
              <a:t>69% to 99% of patients experience insomnia during a manic episode and 23% to 78% report hypersomnia during the depressive phase of the illness.</a:t>
            </a:r>
          </a:p>
          <a:p>
            <a:endParaRPr lang="en-US" sz="2400" dirty="0">
              <a:solidFill>
                <a:schemeClr val="bg1"/>
              </a:solidFill>
            </a:endParaRPr>
          </a:p>
          <a:p>
            <a:r>
              <a:rPr lang="en-US" sz="2400" dirty="0">
                <a:solidFill>
                  <a:schemeClr val="bg1"/>
                </a:solidFill>
              </a:rPr>
              <a:t>Insomnia often precedes a shift toward mania, and sleep deprivation is a known trigger of mania.</a:t>
            </a:r>
          </a:p>
        </p:txBody>
      </p:sp>
    </p:spTree>
    <p:extLst>
      <p:ext uri="{BB962C8B-B14F-4D97-AF65-F5344CB8AC3E}">
        <p14:creationId xmlns:p14="http://schemas.microsoft.com/office/powerpoint/2010/main" val="2764569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04286-42D3-4F7E-8537-89A97E523783}"/>
              </a:ext>
            </a:extLst>
          </p:cNvPr>
          <p:cNvSpPr>
            <a:spLocks noGrp="1"/>
          </p:cNvSpPr>
          <p:nvPr>
            <p:ph type="title"/>
          </p:nvPr>
        </p:nvSpPr>
        <p:spPr/>
        <p:txBody>
          <a:bodyPr>
            <a:normAutofit fontScale="90000"/>
          </a:bodyPr>
          <a:lstStyle/>
          <a:p>
            <a:r>
              <a:rPr lang="en-US" dirty="0">
                <a:solidFill>
                  <a:schemeClr val="bg1"/>
                </a:solidFill>
              </a:rPr>
              <a:t>Why Sleep Matters </a:t>
            </a:r>
            <a:br>
              <a:rPr lang="en-US" dirty="0">
                <a:solidFill>
                  <a:schemeClr val="bg1"/>
                </a:solidFill>
              </a:rPr>
            </a:br>
            <a:r>
              <a:rPr lang="en-US" dirty="0">
                <a:solidFill>
                  <a:schemeClr val="bg1"/>
                </a:solidFill>
              </a:rPr>
              <a:t>in Behavioral Health</a:t>
            </a:r>
            <a:endParaRPr lang="en-US" dirty="0"/>
          </a:p>
        </p:txBody>
      </p:sp>
      <p:pic>
        <p:nvPicPr>
          <p:cNvPr id="5" name="Picture 4">
            <a:extLst>
              <a:ext uri="{FF2B5EF4-FFF2-40B4-BE49-F238E27FC236}">
                <a16:creationId xmlns:a16="http://schemas.microsoft.com/office/drawing/2014/main" id="{8D261A60-D924-4442-B1AD-3DD5F977E57E}"/>
              </a:ext>
            </a:extLst>
          </p:cNvPr>
          <p:cNvPicPr>
            <a:picLocks noChangeAspect="1"/>
          </p:cNvPicPr>
          <p:nvPr/>
        </p:nvPicPr>
        <p:blipFill>
          <a:blip r:embed="rId2"/>
          <a:stretch>
            <a:fillRect/>
          </a:stretch>
        </p:blipFill>
        <p:spPr>
          <a:xfrm>
            <a:off x="-8821" y="0"/>
            <a:ext cx="1249788" cy="762066"/>
          </a:xfrm>
          <a:prstGeom prst="rect">
            <a:avLst/>
          </a:prstGeom>
        </p:spPr>
      </p:pic>
      <p:sp>
        <p:nvSpPr>
          <p:cNvPr id="7" name="TextBox 6">
            <a:extLst>
              <a:ext uri="{FF2B5EF4-FFF2-40B4-BE49-F238E27FC236}">
                <a16:creationId xmlns:a16="http://schemas.microsoft.com/office/drawing/2014/main" id="{34ACA98F-B758-4F47-9054-F7C8D0EA0AB8}"/>
              </a:ext>
            </a:extLst>
          </p:cNvPr>
          <p:cNvSpPr txBox="1"/>
          <p:nvPr/>
        </p:nvSpPr>
        <p:spPr>
          <a:xfrm>
            <a:off x="76200" y="6553200"/>
            <a:ext cx="8991600" cy="369332"/>
          </a:xfrm>
          <a:prstGeom prst="rect">
            <a:avLst/>
          </a:prstGeom>
          <a:noFill/>
        </p:spPr>
        <p:txBody>
          <a:bodyPr wrap="square" rtlCol="0">
            <a:spAutoFit/>
          </a:bodyPr>
          <a:lstStyle/>
          <a:p>
            <a:r>
              <a:rPr lang="en-US" sz="1800" dirty="0">
                <a:solidFill>
                  <a:schemeClr val="bg1"/>
                </a:solidFill>
                <a:effectLst/>
                <a:latin typeface="Arial" panose="020B0604020202020204" pitchFamily="34" charset="0"/>
                <a:ea typeface="Calibri" panose="020F0502020204030204" pitchFamily="34" charset="0"/>
              </a:rPr>
              <a:t>Source:  https://www.health.harvard.edu/newsletter_article/sleep-and-mental-health</a:t>
            </a:r>
            <a:endParaRPr lang="en-US" dirty="0">
              <a:solidFill>
                <a:schemeClr val="bg1"/>
              </a:solidFill>
            </a:endParaRPr>
          </a:p>
        </p:txBody>
      </p:sp>
      <p:sp>
        <p:nvSpPr>
          <p:cNvPr id="8" name="TextBox 7">
            <a:extLst>
              <a:ext uri="{FF2B5EF4-FFF2-40B4-BE49-F238E27FC236}">
                <a16:creationId xmlns:a16="http://schemas.microsoft.com/office/drawing/2014/main" id="{76E6E138-E81B-4286-B1D5-FF14F51C3324}"/>
              </a:ext>
            </a:extLst>
          </p:cNvPr>
          <p:cNvSpPr txBox="1"/>
          <p:nvPr/>
        </p:nvSpPr>
        <p:spPr>
          <a:xfrm>
            <a:off x="76200" y="1828800"/>
            <a:ext cx="8991600" cy="3508653"/>
          </a:xfrm>
          <a:prstGeom prst="rect">
            <a:avLst/>
          </a:prstGeom>
          <a:noFill/>
        </p:spPr>
        <p:txBody>
          <a:bodyPr wrap="square" rtlCol="0">
            <a:spAutoFit/>
          </a:bodyPr>
          <a:lstStyle/>
          <a:p>
            <a:r>
              <a:rPr lang="en-US" sz="3600" dirty="0">
                <a:solidFill>
                  <a:schemeClr val="bg1"/>
                </a:solidFill>
              </a:rPr>
              <a:t>Anxiety Disorders</a:t>
            </a:r>
          </a:p>
          <a:p>
            <a:endParaRPr lang="en-US" dirty="0">
              <a:solidFill>
                <a:schemeClr val="bg1"/>
              </a:solidFill>
            </a:endParaRPr>
          </a:p>
          <a:p>
            <a:pPr marL="342900" indent="-342900">
              <a:buFont typeface="Arial" panose="020B0604020202020204" pitchFamily="34" charset="0"/>
              <a:buChar char="•"/>
            </a:pPr>
            <a:r>
              <a:rPr lang="en-US" sz="2400" dirty="0">
                <a:solidFill>
                  <a:schemeClr val="bg1"/>
                </a:solidFill>
              </a:rPr>
              <a:t>50% of patients with GAD, PTSD, PD, OCD, and phobias report sleep impairment</a:t>
            </a:r>
          </a:p>
          <a:p>
            <a:pPr marL="342900" indent="-342900">
              <a:buFont typeface="Arial" panose="020B0604020202020204" pitchFamily="34" charset="0"/>
              <a:buChar char="•"/>
            </a:pPr>
            <a:endParaRPr lang="en-US" sz="2400" dirty="0">
              <a:solidFill>
                <a:schemeClr val="bg1"/>
              </a:solidFill>
            </a:endParaRPr>
          </a:p>
          <a:p>
            <a:pPr marL="342900" indent="-342900">
              <a:buFont typeface="Arial" panose="020B0604020202020204" pitchFamily="34" charset="0"/>
              <a:buChar char="•"/>
            </a:pPr>
            <a:r>
              <a:rPr lang="en-US" sz="2400" dirty="0">
                <a:solidFill>
                  <a:schemeClr val="bg1"/>
                </a:solidFill>
              </a:rPr>
              <a:t>Sleep problems preceded an anxiety disorder 27% of the time.</a:t>
            </a:r>
          </a:p>
          <a:p>
            <a:pPr marL="342900" indent="-342900">
              <a:buFont typeface="Arial" panose="020B0604020202020204" pitchFamily="34" charset="0"/>
              <a:buChar char="•"/>
            </a:pPr>
            <a:endParaRPr lang="en-US" sz="2400" dirty="0">
              <a:solidFill>
                <a:schemeClr val="bg1"/>
              </a:solidFill>
            </a:endParaRPr>
          </a:p>
          <a:p>
            <a:pPr marL="342900" indent="-342900">
              <a:buFont typeface="Arial" panose="020B0604020202020204" pitchFamily="34" charset="0"/>
              <a:buChar char="•"/>
            </a:pPr>
            <a:r>
              <a:rPr lang="en-US" sz="2400" dirty="0">
                <a:solidFill>
                  <a:schemeClr val="bg1"/>
                </a:solidFill>
              </a:rPr>
              <a:t>Treating sleep disorders has repeatedly shown to reduce symptoms of most anxiety disorders.</a:t>
            </a:r>
          </a:p>
        </p:txBody>
      </p:sp>
    </p:spTree>
    <p:extLst>
      <p:ext uri="{BB962C8B-B14F-4D97-AF65-F5344CB8AC3E}">
        <p14:creationId xmlns:p14="http://schemas.microsoft.com/office/powerpoint/2010/main" val="1625147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04286-42D3-4F7E-8537-89A97E523783}"/>
              </a:ext>
            </a:extLst>
          </p:cNvPr>
          <p:cNvSpPr>
            <a:spLocks noGrp="1"/>
          </p:cNvSpPr>
          <p:nvPr>
            <p:ph type="title"/>
          </p:nvPr>
        </p:nvSpPr>
        <p:spPr/>
        <p:txBody>
          <a:bodyPr>
            <a:normAutofit fontScale="90000"/>
          </a:bodyPr>
          <a:lstStyle/>
          <a:p>
            <a:r>
              <a:rPr lang="en-US" dirty="0">
                <a:solidFill>
                  <a:schemeClr val="bg1"/>
                </a:solidFill>
              </a:rPr>
              <a:t>Why Sleep Matters </a:t>
            </a:r>
            <a:br>
              <a:rPr lang="en-US" dirty="0">
                <a:solidFill>
                  <a:schemeClr val="bg1"/>
                </a:solidFill>
              </a:rPr>
            </a:br>
            <a:r>
              <a:rPr lang="en-US" dirty="0">
                <a:solidFill>
                  <a:schemeClr val="bg1"/>
                </a:solidFill>
              </a:rPr>
              <a:t>in Behavioral Health</a:t>
            </a:r>
            <a:endParaRPr lang="en-US" dirty="0"/>
          </a:p>
        </p:txBody>
      </p:sp>
      <p:pic>
        <p:nvPicPr>
          <p:cNvPr id="5" name="Picture 4">
            <a:extLst>
              <a:ext uri="{FF2B5EF4-FFF2-40B4-BE49-F238E27FC236}">
                <a16:creationId xmlns:a16="http://schemas.microsoft.com/office/drawing/2014/main" id="{8D261A60-D924-4442-B1AD-3DD5F977E57E}"/>
              </a:ext>
            </a:extLst>
          </p:cNvPr>
          <p:cNvPicPr>
            <a:picLocks noChangeAspect="1"/>
          </p:cNvPicPr>
          <p:nvPr/>
        </p:nvPicPr>
        <p:blipFill>
          <a:blip r:embed="rId2"/>
          <a:stretch>
            <a:fillRect/>
          </a:stretch>
        </p:blipFill>
        <p:spPr>
          <a:xfrm>
            <a:off x="-8821" y="0"/>
            <a:ext cx="1249788" cy="762066"/>
          </a:xfrm>
          <a:prstGeom prst="rect">
            <a:avLst/>
          </a:prstGeom>
        </p:spPr>
      </p:pic>
      <p:sp>
        <p:nvSpPr>
          <p:cNvPr id="7" name="TextBox 6">
            <a:extLst>
              <a:ext uri="{FF2B5EF4-FFF2-40B4-BE49-F238E27FC236}">
                <a16:creationId xmlns:a16="http://schemas.microsoft.com/office/drawing/2014/main" id="{34ACA98F-B758-4F47-9054-F7C8D0EA0AB8}"/>
              </a:ext>
            </a:extLst>
          </p:cNvPr>
          <p:cNvSpPr txBox="1"/>
          <p:nvPr/>
        </p:nvSpPr>
        <p:spPr>
          <a:xfrm>
            <a:off x="76200" y="6553200"/>
            <a:ext cx="8991600" cy="369332"/>
          </a:xfrm>
          <a:prstGeom prst="rect">
            <a:avLst/>
          </a:prstGeom>
          <a:noFill/>
        </p:spPr>
        <p:txBody>
          <a:bodyPr wrap="square" rtlCol="0">
            <a:spAutoFit/>
          </a:bodyPr>
          <a:lstStyle/>
          <a:p>
            <a:r>
              <a:rPr lang="en-US" sz="1800" dirty="0">
                <a:solidFill>
                  <a:schemeClr val="bg1"/>
                </a:solidFill>
                <a:effectLst/>
                <a:latin typeface="Arial" panose="020B0604020202020204" pitchFamily="34" charset="0"/>
                <a:ea typeface="Calibri" panose="020F0502020204030204" pitchFamily="34" charset="0"/>
              </a:rPr>
              <a:t>Source:  https://www.health.harvard.edu/newsletter_article/sleep-and-mental-health</a:t>
            </a:r>
            <a:endParaRPr lang="en-US" dirty="0">
              <a:solidFill>
                <a:schemeClr val="bg1"/>
              </a:solidFill>
            </a:endParaRPr>
          </a:p>
        </p:txBody>
      </p:sp>
      <p:sp>
        <p:nvSpPr>
          <p:cNvPr id="8" name="TextBox 7">
            <a:extLst>
              <a:ext uri="{FF2B5EF4-FFF2-40B4-BE49-F238E27FC236}">
                <a16:creationId xmlns:a16="http://schemas.microsoft.com/office/drawing/2014/main" id="{76E6E138-E81B-4286-B1D5-FF14F51C3324}"/>
              </a:ext>
            </a:extLst>
          </p:cNvPr>
          <p:cNvSpPr txBox="1"/>
          <p:nvPr/>
        </p:nvSpPr>
        <p:spPr>
          <a:xfrm>
            <a:off x="76200" y="1828800"/>
            <a:ext cx="8991600" cy="4247317"/>
          </a:xfrm>
          <a:prstGeom prst="rect">
            <a:avLst/>
          </a:prstGeom>
          <a:noFill/>
        </p:spPr>
        <p:txBody>
          <a:bodyPr wrap="square" rtlCol="0">
            <a:spAutoFit/>
          </a:bodyPr>
          <a:lstStyle/>
          <a:p>
            <a:r>
              <a:rPr lang="en-US" sz="3600" dirty="0">
                <a:solidFill>
                  <a:schemeClr val="bg1"/>
                </a:solidFill>
              </a:rPr>
              <a:t>ADHD</a:t>
            </a:r>
          </a:p>
          <a:p>
            <a:endParaRPr lang="en-US" dirty="0">
              <a:solidFill>
                <a:schemeClr val="bg1"/>
              </a:solidFill>
            </a:endParaRPr>
          </a:p>
          <a:p>
            <a:pPr marL="285750" indent="-285750">
              <a:buFont typeface="Arial" panose="020B0604020202020204" pitchFamily="34" charset="0"/>
              <a:buChar char="•"/>
            </a:pPr>
            <a:r>
              <a:rPr lang="en-US" dirty="0">
                <a:solidFill>
                  <a:schemeClr val="bg1"/>
                </a:solidFill>
              </a:rPr>
              <a:t>25% to 50% of children with ADHD report sleep problems.  Most common are difficulties falling asleep, shorter sleep duration, and restless sleep.  Hyperactivity persists into sleep.</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Symptoms of ADHD and chronic sleep deprivation overlap so much it is difficult to separate what disorder causes which symptoms.</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25% of children with ADHD also have RLS or PLMD, and when RLS and PLMD are combined, they affect about 36%.  Stimulants make all aspects of sleep worse!</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Sleep deprivation increases hyperactivity, inattention, and emotional lability.</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Do you assess chronotype and sleep prior to ADHD testing?</a:t>
            </a:r>
          </a:p>
        </p:txBody>
      </p:sp>
    </p:spTree>
    <p:extLst>
      <p:ext uri="{BB962C8B-B14F-4D97-AF65-F5344CB8AC3E}">
        <p14:creationId xmlns:p14="http://schemas.microsoft.com/office/powerpoint/2010/main" val="3101356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A7B0F-CCFF-494B-8172-F5F555833608}"/>
              </a:ext>
            </a:extLst>
          </p:cNvPr>
          <p:cNvSpPr>
            <a:spLocks noGrp="1"/>
          </p:cNvSpPr>
          <p:nvPr>
            <p:ph type="title"/>
          </p:nvPr>
        </p:nvSpPr>
        <p:spPr/>
        <p:txBody>
          <a:bodyPr/>
          <a:lstStyle/>
          <a:p>
            <a:r>
              <a:rPr lang="en-US" dirty="0">
                <a:solidFill>
                  <a:schemeClr val="bg1"/>
                </a:solidFill>
              </a:rPr>
              <a:t>Why We Need Sleep Therapists</a:t>
            </a:r>
          </a:p>
        </p:txBody>
      </p:sp>
      <p:pic>
        <p:nvPicPr>
          <p:cNvPr id="2050" name="Picture 2" descr="How Psychologists Help With Insomnia | Pine Rest Blog">
            <a:extLst>
              <a:ext uri="{FF2B5EF4-FFF2-40B4-BE49-F238E27FC236}">
                <a16:creationId xmlns:a16="http://schemas.microsoft.com/office/drawing/2014/main" id="{D1CE1B07-24C4-42FF-B8CC-77B4C20D20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71" y="1766740"/>
            <a:ext cx="8998857" cy="4724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01DDE6F-3DC2-4059-B14D-BC0A8E88653F}"/>
              </a:ext>
            </a:extLst>
          </p:cNvPr>
          <p:cNvSpPr/>
          <p:nvPr/>
        </p:nvSpPr>
        <p:spPr>
          <a:xfrm>
            <a:off x="0" y="1752600"/>
            <a:ext cx="1752600" cy="5334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78EE2E8-5651-49B4-ACB2-F724BB29DEB5}"/>
              </a:ext>
            </a:extLst>
          </p:cNvPr>
          <p:cNvSpPr/>
          <p:nvPr/>
        </p:nvSpPr>
        <p:spPr>
          <a:xfrm>
            <a:off x="5181600" y="2019300"/>
            <a:ext cx="3581400" cy="3429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21980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810D83B0-70AC-4FA4-9673-E971F26062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046" r="3952" b="-1"/>
          <a:stretch/>
        </p:blipFill>
        <p:spPr bwMode="auto">
          <a:xfrm>
            <a:off x="21" y="10"/>
            <a:ext cx="9143979" cy="685799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Freeform 5">
            <a:extLst>
              <a:ext uri="{FF2B5EF4-FFF2-40B4-BE49-F238E27FC236}">
                <a16:creationId xmlns:a16="http://schemas.microsoft.com/office/drawing/2014/main" id="{3CD9DF72-87A3-404E-A828-84CBF11A830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4512879"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cxnSp>
        <p:nvCxnSpPr>
          <p:cNvPr id="16" name="Straight Connector 15">
            <a:extLst>
              <a:ext uri="{FF2B5EF4-FFF2-40B4-BE49-F238E27FC236}">
                <a16:creationId xmlns:a16="http://schemas.microsoft.com/office/drawing/2014/main" id="{20E3A342-4D61-4E3F-AF90-1AB42AEB96C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715288" y="3337139"/>
            <a:ext cx="701565"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7580850-E1B8-4D40-9ADF-13110ABC235E}"/>
              </a:ext>
            </a:extLst>
          </p:cNvPr>
          <p:cNvSpPr txBox="1"/>
          <p:nvPr/>
        </p:nvSpPr>
        <p:spPr>
          <a:xfrm>
            <a:off x="452336" y="2125310"/>
            <a:ext cx="3444765" cy="2619839"/>
          </a:xfrm>
          <a:prstGeom prst="rect">
            <a:avLst/>
          </a:prstGeom>
        </p:spPr>
        <p:txBody>
          <a:bodyPr vert="horz" lIns="91440" tIns="45720" rIns="91440" bIns="45720" rtlCol="0" anchor="ctr">
            <a:normAutofit lnSpcReduction="10000"/>
          </a:bodyPr>
          <a:lstStyle/>
          <a:p>
            <a:pPr marL="457200" indent="-228600">
              <a:lnSpc>
                <a:spcPct val="90000"/>
              </a:lnSpc>
              <a:spcAft>
                <a:spcPts val="600"/>
              </a:spcAft>
              <a:buFont typeface="Arial" panose="020B0604020202020204" pitchFamily="34" charset="0"/>
              <a:buChar char="•"/>
            </a:pPr>
            <a:r>
              <a:rPr lang="en-US" sz="2400" b="1" dirty="0"/>
              <a:t>10% of the population has chronic insomnia</a:t>
            </a:r>
            <a:br>
              <a:rPr lang="en-US" sz="2400" b="1" dirty="0"/>
            </a:br>
            <a:endParaRPr lang="en-US" sz="2400" b="1" dirty="0"/>
          </a:p>
          <a:p>
            <a:pPr marL="457200" indent="-228600">
              <a:lnSpc>
                <a:spcPct val="90000"/>
              </a:lnSpc>
              <a:spcAft>
                <a:spcPts val="600"/>
              </a:spcAft>
              <a:buFont typeface="Arial" panose="020B0604020202020204" pitchFamily="34" charset="0"/>
              <a:buChar char="•"/>
            </a:pPr>
            <a:r>
              <a:rPr lang="en-US" sz="2400" b="1" dirty="0"/>
              <a:t>80% of primary care visits have a sleep complaint</a:t>
            </a:r>
            <a:r>
              <a:rPr lang="en-US" sz="1600" b="1" dirty="0"/>
              <a:t/>
            </a:r>
            <a:br>
              <a:rPr lang="en-US" sz="1600" b="1" dirty="0"/>
            </a:br>
            <a:endParaRPr lang="en-US" sz="1600" b="1" dirty="0"/>
          </a:p>
        </p:txBody>
      </p:sp>
      <p:sp>
        <p:nvSpPr>
          <p:cNvPr id="11" name="Title 10">
            <a:extLst>
              <a:ext uri="{FF2B5EF4-FFF2-40B4-BE49-F238E27FC236}">
                <a16:creationId xmlns:a16="http://schemas.microsoft.com/office/drawing/2014/main" id="{63A5BD62-C6EC-4140-B095-04B92B5C53C6}"/>
              </a:ext>
            </a:extLst>
          </p:cNvPr>
          <p:cNvSpPr>
            <a:spLocks noGrp="1"/>
          </p:cNvSpPr>
          <p:nvPr>
            <p:ph type="title"/>
          </p:nvPr>
        </p:nvSpPr>
        <p:spPr>
          <a:xfrm>
            <a:off x="398079" y="12459"/>
            <a:ext cx="8229600" cy="1143000"/>
          </a:xfrm>
        </p:spPr>
        <p:txBody>
          <a:bodyPr/>
          <a:lstStyle/>
          <a:p>
            <a:r>
              <a:rPr lang="en-US" b="1" dirty="0">
                <a:solidFill>
                  <a:schemeClr val="bg1"/>
                </a:solidFill>
                <a:highlight>
                  <a:srgbClr val="0000FF"/>
                </a:highlight>
              </a:rPr>
              <a:t>The Need For Sleep Therapists</a:t>
            </a:r>
          </a:p>
        </p:txBody>
      </p:sp>
      <p:sp>
        <p:nvSpPr>
          <p:cNvPr id="15" name="Title 1">
            <a:extLst>
              <a:ext uri="{FF2B5EF4-FFF2-40B4-BE49-F238E27FC236}">
                <a16:creationId xmlns:a16="http://schemas.microsoft.com/office/drawing/2014/main" id="{E101E495-D628-4815-AB57-833974CC3229}"/>
              </a:ext>
            </a:extLst>
          </p:cNvPr>
          <p:cNvSpPr txBox="1">
            <a:spLocks/>
          </p:cNvSpPr>
          <p:nvPr/>
        </p:nvSpPr>
        <p:spPr>
          <a:xfrm>
            <a:off x="439366" y="4745149"/>
            <a:ext cx="3153102" cy="134275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90000"/>
              </a:lnSpc>
            </a:pPr>
            <a:r>
              <a:rPr lang="en-US" sz="2800" b="1"/>
              <a:t>Who will provide treatment for</a:t>
            </a:r>
          </a:p>
          <a:p>
            <a:pPr>
              <a:lnSpc>
                <a:spcPct val="90000"/>
              </a:lnSpc>
            </a:pPr>
            <a:r>
              <a:rPr lang="en-US" sz="2800" b="1"/>
              <a:t>all of these people?</a:t>
            </a:r>
            <a:endParaRPr lang="en-US" sz="2800" b="1" dirty="0"/>
          </a:p>
        </p:txBody>
      </p:sp>
    </p:spTree>
    <p:extLst>
      <p:ext uri="{BB962C8B-B14F-4D97-AF65-F5344CB8AC3E}">
        <p14:creationId xmlns:p14="http://schemas.microsoft.com/office/powerpoint/2010/main" val="2536803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FB28E-0B01-46BD-A161-195CFAA9ADD9}"/>
              </a:ext>
            </a:extLst>
          </p:cNvPr>
          <p:cNvSpPr>
            <a:spLocks noGrp="1"/>
          </p:cNvSpPr>
          <p:nvPr>
            <p:ph type="title"/>
          </p:nvPr>
        </p:nvSpPr>
        <p:spPr>
          <a:xfrm>
            <a:off x="457199" y="464576"/>
            <a:ext cx="8229600" cy="1143000"/>
          </a:xfrm>
        </p:spPr>
        <p:txBody>
          <a:bodyPr/>
          <a:lstStyle/>
          <a:p>
            <a:r>
              <a:rPr lang="en-US" dirty="0"/>
              <a:t>The Need for Sleep Therapists</a:t>
            </a:r>
          </a:p>
        </p:txBody>
      </p:sp>
      <p:pic>
        <p:nvPicPr>
          <p:cNvPr id="5" name="Picture 4">
            <a:extLst>
              <a:ext uri="{FF2B5EF4-FFF2-40B4-BE49-F238E27FC236}">
                <a16:creationId xmlns:a16="http://schemas.microsoft.com/office/drawing/2014/main" id="{3D8F5BAA-A411-4E7D-ABB3-C9A19F392C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5" y="1399566"/>
            <a:ext cx="9146336" cy="3494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a:extLst>
              <a:ext uri="{FF2B5EF4-FFF2-40B4-BE49-F238E27FC236}">
                <a16:creationId xmlns:a16="http://schemas.microsoft.com/office/drawing/2014/main" id="{7E343495-CAF8-4E50-8F98-FED53700ACE4}"/>
              </a:ext>
            </a:extLst>
          </p:cNvPr>
          <p:cNvSpPr txBox="1"/>
          <p:nvPr/>
        </p:nvSpPr>
        <p:spPr>
          <a:xfrm>
            <a:off x="1143000" y="5257800"/>
            <a:ext cx="6705600" cy="954107"/>
          </a:xfrm>
          <a:prstGeom prst="rect">
            <a:avLst/>
          </a:prstGeom>
          <a:noFill/>
        </p:spPr>
        <p:txBody>
          <a:bodyPr wrap="square" rtlCol="0">
            <a:spAutoFit/>
          </a:bodyPr>
          <a:lstStyle/>
          <a:p>
            <a:pPr algn="ctr"/>
            <a:r>
              <a:rPr lang="en-US" sz="2800" b="1" dirty="0"/>
              <a:t>Five years ago there were only 659 CBT-</a:t>
            </a:r>
            <a:r>
              <a:rPr lang="en-US" sz="2800" b="1" dirty="0" err="1"/>
              <a:t>i</a:t>
            </a:r>
            <a:r>
              <a:rPr lang="en-US" sz="2800" b="1" dirty="0"/>
              <a:t> providers clustered in regional hotspots</a:t>
            </a:r>
          </a:p>
        </p:txBody>
      </p:sp>
      <p:pic>
        <p:nvPicPr>
          <p:cNvPr id="15" name="Picture 14">
            <a:extLst>
              <a:ext uri="{FF2B5EF4-FFF2-40B4-BE49-F238E27FC236}">
                <a16:creationId xmlns:a16="http://schemas.microsoft.com/office/drawing/2014/main" id="{A6EEEE22-8AC1-42E1-B613-331B5E492860}"/>
              </a:ext>
            </a:extLst>
          </p:cNvPr>
          <p:cNvPicPr>
            <a:picLocks noChangeAspect="1"/>
          </p:cNvPicPr>
          <p:nvPr/>
        </p:nvPicPr>
        <p:blipFill>
          <a:blip r:embed="rId3"/>
          <a:stretch>
            <a:fillRect/>
          </a:stretch>
        </p:blipFill>
        <p:spPr>
          <a:xfrm>
            <a:off x="-8821" y="0"/>
            <a:ext cx="1249788" cy="762066"/>
          </a:xfrm>
          <a:prstGeom prst="rect">
            <a:avLst/>
          </a:prstGeom>
        </p:spPr>
      </p:pic>
    </p:spTree>
    <p:extLst>
      <p:ext uri="{BB962C8B-B14F-4D97-AF65-F5344CB8AC3E}">
        <p14:creationId xmlns:p14="http://schemas.microsoft.com/office/powerpoint/2010/main" val="3886181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AB79E-5165-4ACE-9041-AE8C9CAD34FC}"/>
              </a:ext>
            </a:extLst>
          </p:cNvPr>
          <p:cNvSpPr>
            <a:spLocks noGrp="1"/>
          </p:cNvSpPr>
          <p:nvPr>
            <p:ph type="title"/>
          </p:nvPr>
        </p:nvSpPr>
        <p:spPr/>
        <p:txBody>
          <a:bodyPr>
            <a:normAutofit fontScale="90000"/>
          </a:bodyPr>
          <a:lstStyle/>
          <a:p>
            <a:r>
              <a:rPr lang="en-US" dirty="0"/>
              <a:t>What Behavioral Sleep Medicine Providers Treat</a:t>
            </a:r>
          </a:p>
        </p:txBody>
      </p:sp>
      <p:sp>
        <p:nvSpPr>
          <p:cNvPr id="5" name="TextBox 4">
            <a:extLst>
              <a:ext uri="{FF2B5EF4-FFF2-40B4-BE49-F238E27FC236}">
                <a16:creationId xmlns:a16="http://schemas.microsoft.com/office/drawing/2014/main" id="{FB0EC9D3-0AF2-45CB-98CD-E964961FC551}"/>
              </a:ext>
            </a:extLst>
          </p:cNvPr>
          <p:cNvSpPr txBox="1"/>
          <p:nvPr/>
        </p:nvSpPr>
        <p:spPr>
          <a:xfrm>
            <a:off x="152400" y="1828800"/>
            <a:ext cx="8839200" cy="4832092"/>
          </a:xfrm>
          <a:prstGeom prst="rect">
            <a:avLst/>
          </a:prstGeom>
          <a:noFill/>
        </p:spPr>
        <p:txBody>
          <a:bodyPr wrap="square" rtlCol="0">
            <a:spAutoFit/>
          </a:bodyPr>
          <a:lstStyle/>
          <a:p>
            <a:pPr marL="342900" indent="-342900">
              <a:buAutoNum type="arabicPeriod"/>
            </a:pPr>
            <a:r>
              <a:rPr lang="en-US" sz="2800" dirty="0"/>
              <a:t>Insomnia (Adolescents, Adults, Peri-Post-Menopausal, and Geriatrics)</a:t>
            </a:r>
          </a:p>
          <a:p>
            <a:pPr marL="342900" indent="-342900">
              <a:buAutoNum type="arabicPeriod"/>
            </a:pPr>
            <a:r>
              <a:rPr lang="en-US" sz="2800" dirty="0"/>
              <a:t>CPAP non-compliance for Obstructive Sleep Apnea</a:t>
            </a:r>
          </a:p>
          <a:p>
            <a:pPr marL="342900" indent="-342900">
              <a:buAutoNum type="arabicPeriod"/>
            </a:pPr>
            <a:r>
              <a:rPr lang="en-US" sz="2800" dirty="0"/>
              <a:t>Circadian Rhythm Disorders (Delayed/Advanced Phase, Shift Work, Jet Lag, Irregular Sleep/Wake)</a:t>
            </a:r>
          </a:p>
          <a:p>
            <a:pPr marL="342900" indent="-342900">
              <a:buAutoNum type="arabicPeriod"/>
            </a:pPr>
            <a:r>
              <a:rPr lang="en-US" sz="2800" dirty="0"/>
              <a:t>Insufficient Sleep Syndrome</a:t>
            </a:r>
          </a:p>
          <a:p>
            <a:pPr marL="342900" indent="-342900">
              <a:buAutoNum type="arabicPeriod"/>
            </a:pPr>
            <a:r>
              <a:rPr lang="en-US" sz="2800" dirty="0"/>
              <a:t>Nightmares (IRT but new FDA App </a:t>
            </a:r>
            <a:r>
              <a:rPr lang="en-US" sz="2800" dirty="0" err="1"/>
              <a:t>Nightware</a:t>
            </a:r>
            <a:r>
              <a:rPr lang="en-US" sz="2800" dirty="0"/>
              <a:t>)</a:t>
            </a:r>
          </a:p>
          <a:p>
            <a:pPr marL="342900" indent="-342900">
              <a:buAutoNum type="arabicPeriod"/>
            </a:pPr>
            <a:r>
              <a:rPr lang="en-US" sz="2800" dirty="0"/>
              <a:t>Narcolepsy</a:t>
            </a:r>
          </a:p>
          <a:p>
            <a:pPr marL="342900" indent="-342900">
              <a:buAutoNum type="arabicPeriod"/>
            </a:pPr>
            <a:r>
              <a:rPr lang="en-US" sz="2800" dirty="0"/>
              <a:t>Parasomnias (Sleep Walking, Bedwetting, Sleep Terrors)</a:t>
            </a:r>
          </a:p>
          <a:p>
            <a:pPr marL="342900" indent="-342900">
              <a:buAutoNum type="arabicPeriod"/>
            </a:pPr>
            <a:r>
              <a:rPr lang="en-US" sz="2800" dirty="0"/>
              <a:t>Behavioral Insomnia of Childhood (Sleep Onset Association Type, Limit Setting Type, Combined)</a:t>
            </a:r>
          </a:p>
        </p:txBody>
      </p:sp>
      <p:pic>
        <p:nvPicPr>
          <p:cNvPr id="7" name="Picture 6">
            <a:extLst>
              <a:ext uri="{FF2B5EF4-FFF2-40B4-BE49-F238E27FC236}">
                <a16:creationId xmlns:a16="http://schemas.microsoft.com/office/drawing/2014/main" id="{834558CB-111A-4E2A-87DA-CA1E12A09B14}"/>
              </a:ext>
            </a:extLst>
          </p:cNvPr>
          <p:cNvPicPr>
            <a:picLocks noChangeAspect="1"/>
          </p:cNvPicPr>
          <p:nvPr/>
        </p:nvPicPr>
        <p:blipFill>
          <a:blip r:embed="rId2"/>
          <a:stretch>
            <a:fillRect/>
          </a:stretch>
        </p:blipFill>
        <p:spPr>
          <a:xfrm>
            <a:off x="-8821" y="0"/>
            <a:ext cx="1249788" cy="762066"/>
          </a:xfrm>
          <a:prstGeom prst="rect">
            <a:avLst/>
          </a:prstGeom>
        </p:spPr>
      </p:pic>
    </p:spTree>
    <p:extLst>
      <p:ext uri="{BB962C8B-B14F-4D97-AF65-F5344CB8AC3E}">
        <p14:creationId xmlns:p14="http://schemas.microsoft.com/office/powerpoint/2010/main" val="3394760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CDDB6A-833D-49B4-9367-21F9830D4826}"/>
              </a:ext>
            </a:extLst>
          </p:cNvPr>
          <p:cNvSpPr>
            <a:spLocks noGrp="1"/>
          </p:cNvSpPr>
          <p:nvPr>
            <p:ph type="title"/>
          </p:nvPr>
        </p:nvSpPr>
        <p:spPr>
          <a:xfrm>
            <a:off x="457199" y="464576"/>
            <a:ext cx="8229600" cy="1143000"/>
          </a:xfrm>
        </p:spPr>
        <p:txBody>
          <a:bodyPr/>
          <a:lstStyle/>
          <a:p>
            <a:r>
              <a:rPr lang="en-US" dirty="0"/>
              <a:t>The Need for Sleep Therapists</a:t>
            </a:r>
          </a:p>
        </p:txBody>
      </p:sp>
      <p:pic>
        <p:nvPicPr>
          <p:cNvPr id="6" name="Picture 5">
            <a:extLst>
              <a:ext uri="{FF2B5EF4-FFF2-40B4-BE49-F238E27FC236}">
                <a16:creationId xmlns:a16="http://schemas.microsoft.com/office/drawing/2014/main" id="{68F748FF-507E-43E5-8375-59097D366FC4}"/>
              </a:ext>
            </a:extLst>
          </p:cNvPr>
          <p:cNvPicPr>
            <a:picLocks noChangeAspect="1"/>
          </p:cNvPicPr>
          <p:nvPr/>
        </p:nvPicPr>
        <p:blipFill>
          <a:blip r:embed="rId2"/>
          <a:stretch>
            <a:fillRect/>
          </a:stretch>
        </p:blipFill>
        <p:spPr>
          <a:xfrm>
            <a:off x="-8821" y="0"/>
            <a:ext cx="1249788" cy="762066"/>
          </a:xfrm>
          <a:prstGeom prst="rect">
            <a:avLst/>
          </a:prstGeom>
        </p:spPr>
      </p:pic>
      <p:pic>
        <p:nvPicPr>
          <p:cNvPr id="2050" name="Picture 2" descr="Board of Behavioral Sleep Medicine">
            <a:extLst>
              <a:ext uri="{FF2B5EF4-FFF2-40B4-BE49-F238E27FC236}">
                <a16:creationId xmlns:a16="http://schemas.microsoft.com/office/drawing/2014/main" id="{F9379410-7C7B-424D-AA21-E387189E5F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239" y="1665369"/>
            <a:ext cx="8783520" cy="131752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FF62CB2-46CE-40D1-85F7-C1A15A5297E9}"/>
              </a:ext>
            </a:extLst>
          </p:cNvPr>
          <p:cNvSpPr txBox="1"/>
          <p:nvPr/>
        </p:nvSpPr>
        <p:spPr>
          <a:xfrm>
            <a:off x="304800" y="3041378"/>
            <a:ext cx="8763000" cy="2246769"/>
          </a:xfrm>
          <a:prstGeom prst="rect">
            <a:avLst/>
          </a:prstGeom>
          <a:noFill/>
        </p:spPr>
        <p:txBody>
          <a:bodyPr wrap="square" rtlCol="0">
            <a:spAutoFit/>
          </a:bodyPr>
          <a:lstStyle/>
          <a:p>
            <a:r>
              <a:rPr lang="en-US" sz="2800" b="1" dirty="0"/>
              <a:t>Any Licensed Independent Practitioner (LPC, LPCC, LICSW, NP, LP, MD) who meets training, </a:t>
            </a:r>
            <a:r>
              <a:rPr lang="en-US" sz="2800" b="1"/>
              <a:t>practice consultation </a:t>
            </a:r>
            <a:r>
              <a:rPr lang="en-US" sz="2800" b="1" dirty="0"/>
              <a:t>requirements and passes a comprehensive sleep exam is eligible to become a Diplomate, Board of Behavioral Sleep Medicine!</a:t>
            </a:r>
          </a:p>
        </p:txBody>
      </p:sp>
      <p:pic>
        <p:nvPicPr>
          <p:cNvPr id="2054" name="Picture 6" descr="Child Insomnia Archives - Sleep Disorders Resource">
            <a:extLst>
              <a:ext uri="{FF2B5EF4-FFF2-40B4-BE49-F238E27FC236}">
                <a16:creationId xmlns:a16="http://schemas.microsoft.com/office/drawing/2014/main" id="{F1653F5A-8FC6-48A1-B03E-064759BFC4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097" y="5313282"/>
            <a:ext cx="1418341" cy="141834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1A8FEC8-8E15-47F5-A9E9-2AACB9985DC4}"/>
              </a:ext>
            </a:extLst>
          </p:cNvPr>
          <p:cNvSpPr txBox="1"/>
          <p:nvPr/>
        </p:nvSpPr>
        <p:spPr>
          <a:xfrm>
            <a:off x="1905000" y="5699286"/>
            <a:ext cx="6553200" cy="646331"/>
          </a:xfrm>
          <a:prstGeom prst="rect">
            <a:avLst/>
          </a:prstGeom>
          <a:noFill/>
        </p:spPr>
        <p:txBody>
          <a:bodyPr wrap="square" rtlCol="0">
            <a:spAutoFit/>
          </a:bodyPr>
          <a:lstStyle/>
          <a:p>
            <a:r>
              <a:rPr lang="en-US" dirty="0"/>
              <a:t>International Professional Society for Behavioral Sleep Medicine </a:t>
            </a:r>
            <a:r>
              <a:rPr lang="en-US" dirty="0" smtClean="0"/>
              <a:t>Providers </a:t>
            </a:r>
            <a:r>
              <a:rPr lang="en-US" smtClean="0"/>
              <a:t>and Researchers</a:t>
            </a:r>
            <a:endParaRPr lang="en-US" dirty="0"/>
          </a:p>
        </p:txBody>
      </p:sp>
    </p:spTree>
    <p:extLst>
      <p:ext uri="{BB962C8B-B14F-4D97-AF65-F5344CB8AC3E}">
        <p14:creationId xmlns:p14="http://schemas.microsoft.com/office/powerpoint/2010/main" val="464445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9298A-690D-4D18-9C74-2E9E2554B481}"/>
              </a:ext>
            </a:extLst>
          </p:cNvPr>
          <p:cNvSpPr>
            <a:spLocks noGrp="1"/>
          </p:cNvSpPr>
          <p:nvPr>
            <p:ph type="ctrTitle"/>
          </p:nvPr>
        </p:nvSpPr>
        <p:spPr/>
        <p:txBody>
          <a:bodyPr>
            <a:normAutofit/>
          </a:bodyPr>
          <a:lstStyle/>
          <a:p>
            <a:r>
              <a:rPr lang="en-US" sz="6600" dirty="0">
                <a:solidFill>
                  <a:schemeClr val="bg1">
                    <a:lumMod val="95000"/>
                  </a:schemeClr>
                </a:solidFill>
              </a:rPr>
              <a:t>Sleep Basics</a:t>
            </a:r>
          </a:p>
        </p:txBody>
      </p:sp>
    </p:spTree>
    <p:extLst>
      <p:ext uri="{BB962C8B-B14F-4D97-AF65-F5344CB8AC3E}">
        <p14:creationId xmlns:p14="http://schemas.microsoft.com/office/powerpoint/2010/main" val="31320126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Understanding Sleep Cycles and How to Improve Sleep | Wellness |  MyFitnessPal | Sleep therapy, Sleep cycle, Improve sleep">
            <a:extLst>
              <a:ext uri="{FF2B5EF4-FFF2-40B4-BE49-F238E27FC236}">
                <a16:creationId xmlns:a16="http://schemas.microsoft.com/office/drawing/2014/main" id="{65F6F9B8-35B0-4D92-8744-D560D6B5FA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3446"/>
            <a:ext cx="626268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8680993-E2DF-4417-B8EB-DB7AB4D73CFA}"/>
              </a:ext>
            </a:extLst>
          </p:cNvPr>
          <p:cNvSpPr txBox="1"/>
          <p:nvPr/>
        </p:nvSpPr>
        <p:spPr>
          <a:xfrm>
            <a:off x="3390900" y="2209800"/>
            <a:ext cx="2362200" cy="369332"/>
          </a:xfrm>
          <a:prstGeom prst="rect">
            <a:avLst/>
          </a:prstGeom>
          <a:noFill/>
        </p:spPr>
        <p:txBody>
          <a:bodyPr wrap="square" rtlCol="0">
            <a:spAutoFit/>
          </a:bodyPr>
          <a:lstStyle/>
          <a:p>
            <a:pPr algn="ctr"/>
            <a:r>
              <a:rPr lang="en-US" dirty="0">
                <a:solidFill>
                  <a:schemeClr val="bg1"/>
                </a:solidFill>
              </a:rPr>
              <a:t>3-5%</a:t>
            </a:r>
          </a:p>
        </p:txBody>
      </p:sp>
      <p:sp>
        <p:nvSpPr>
          <p:cNvPr id="4" name="TextBox 3">
            <a:extLst>
              <a:ext uri="{FF2B5EF4-FFF2-40B4-BE49-F238E27FC236}">
                <a16:creationId xmlns:a16="http://schemas.microsoft.com/office/drawing/2014/main" id="{34C5DE80-1C6B-4960-BC91-B5B6303B55F7}"/>
              </a:ext>
            </a:extLst>
          </p:cNvPr>
          <p:cNvSpPr txBox="1"/>
          <p:nvPr/>
        </p:nvSpPr>
        <p:spPr>
          <a:xfrm>
            <a:off x="3377545" y="3657600"/>
            <a:ext cx="2362200" cy="369332"/>
          </a:xfrm>
          <a:prstGeom prst="rect">
            <a:avLst/>
          </a:prstGeom>
          <a:noFill/>
        </p:spPr>
        <p:txBody>
          <a:bodyPr wrap="square" rtlCol="0">
            <a:spAutoFit/>
          </a:bodyPr>
          <a:lstStyle/>
          <a:p>
            <a:pPr algn="ctr"/>
            <a:r>
              <a:rPr lang="en-US" dirty="0">
                <a:solidFill>
                  <a:schemeClr val="bg1"/>
                </a:solidFill>
              </a:rPr>
              <a:t>40-50%</a:t>
            </a:r>
          </a:p>
        </p:txBody>
      </p:sp>
      <p:sp>
        <p:nvSpPr>
          <p:cNvPr id="5" name="TextBox 4">
            <a:extLst>
              <a:ext uri="{FF2B5EF4-FFF2-40B4-BE49-F238E27FC236}">
                <a16:creationId xmlns:a16="http://schemas.microsoft.com/office/drawing/2014/main" id="{54865B1F-98B2-48D1-BA0C-85E786530054}"/>
              </a:ext>
            </a:extLst>
          </p:cNvPr>
          <p:cNvSpPr txBox="1"/>
          <p:nvPr/>
        </p:nvSpPr>
        <p:spPr>
          <a:xfrm>
            <a:off x="3390900" y="5105400"/>
            <a:ext cx="2362200" cy="369332"/>
          </a:xfrm>
          <a:prstGeom prst="rect">
            <a:avLst/>
          </a:prstGeom>
          <a:noFill/>
        </p:spPr>
        <p:txBody>
          <a:bodyPr wrap="square" rtlCol="0">
            <a:spAutoFit/>
          </a:bodyPr>
          <a:lstStyle/>
          <a:p>
            <a:pPr algn="ctr"/>
            <a:r>
              <a:rPr lang="en-US" dirty="0">
                <a:solidFill>
                  <a:schemeClr val="bg1"/>
                </a:solidFill>
              </a:rPr>
              <a:t>20%</a:t>
            </a:r>
          </a:p>
        </p:txBody>
      </p:sp>
      <p:sp>
        <p:nvSpPr>
          <p:cNvPr id="6" name="TextBox 5">
            <a:extLst>
              <a:ext uri="{FF2B5EF4-FFF2-40B4-BE49-F238E27FC236}">
                <a16:creationId xmlns:a16="http://schemas.microsoft.com/office/drawing/2014/main" id="{A8A8F5CD-024F-4F1E-9EAD-0AB237AD357B}"/>
              </a:ext>
            </a:extLst>
          </p:cNvPr>
          <p:cNvSpPr txBox="1"/>
          <p:nvPr/>
        </p:nvSpPr>
        <p:spPr>
          <a:xfrm>
            <a:off x="3407397" y="6368534"/>
            <a:ext cx="2362200" cy="369332"/>
          </a:xfrm>
          <a:prstGeom prst="rect">
            <a:avLst/>
          </a:prstGeom>
          <a:noFill/>
        </p:spPr>
        <p:txBody>
          <a:bodyPr wrap="square" rtlCol="0">
            <a:spAutoFit/>
          </a:bodyPr>
          <a:lstStyle/>
          <a:p>
            <a:pPr algn="ctr"/>
            <a:r>
              <a:rPr lang="en-US" dirty="0">
                <a:solidFill>
                  <a:schemeClr val="bg1"/>
                </a:solidFill>
              </a:rPr>
              <a:t>25%</a:t>
            </a:r>
          </a:p>
        </p:txBody>
      </p:sp>
    </p:spTree>
    <p:extLst>
      <p:ext uri="{BB962C8B-B14F-4D97-AF65-F5344CB8AC3E}">
        <p14:creationId xmlns:p14="http://schemas.microsoft.com/office/powerpoint/2010/main" val="3185982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EC576D4-FCBB-42D1-9CDE-D24A1D7915A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38100"/>
            <a:ext cx="3124200" cy="1906292"/>
          </a:xfrm>
          <a:prstGeom prst="rect">
            <a:avLst/>
          </a:prstGeom>
        </p:spPr>
      </p:pic>
      <p:sp>
        <p:nvSpPr>
          <p:cNvPr id="5" name="TextBox 4">
            <a:extLst>
              <a:ext uri="{FF2B5EF4-FFF2-40B4-BE49-F238E27FC236}">
                <a16:creationId xmlns:a16="http://schemas.microsoft.com/office/drawing/2014/main" id="{6A5E0710-FCE0-4EC5-B8B7-D6A2DE01235E}"/>
              </a:ext>
            </a:extLst>
          </p:cNvPr>
          <p:cNvSpPr txBox="1"/>
          <p:nvPr/>
        </p:nvSpPr>
        <p:spPr>
          <a:xfrm>
            <a:off x="76200" y="2590800"/>
            <a:ext cx="8991600" cy="2862322"/>
          </a:xfrm>
          <a:prstGeom prst="rect">
            <a:avLst/>
          </a:prstGeom>
          <a:noFill/>
        </p:spPr>
        <p:txBody>
          <a:bodyPr wrap="square" rtlCol="0">
            <a:spAutoFit/>
          </a:bodyPr>
          <a:lstStyle/>
          <a:p>
            <a:pPr algn="ctr"/>
            <a:r>
              <a:rPr lang="en-US" sz="6000" b="1" dirty="0">
                <a:solidFill>
                  <a:srgbClr val="FFFF00"/>
                </a:solidFill>
              </a:rPr>
              <a:t>Is sleep a biological necessity or evolution’s biggest mistake?</a:t>
            </a:r>
          </a:p>
        </p:txBody>
      </p:sp>
    </p:spTree>
    <p:extLst>
      <p:ext uri="{BB962C8B-B14F-4D97-AF65-F5344CB8AC3E}">
        <p14:creationId xmlns:p14="http://schemas.microsoft.com/office/powerpoint/2010/main" val="469328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AD346-A55C-4203-9782-B09D750A32D9}"/>
              </a:ext>
            </a:extLst>
          </p:cNvPr>
          <p:cNvSpPr>
            <a:spLocks noGrp="1"/>
          </p:cNvSpPr>
          <p:nvPr>
            <p:ph type="title"/>
          </p:nvPr>
        </p:nvSpPr>
        <p:spPr/>
        <p:txBody>
          <a:bodyPr>
            <a:normAutofit/>
          </a:bodyPr>
          <a:lstStyle/>
          <a:p>
            <a:r>
              <a:rPr lang="en-US" sz="4800" dirty="0">
                <a:solidFill>
                  <a:schemeClr val="bg1">
                    <a:lumMod val="95000"/>
                  </a:schemeClr>
                </a:solidFill>
              </a:rPr>
              <a:t>Infant Hypnogram</a:t>
            </a:r>
          </a:p>
        </p:txBody>
      </p:sp>
      <p:pic>
        <p:nvPicPr>
          <p:cNvPr id="3074" name="Picture 2" descr="Newborn sleep patterns: decoded and demystified for healthy sleep habits">
            <a:extLst>
              <a:ext uri="{FF2B5EF4-FFF2-40B4-BE49-F238E27FC236}">
                <a16:creationId xmlns:a16="http://schemas.microsoft.com/office/drawing/2014/main" id="{AC865AD3-EBD2-4493-88B8-068CAECD9C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7" y="1524000"/>
            <a:ext cx="9144000" cy="4910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8666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ehavioral Sleep Problems in Children Part 1: Toddler Night Wakings">
            <a:extLst>
              <a:ext uri="{FF2B5EF4-FFF2-40B4-BE49-F238E27FC236}">
                <a16:creationId xmlns:a16="http://schemas.microsoft.com/office/drawing/2014/main" id="{3D0B4561-66BD-4250-A63C-0B6DD151EF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83" y="1595438"/>
            <a:ext cx="9050233" cy="373856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17DD2DA-5B37-46F9-A87C-28BBE57527AB}"/>
              </a:ext>
            </a:extLst>
          </p:cNvPr>
          <p:cNvSpPr txBox="1"/>
          <p:nvPr/>
        </p:nvSpPr>
        <p:spPr>
          <a:xfrm>
            <a:off x="0" y="0"/>
            <a:ext cx="9010650" cy="830997"/>
          </a:xfrm>
          <a:prstGeom prst="rect">
            <a:avLst/>
          </a:prstGeom>
          <a:noFill/>
        </p:spPr>
        <p:txBody>
          <a:bodyPr wrap="square" rtlCol="0">
            <a:spAutoFit/>
          </a:bodyPr>
          <a:lstStyle/>
          <a:p>
            <a:pPr algn="ctr"/>
            <a:r>
              <a:rPr lang="en-US" sz="4800" dirty="0">
                <a:solidFill>
                  <a:schemeClr val="bg1">
                    <a:lumMod val="95000"/>
                  </a:schemeClr>
                </a:solidFill>
              </a:rPr>
              <a:t>Toddler Hypnogram</a:t>
            </a:r>
          </a:p>
        </p:txBody>
      </p:sp>
    </p:spTree>
    <p:extLst>
      <p:ext uri="{BB962C8B-B14F-4D97-AF65-F5344CB8AC3E}">
        <p14:creationId xmlns:p14="http://schemas.microsoft.com/office/powerpoint/2010/main" val="5204485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ormal Sleep Architecture">
            <a:extLst>
              <a:ext uri="{FF2B5EF4-FFF2-40B4-BE49-F238E27FC236}">
                <a16:creationId xmlns:a16="http://schemas.microsoft.com/office/drawing/2014/main" id="{38DDD0FE-B54D-4CFD-8745-01C07B2EFC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143000"/>
            <a:ext cx="7467600" cy="560655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9DCB343-6C3E-4D48-8CE3-68644C0C2DB6}"/>
              </a:ext>
            </a:extLst>
          </p:cNvPr>
          <p:cNvSpPr txBox="1"/>
          <p:nvPr/>
        </p:nvSpPr>
        <p:spPr>
          <a:xfrm>
            <a:off x="0" y="0"/>
            <a:ext cx="9144000" cy="830997"/>
          </a:xfrm>
          <a:prstGeom prst="rect">
            <a:avLst/>
          </a:prstGeom>
          <a:noFill/>
        </p:spPr>
        <p:txBody>
          <a:bodyPr wrap="square" rtlCol="0">
            <a:spAutoFit/>
          </a:bodyPr>
          <a:lstStyle/>
          <a:p>
            <a:pPr algn="ctr"/>
            <a:r>
              <a:rPr lang="en-US" sz="4800" dirty="0">
                <a:solidFill>
                  <a:schemeClr val="bg1">
                    <a:lumMod val="95000"/>
                  </a:schemeClr>
                </a:solidFill>
              </a:rPr>
              <a:t>Adult Hypnogram</a:t>
            </a:r>
          </a:p>
        </p:txBody>
      </p:sp>
    </p:spTree>
    <p:extLst>
      <p:ext uri="{BB962C8B-B14F-4D97-AF65-F5344CB8AC3E}">
        <p14:creationId xmlns:p14="http://schemas.microsoft.com/office/powerpoint/2010/main" val="19013279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B68D8-3E7B-4008-A7DC-46A9555B78FE}"/>
              </a:ext>
            </a:extLst>
          </p:cNvPr>
          <p:cNvSpPr>
            <a:spLocks noGrp="1"/>
          </p:cNvSpPr>
          <p:nvPr>
            <p:ph type="title"/>
          </p:nvPr>
        </p:nvSpPr>
        <p:spPr/>
        <p:txBody>
          <a:bodyPr/>
          <a:lstStyle/>
          <a:p>
            <a:r>
              <a:rPr lang="en-US" dirty="0">
                <a:solidFill>
                  <a:schemeClr val="bg1"/>
                </a:solidFill>
              </a:rPr>
              <a:t>How Sleep Works</a:t>
            </a:r>
          </a:p>
        </p:txBody>
      </p:sp>
      <p:sp>
        <p:nvSpPr>
          <p:cNvPr id="4" name="TextBox 3">
            <a:extLst>
              <a:ext uri="{FF2B5EF4-FFF2-40B4-BE49-F238E27FC236}">
                <a16:creationId xmlns:a16="http://schemas.microsoft.com/office/drawing/2014/main" id="{6618A245-D5C3-4C6F-B4C3-4CF60024DAFE}"/>
              </a:ext>
            </a:extLst>
          </p:cNvPr>
          <p:cNvSpPr txBox="1"/>
          <p:nvPr/>
        </p:nvSpPr>
        <p:spPr>
          <a:xfrm>
            <a:off x="-786" y="1600200"/>
            <a:ext cx="8839200" cy="3847207"/>
          </a:xfrm>
          <a:prstGeom prst="rect">
            <a:avLst/>
          </a:prstGeom>
          <a:noFill/>
        </p:spPr>
        <p:txBody>
          <a:bodyPr wrap="square" rtlCol="0">
            <a:spAutoFit/>
          </a:bodyPr>
          <a:lstStyle/>
          <a:p>
            <a:pPr algn="ctr"/>
            <a:r>
              <a:rPr lang="en-US" sz="6000" dirty="0">
                <a:solidFill>
                  <a:schemeClr val="bg1"/>
                </a:solidFill>
              </a:rPr>
              <a:t>Sleep is logical, predictable, and it follows rules.</a:t>
            </a:r>
          </a:p>
          <a:p>
            <a:pPr algn="ctr"/>
            <a:endParaRPr lang="en-US" sz="6000" dirty="0">
              <a:solidFill>
                <a:schemeClr val="bg1"/>
              </a:solidFill>
            </a:endParaRPr>
          </a:p>
          <a:p>
            <a:pPr algn="ctr"/>
            <a:r>
              <a:rPr lang="en-US" sz="3200" dirty="0">
                <a:solidFill>
                  <a:schemeClr val="bg1"/>
                </a:solidFill>
              </a:rPr>
              <a:t>The problem is that we don’t</a:t>
            </a:r>
          </a:p>
          <a:p>
            <a:pPr algn="ctr"/>
            <a:r>
              <a:rPr lang="en-US" sz="3200" dirty="0">
                <a:solidFill>
                  <a:schemeClr val="bg1"/>
                </a:solidFill>
              </a:rPr>
              <a:t>teach people how sleep really works</a:t>
            </a:r>
          </a:p>
        </p:txBody>
      </p:sp>
    </p:spTree>
    <p:extLst>
      <p:ext uri="{BB962C8B-B14F-4D97-AF65-F5344CB8AC3E}">
        <p14:creationId xmlns:p14="http://schemas.microsoft.com/office/powerpoint/2010/main" val="41875728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bg1"/>
                </a:solidFill>
              </a:rPr>
              <a:t>The Two Process</a:t>
            </a:r>
            <a:br>
              <a:rPr lang="en-US" dirty="0">
                <a:solidFill>
                  <a:schemeClr val="bg1"/>
                </a:solidFill>
              </a:rPr>
            </a:br>
            <a:r>
              <a:rPr lang="en-US" dirty="0">
                <a:solidFill>
                  <a:schemeClr val="bg1"/>
                </a:solidFill>
              </a:rPr>
              <a:t>Model of Sleep</a:t>
            </a: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pic>
        <p:nvPicPr>
          <p:cNvPr id="5" name="Content Placeholder 4" descr="Image result for two process model of sleep&quot;">
            <a:extLst>
              <a:ext uri="{FF2B5EF4-FFF2-40B4-BE49-F238E27FC236}">
                <a16:creationId xmlns:a16="http://schemas.microsoft.com/office/drawing/2014/main" id="{44DE94F9-5A20-4424-AC58-350BE13D718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42900" y="1905000"/>
            <a:ext cx="8458200" cy="4330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5702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321C44A-5FDC-465D-B9A5-72291DC77DE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017812"/>
            <a:ext cx="8229600" cy="3690738"/>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84FFE012-67F2-46D6-8A27-6D7321EE7DE7}"/>
              </a:ext>
            </a:extLst>
          </p:cNvPr>
          <p:cNvSpPr>
            <a:spLocks noGrp="1"/>
          </p:cNvSpPr>
          <p:nvPr>
            <p:ph type="title"/>
          </p:nvPr>
        </p:nvSpPr>
        <p:spPr>
          <a:xfrm>
            <a:off x="457200" y="274638"/>
            <a:ext cx="8229600" cy="1143000"/>
          </a:xfrm>
        </p:spPr>
        <p:txBody>
          <a:bodyPr>
            <a:normAutofit fontScale="90000"/>
          </a:bodyPr>
          <a:lstStyle/>
          <a:p>
            <a:r>
              <a:rPr lang="en-US" dirty="0">
                <a:solidFill>
                  <a:schemeClr val="bg1"/>
                </a:solidFill>
              </a:rPr>
              <a:t>The Two Process</a:t>
            </a:r>
            <a:br>
              <a:rPr lang="en-US" dirty="0">
                <a:solidFill>
                  <a:schemeClr val="bg1"/>
                </a:solidFill>
              </a:rPr>
            </a:br>
            <a:r>
              <a:rPr lang="en-US" dirty="0">
                <a:solidFill>
                  <a:schemeClr val="bg1"/>
                </a:solidFill>
              </a:rPr>
              <a:t>Model of Sleep</a:t>
            </a:r>
          </a:p>
        </p:txBody>
      </p:sp>
      <p:pic>
        <p:nvPicPr>
          <p:cNvPr id="8" name="Content Placeholder 3">
            <a:extLst>
              <a:ext uri="{FF2B5EF4-FFF2-40B4-BE49-F238E27FC236}">
                <a16:creationId xmlns:a16="http://schemas.microsoft.com/office/drawing/2014/main" id="{2C6512A8-8E00-4040-B177-D0C19F1DD0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38776502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F60AF-C5BC-4B71-B0BC-F3DA4D43CE48}"/>
              </a:ext>
            </a:extLst>
          </p:cNvPr>
          <p:cNvSpPr>
            <a:spLocks noGrp="1"/>
          </p:cNvSpPr>
          <p:nvPr>
            <p:ph type="title"/>
          </p:nvPr>
        </p:nvSpPr>
        <p:spPr/>
        <p:txBody>
          <a:bodyPr>
            <a:normAutofit fontScale="90000"/>
          </a:bodyPr>
          <a:lstStyle/>
          <a:p>
            <a:r>
              <a:rPr lang="en-US" dirty="0">
                <a:solidFill>
                  <a:schemeClr val="bg1"/>
                </a:solidFill>
              </a:rPr>
              <a:t>The Two Process</a:t>
            </a:r>
            <a:br>
              <a:rPr lang="en-US" dirty="0">
                <a:solidFill>
                  <a:schemeClr val="bg1"/>
                </a:solidFill>
              </a:rPr>
            </a:br>
            <a:r>
              <a:rPr lang="en-US" dirty="0">
                <a:solidFill>
                  <a:schemeClr val="bg1"/>
                </a:solidFill>
              </a:rPr>
              <a:t>Model of Sleep</a:t>
            </a:r>
            <a:endParaRPr lang="en-US" dirty="0"/>
          </a:p>
        </p:txBody>
      </p:sp>
      <p:pic>
        <p:nvPicPr>
          <p:cNvPr id="12" name="Picture 4">
            <a:extLst>
              <a:ext uri="{FF2B5EF4-FFF2-40B4-BE49-F238E27FC236}">
                <a16:creationId xmlns:a16="http://schemas.microsoft.com/office/drawing/2014/main" id="{9994AC82-FFE4-428F-9331-658A3BF968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133600"/>
            <a:ext cx="8718948" cy="3909903"/>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a:extLst>
              <a:ext uri="{FF2B5EF4-FFF2-40B4-BE49-F238E27FC236}">
                <a16:creationId xmlns:a16="http://schemas.microsoft.com/office/drawing/2014/main" id="{DAA0F2A5-13D9-4F99-B37C-B9DE772FC85F}"/>
              </a:ext>
            </a:extLst>
          </p:cNvPr>
          <p:cNvCxnSpPr/>
          <p:nvPr/>
        </p:nvCxnSpPr>
        <p:spPr>
          <a:xfrm flipV="1">
            <a:off x="1588798" y="3313020"/>
            <a:ext cx="6131859" cy="165847"/>
          </a:xfrm>
          <a:prstGeom prst="line">
            <a:avLst/>
          </a:prstGeom>
          <a:ln>
            <a:solidFill>
              <a:srgbClr val="FF0000"/>
            </a:solidFill>
          </a:ln>
        </p:spPr>
        <p:style>
          <a:lnRef idx="3">
            <a:schemeClr val="accent5"/>
          </a:lnRef>
          <a:fillRef idx="0">
            <a:schemeClr val="accent5"/>
          </a:fillRef>
          <a:effectRef idx="2">
            <a:schemeClr val="accent5"/>
          </a:effectRef>
          <a:fontRef idx="minor">
            <a:schemeClr val="tx1"/>
          </a:fontRef>
        </p:style>
      </p:cxnSp>
      <p:pic>
        <p:nvPicPr>
          <p:cNvPr id="15" name="Content Placeholder 3">
            <a:extLst>
              <a:ext uri="{FF2B5EF4-FFF2-40B4-BE49-F238E27FC236}">
                <a16:creationId xmlns:a16="http://schemas.microsoft.com/office/drawing/2014/main" id="{6F709905-B9F9-4BE0-A83E-9DF44D4182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12082351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38DB3-6065-42C4-84FB-3CCC726498E9}"/>
              </a:ext>
            </a:extLst>
          </p:cNvPr>
          <p:cNvSpPr>
            <a:spLocks noGrp="1"/>
          </p:cNvSpPr>
          <p:nvPr>
            <p:ph type="title"/>
          </p:nvPr>
        </p:nvSpPr>
        <p:spPr/>
        <p:txBody>
          <a:bodyPr>
            <a:normAutofit fontScale="90000"/>
          </a:bodyPr>
          <a:lstStyle/>
          <a:p>
            <a:r>
              <a:rPr lang="en-US" dirty="0">
                <a:solidFill>
                  <a:schemeClr val="bg1"/>
                </a:solidFill>
              </a:rPr>
              <a:t>The Two Process</a:t>
            </a:r>
            <a:br>
              <a:rPr lang="en-US" dirty="0">
                <a:solidFill>
                  <a:schemeClr val="bg1"/>
                </a:solidFill>
              </a:rPr>
            </a:br>
            <a:r>
              <a:rPr lang="en-US" dirty="0">
                <a:solidFill>
                  <a:schemeClr val="bg1"/>
                </a:solidFill>
              </a:rPr>
              <a:t>Model of Sleep</a:t>
            </a:r>
            <a:endParaRPr lang="en-US" dirty="0"/>
          </a:p>
        </p:txBody>
      </p:sp>
      <p:pic>
        <p:nvPicPr>
          <p:cNvPr id="4" name="Picture 4">
            <a:extLst>
              <a:ext uri="{FF2B5EF4-FFF2-40B4-BE49-F238E27FC236}">
                <a16:creationId xmlns:a16="http://schemas.microsoft.com/office/drawing/2014/main" id="{B25237B5-4154-4541-ADF8-F5E10ACA0D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133600"/>
            <a:ext cx="8718948" cy="3909903"/>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967B4F2B-5B17-4E40-AE07-3589CDA8580F}"/>
              </a:ext>
            </a:extLst>
          </p:cNvPr>
          <p:cNvCxnSpPr/>
          <p:nvPr/>
        </p:nvCxnSpPr>
        <p:spPr>
          <a:xfrm flipV="1">
            <a:off x="1409504" y="3295090"/>
            <a:ext cx="6131859" cy="165847"/>
          </a:xfrm>
          <a:prstGeom prst="line">
            <a:avLst/>
          </a:prstGeom>
          <a:ln>
            <a:solidFill>
              <a:srgbClr val="FF0000"/>
            </a:solidFill>
          </a:ln>
        </p:spPr>
        <p:style>
          <a:lnRef idx="3">
            <a:schemeClr val="accent5"/>
          </a:lnRef>
          <a:fillRef idx="0">
            <a:schemeClr val="accent5"/>
          </a:fillRef>
          <a:effectRef idx="2">
            <a:schemeClr val="accent5"/>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0234E4E8-FC6D-454F-8BDF-78112F36E334}"/>
                  </a:ext>
                </a:extLst>
              </p14:cNvPr>
              <p14:cNvContentPartPr/>
              <p14:nvPr/>
            </p14:nvContentPartPr>
            <p14:xfrm>
              <a:off x="2745153" y="3983106"/>
              <a:ext cx="1028160" cy="466200"/>
            </p14:xfrm>
          </p:contentPart>
        </mc:Choice>
        <mc:Fallback xmlns="">
          <p:pic>
            <p:nvPicPr>
              <p:cNvPr id="6" name="Ink 5">
                <a:extLst>
                  <a:ext uri="{FF2B5EF4-FFF2-40B4-BE49-F238E27FC236}">
                    <a16:creationId xmlns:a16="http://schemas.microsoft.com/office/drawing/2014/main" id="{0234E4E8-FC6D-454F-8BDF-78112F36E334}"/>
                  </a:ext>
                </a:extLst>
              </p:cNvPr>
              <p:cNvPicPr/>
              <p:nvPr/>
            </p:nvPicPr>
            <p:blipFill>
              <a:blip r:embed="rId4"/>
              <a:stretch>
                <a:fillRect/>
              </a:stretch>
            </p:blipFill>
            <p:spPr>
              <a:xfrm>
                <a:off x="2727153" y="3965106"/>
                <a:ext cx="1063800" cy="501840"/>
              </a:xfrm>
              <a:prstGeom prst="rect">
                <a:avLst/>
              </a:prstGeom>
            </p:spPr>
          </p:pic>
        </mc:Fallback>
      </mc:AlternateContent>
      <p:pic>
        <p:nvPicPr>
          <p:cNvPr id="8" name="Content Placeholder 3">
            <a:extLst>
              <a:ext uri="{FF2B5EF4-FFF2-40B4-BE49-F238E27FC236}">
                <a16:creationId xmlns:a16="http://schemas.microsoft.com/office/drawing/2014/main" id="{B243FED0-6CDD-4517-8357-8E7BCE1DCBB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22799628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bg1"/>
                </a:solidFill>
              </a:rPr>
              <a:t>The Two Process</a:t>
            </a:r>
            <a:br>
              <a:rPr lang="en-US" dirty="0">
                <a:solidFill>
                  <a:schemeClr val="bg1"/>
                </a:solidFill>
              </a:rPr>
            </a:br>
            <a:r>
              <a:rPr lang="en-US" dirty="0">
                <a:solidFill>
                  <a:schemeClr val="bg1"/>
                </a:solidFill>
              </a:rPr>
              <a:t>Model of Sleep</a:t>
            </a: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pic>
        <p:nvPicPr>
          <p:cNvPr id="6" name="Content Placeholder 5">
            <a:extLst>
              <a:ext uri="{FF2B5EF4-FFF2-40B4-BE49-F238E27FC236}">
                <a16:creationId xmlns:a16="http://schemas.microsoft.com/office/drawing/2014/main" id="{ADCA8AF7-1364-445F-B153-7F0A2099ADFD}"/>
              </a:ext>
            </a:extLst>
          </p:cNvPr>
          <p:cNvPicPr>
            <a:picLocks noGrp="1" noChangeAspect="1"/>
          </p:cNvPicPr>
          <p:nvPr>
            <p:ph idx="1"/>
          </p:nvPr>
        </p:nvPicPr>
        <p:blipFill>
          <a:blip r:embed="rId3"/>
          <a:stretch>
            <a:fillRect/>
          </a:stretch>
        </p:blipFill>
        <p:spPr>
          <a:xfrm>
            <a:off x="-544" y="1853883"/>
            <a:ext cx="9144544" cy="4465371"/>
          </a:xfrm>
          <a:prstGeom prst="rect">
            <a:avLst/>
          </a:prstGeom>
        </p:spPr>
      </p:pic>
    </p:spTree>
    <p:extLst>
      <p:ext uri="{BB962C8B-B14F-4D97-AF65-F5344CB8AC3E}">
        <p14:creationId xmlns:p14="http://schemas.microsoft.com/office/powerpoint/2010/main" val="33183789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bg1"/>
                </a:solidFill>
              </a:rPr>
              <a:t>The Two Process</a:t>
            </a:r>
            <a:br>
              <a:rPr lang="en-US" dirty="0">
                <a:solidFill>
                  <a:schemeClr val="bg1"/>
                </a:solidFill>
              </a:rPr>
            </a:br>
            <a:r>
              <a:rPr lang="en-US" dirty="0">
                <a:solidFill>
                  <a:schemeClr val="bg1"/>
                </a:solidFill>
              </a:rPr>
              <a:t>Model of Sleep</a:t>
            </a: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pic>
        <p:nvPicPr>
          <p:cNvPr id="6" name="Content Placeholder 5">
            <a:extLst>
              <a:ext uri="{FF2B5EF4-FFF2-40B4-BE49-F238E27FC236}">
                <a16:creationId xmlns:a16="http://schemas.microsoft.com/office/drawing/2014/main" id="{ADCA8AF7-1364-445F-B153-7F0A2099ADFD}"/>
              </a:ext>
            </a:extLst>
          </p:cNvPr>
          <p:cNvPicPr>
            <a:picLocks noGrp="1" noChangeAspect="1"/>
          </p:cNvPicPr>
          <p:nvPr>
            <p:ph idx="1"/>
          </p:nvPr>
        </p:nvPicPr>
        <p:blipFill>
          <a:blip r:embed="rId3"/>
          <a:stretch>
            <a:fillRect/>
          </a:stretch>
        </p:blipFill>
        <p:spPr>
          <a:xfrm>
            <a:off x="-544" y="1853883"/>
            <a:ext cx="9144544" cy="4465371"/>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EB319F1B-33E8-4CF0-9E1E-75F8B30ECE0E}"/>
                  </a:ext>
                </a:extLst>
              </p14:cNvPr>
              <p14:cNvContentPartPr/>
              <p14:nvPr/>
            </p14:nvContentPartPr>
            <p14:xfrm>
              <a:off x="4127077" y="3327332"/>
              <a:ext cx="1634040" cy="1227600"/>
            </p14:xfrm>
          </p:contentPart>
        </mc:Choice>
        <mc:Fallback xmlns="">
          <p:pic>
            <p:nvPicPr>
              <p:cNvPr id="3" name="Ink 2">
                <a:extLst>
                  <a:ext uri="{FF2B5EF4-FFF2-40B4-BE49-F238E27FC236}">
                    <a16:creationId xmlns:a16="http://schemas.microsoft.com/office/drawing/2014/main" id="{EB319F1B-33E8-4CF0-9E1E-75F8B30ECE0E}"/>
                  </a:ext>
                </a:extLst>
              </p:cNvPr>
              <p:cNvPicPr/>
              <p:nvPr/>
            </p:nvPicPr>
            <p:blipFill>
              <a:blip r:embed="rId5"/>
              <a:stretch>
                <a:fillRect/>
              </a:stretch>
            </p:blipFill>
            <p:spPr>
              <a:xfrm>
                <a:off x="4118437" y="3318692"/>
                <a:ext cx="1651680" cy="12452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60FDA2FD-7775-43BF-BA7E-22DAC31A8B43}"/>
                  </a:ext>
                </a:extLst>
              </p14:cNvPr>
              <p14:cNvContentPartPr/>
              <p14:nvPr/>
            </p14:nvContentPartPr>
            <p14:xfrm>
              <a:off x="4713157" y="4449092"/>
              <a:ext cx="360" cy="360"/>
            </p14:xfrm>
          </p:contentPart>
        </mc:Choice>
        <mc:Fallback xmlns="">
          <p:pic>
            <p:nvPicPr>
              <p:cNvPr id="5" name="Ink 4">
                <a:extLst>
                  <a:ext uri="{FF2B5EF4-FFF2-40B4-BE49-F238E27FC236}">
                    <a16:creationId xmlns:a16="http://schemas.microsoft.com/office/drawing/2014/main" id="{60FDA2FD-7775-43BF-BA7E-22DAC31A8B43}"/>
                  </a:ext>
                </a:extLst>
              </p:cNvPr>
              <p:cNvPicPr/>
              <p:nvPr/>
            </p:nvPicPr>
            <p:blipFill>
              <a:blip r:embed="rId7"/>
              <a:stretch>
                <a:fillRect/>
              </a:stretch>
            </p:blipFill>
            <p:spPr>
              <a:xfrm>
                <a:off x="4704157" y="4440452"/>
                <a:ext cx="18000" cy="18000"/>
              </a:xfrm>
              <a:prstGeom prst="rect">
                <a:avLst/>
              </a:prstGeom>
            </p:spPr>
          </p:pic>
        </mc:Fallback>
      </mc:AlternateContent>
    </p:spTree>
    <p:extLst>
      <p:ext uri="{BB962C8B-B14F-4D97-AF65-F5344CB8AC3E}">
        <p14:creationId xmlns:p14="http://schemas.microsoft.com/office/powerpoint/2010/main" val="840461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ACFFA3-B082-4B9D-9E8B-83EA246CA67C}"/>
              </a:ext>
            </a:extLst>
          </p:cNvPr>
          <p:cNvSpPr txBox="1"/>
          <p:nvPr/>
        </p:nvSpPr>
        <p:spPr>
          <a:xfrm>
            <a:off x="457200" y="381000"/>
            <a:ext cx="8382000" cy="6494085"/>
          </a:xfrm>
          <a:prstGeom prst="rect">
            <a:avLst/>
          </a:prstGeom>
          <a:noFill/>
        </p:spPr>
        <p:txBody>
          <a:bodyPr wrap="square" rtlCol="0">
            <a:spAutoFit/>
          </a:bodyPr>
          <a:lstStyle/>
          <a:p>
            <a:r>
              <a:rPr lang="en-US" sz="3200" dirty="0">
                <a:solidFill>
                  <a:schemeClr val="bg1">
                    <a:lumMod val="95000"/>
                  </a:schemeClr>
                </a:solidFill>
              </a:rPr>
              <a:t>Bats = 18-20 hours per day</a:t>
            </a:r>
          </a:p>
          <a:p>
            <a:endParaRPr lang="en-US" sz="3200" dirty="0">
              <a:solidFill>
                <a:schemeClr val="bg1">
                  <a:lumMod val="95000"/>
                </a:schemeClr>
              </a:solidFill>
            </a:endParaRPr>
          </a:p>
          <a:p>
            <a:r>
              <a:rPr lang="en-US" sz="3200" dirty="0">
                <a:solidFill>
                  <a:schemeClr val="bg1">
                    <a:lumMod val="95000"/>
                  </a:schemeClr>
                </a:solidFill>
              </a:rPr>
              <a:t>Cats = 16 hours per day</a:t>
            </a:r>
          </a:p>
          <a:p>
            <a:endParaRPr lang="en-US" sz="3200" dirty="0">
              <a:solidFill>
                <a:schemeClr val="bg1">
                  <a:lumMod val="95000"/>
                </a:schemeClr>
              </a:solidFill>
            </a:endParaRPr>
          </a:p>
          <a:p>
            <a:r>
              <a:rPr lang="en-US" sz="3200" dirty="0">
                <a:solidFill>
                  <a:schemeClr val="bg1">
                    <a:lumMod val="95000"/>
                  </a:schemeClr>
                </a:solidFill>
              </a:rPr>
              <a:t>Elephants &amp; Giraffes = 3-4 hours per day</a:t>
            </a:r>
          </a:p>
          <a:p>
            <a:endParaRPr lang="en-US" sz="3200" dirty="0">
              <a:solidFill>
                <a:schemeClr val="bg1">
                  <a:lumMod val="95000"/>
                </a:schemeClr>
              </a:solidFill>
            </a:endParaRPr>
          </a:p>
          <a:p>
            <a:r>
              <a:rPr lang="en-US" sz="3200" dirty="0">
                <a:solidFill>
                  <a:schemeClr val="bg1">
                    <a:lumMod val="95000"/>
                  </a:schemeClr>
                </a:solidFill>
              </a:rPr>
              <a:t>Sharks = No muscle atonia in REM sleep so they don’t drown</a:t>
            </a:r>
          </a:p>
          <a:p>
            <a:endParaRPr lang="en-US" sz="3200" dirty="0">
              <a:solidFill>
                <a:schemeClr val="bg1">
                  <a:lumMod val="95000"/>
                </a:schemeClr>
              </a:solidFill>
            </a:endParaRPr>
          </a:p>
          <a:p>
            <a:r>
              <a:rPr lang="en-US" sz="3200" dirty="0">
                <a:solidFill>
                  <a:schemeClr val="bg1">
                    <a:lumMod val="95000"/>
                  </a:schemeClr>
                </a:solidFill>
              </a:rPr>
              <a:t>Whales/Dolphins = 1 hemisphere sleeps at a time</a:t>
            </a:r>
          </a:p>
          <a:p>
            <a:endParaRPr lang="en-US" sz="3200" dirty="0">
              <a:solidFill>
                <a:schemeClr val="bg1">
                  <a:lumMod val="95000"/>
                </a:schemeClr>
              </a:solidFill>
            </a:endParaRPr>
          </a:p>
          <a:p>
            <a:r>
              <a:rPr lang="en-US" sz="3200" dirty="0">
                <a:solidFill>
                  <a:schemeClr val="bg1">
                    <a:lumMod val="95000"/>
                  </a:schemeClr>
                </a:solidFill>
              </a:rPr>
              <a:t>Fruit flies = live only 40-50 days but spend about 13-18 hours per day sleeping</a:t>
            </a:r>
          </a:p>
        </p:txBody>
      </p:sp>
    </p:spTree>
    <p:extLst>
      <p:ext uri="{BB962C8B-B14F-4D97-AF65-F5344CB8AC3E}">
        <p14:creationId xmlns:p14="http://schemas.microsoft.com/office/powerpoint/2010/main" val="32270057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8" name="Rectangle 70">
            <a:extLst>
              <a:ext uri="{FF2B5EF4-FFF2-40B4-BE49-F238E27FC236}">
                <a16:creationId xmlns:a16="http://schemas.microsoft.com/office/drawing/2014/main" id="{82A5F716-98EF-42EF-A471-87C6DFDCC79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Rockwell" panose="02060603020205020403"/>
              <a:ea typeface="+mn-ea"/>
              <a:cs typeface="+mn-cs"/>
            </a:endParaRPr>
          </a:p>
        </p:txBody>
      </p:sp>
      <p:sp>
        <p:nvSpPr>
          <p:cNvPr id="1029" name="Freeform: Shape 72">
            <a:extLst>
              <a:ext uri="{FF2B5EF4-FFF2-40B4-BE49-F238E27FC236}">
                <a16:creationId xmlns:a16="http://schemas.microsoft.com/office/drawing/2014/main" id="{B87687D8-4EF1-4EF2-BF7E-74BB4A3D180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31529">
            <a:off x="1630437" y="2300932"/>
            <a:ext cx="331406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1026" name="Picture 2" descr="Pictures: soap box | Standing on soapbox — Stock Photo © darrenw #71256557">
            <a:extLst>
              <a:ext uri="{FF2B5EF4-FFF2-40B4-BE49-F238E27FC236}">
                <a16:creationId xmlns:a16="http://schemas.microsoft.com/office/drawing/2014/main" id="{68CC7E57-83AF-463E-BE66-61D5A9DCDEE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278" r="5929" b="1"/>
          <a:stretch/>
        </p:blipFill>
        <p:spPr bwMode="auto">
          <a:xfrm>
            <a:off x="1765933" y="544297"/>
            <a:ext cx="5821443" cy="5343065"/>
          </a:xfrm>
          <a:custGeom>
            <a:avLst/>
            <a:gdLst/>
            <a:ahLst/>
            <a:cxnLst/>
            <a:rect l="l" t="t" r="r" b="b"/>
            <a:pathLst>
              <a:path w="7761924" h="5343065">
                <a:moveTo>
                  <a:pt x="3025687" y="76"/>
                </a:moveTo>
                <a:cubicBezTo>
                  <a:pt x="3140786" y="756"/>
                  <a:pt x="3256631" y="6055"/>
                  <a:pt x="3372722" y="16088"/>
                </a:cubicBezTo>
                <a:cubicBezTo>
                  <a:pt x="5230178" y="176616"/>
                  <a:pt x="7761924" y="1424594"/>
                  <a:pt x="7761924" y="3316816"/>
                </a:cubicBezTo>
                <a:cubicBezTo>
                  <a:pt x="7646022" y="5237647"/>
                  <a:pt x="4988715" y="5423921"/>
                  <a:pt x="3701109" y="5320611"/>
                </a:cubicBezTo>
                <a:cubicBezTo>
                  <a:pt x="2413504" y="5217301"/>
                  <a:pt x="351800" y="4486992"/>
                  <a:pt x="36290" y="2696959"/>
                </a:cubicBezTo>
                <a:cubicBezTo>
                  <a:pt x="-259500" y="1018804"/>
                  <a:pt x="1299198" y="-10133"/>
                  <a:pt x="3025687" y="76"/>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32991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57845966-6EFC-468A-9CC7-BAB4B95854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0"/>
          </a:xfrm>
          <a:prstGeom prst="rect">
            <a:avLst/>
          </a:prstGeom>
          <a:solidFill>
            <a:srgbClr val="55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3" name="Picture 72">
            <a:extLst>
              <a:ext uri="{FF2B5EF4-FFF2-40B4-BE49-F238E27FC236}">
                <a16:creationId xmlns:a16="http://schemas.microsoft.com/office/drawing/2014/main" id="{75554383-98AF-4A47-BB65-705FAAA4BE6A}"/>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
        <p:nvSpPr>
          <p:cNvPr id="75" name="Freeform: Shape 74">
            <a:extLst>
              <a:ext uri="{FF2B5EF4-FFF2-40B4-BE49-F238E27FC236}">
                <a16:creationId xmlns:a16="http://schemas.microsoft.com/office/drawing/2014/main" id="{ADAD1991-FFD1-4E94-ABAB-7560D33008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410" y="-3970"/>
            <a:ext cx="7748362" cy="6874811"/>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2050" name="Picture 2">
            <a:extLst>
              <a:ext uri="{FF2B5EF4-FFF2-40B4-BE49-F238E27FC236}">
                <a16:creationId xmlns:a16="http://schemas.microsoft.com/office/drawing/2014/main" id="{1362E2FD-FFB4-44AF-B7CE-78D81FD787F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85260" y="3996511"/>
            <a:ext cx="2509960" cy="25099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pring Valley SAMe Enteric Coated Caplets Value Pack, 400 mg, 40 count -  Walmart.com - Walmart.com">
            <a:extLst>
              <a:ext uri="{FF2B5EF4-FFF2-40B4-BE49-F238E27FC236}">
                <a16:creationId xmlns:a16="http://schemas.microsoft.com/office/drawing/2014/main" id="{2C1AF824-9510-4051-A913-0EC3C2C818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1263879"/>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mazon.com: Nature's Truth Valerian Root 1200 mg Supplement, 90 Count:  Health &amp; Personal Care">
            <a:extLst>
              <a:ext uri="{FF2B5EF4-FFF2-40B4-BE49-F238E27FC236}">
                <a16:creationId xmlns:a16="http://schemas.microsoft.com/office/drawing/2014/main" id="{0DD106FC-622B-4D94-8D9E-467F7B5D16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29995" y="3483334"/>
            <a:ext cx="1466850" cy="310515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Bob Newhart Stop GIF - BobNewhart Stop Mad - Discover &amp; Share GIFs">
            <a:extLst>
              <a:ext uri="{FF2B5EF4-FFF2-40B4-BE49-F238E27FC236}">
                <a16:creationId xmlns:a16="http://schemas.microsoft.com/office/drawing/2014/main" id="{87DFB6BD-E0BB-470B-847C-F0F482315AD4}"/>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76200" y="-3972"/>
            <a:ext cx="4887762" cy="3378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44451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210CF-3E7F-4606-8666-534401AAAF21}"/>
              </a:ext>
            </a:extLst>
          </p:cNvPr>
          <p:cNvSpPr>
            <a:spLocks noGrp="1"/>
          </p:cNvSpPr>
          <p:nvPr>
            <p:ph type="title"/>
          </p:nvPr>
        </p:nvSpPr>
        <p:spPr/>
        <p:txBody>
          <a:bodyPr/>
          <a:lstStyle/>
          <a:p>
            <a:r>
              <a:rPr lang="en-US" dirty="0">
                <a:solidFill>
                  <a:schemeClr val="bg1"/>
                </a:solidFill>
              </a:rPr>
              <a:t>The Circadian Clock</a:t>
            </a:r>
          </a:p>
        </p:txBody>
      </p:sp>
      <p:pic>
        <p:nvPicPr>
          <p:cNvPr id="4098" name="Picture 2" descr="CLOCK®, a New Cutting Edge Product to help Support Circadian Rhythms* -  IN-Ingredients">
            <a:extLst>
              <a:ext uri="{FF2B5EF4-FFF2-40B4-BE49-F238E27FC236}">
                <a16:creationId xmlns:a16="http://schemas.microsoft.com/office/drawing/2014/main" id="{6F58F91E-EC52-4B3C-B5EF-3A8C7EB353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9196" y="2133600"/>
            <a:ext cx="6285608" cy="4192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5352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95000"/>
                  </a:schemeClr>
                </a:solidFill>
              </a:rPr>
              <a:t>Circadian Rhythms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75" y="1680882"/>
            <a:ext cx="9144000" cy="5177118"/>
          </a:xfrm>
        </p:spPr>
      </p:pic>
    </p:spTree>
    <p:extLst>
      <p:ext uri="{BB962C8B-B14F-4D97-AF65-F5344CB8AC3E}">
        <p14:creationId xmlns:p14="http://schemas.microsoft.com/office/powerpoint/2010/main" val="15308948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8364\Desktop\circadian+rhythm+pie+chart_jpg_files\circadian+rhythm+pie+chart.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0"/>
            <a:ext cx="9313333" cy="670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30797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Circadian Rhythms</a:t>
            </a:r>
          </a:p>
        </p:txBody>
      </p:sp>
      <p:pic>
        <p:nvPicPr>
          <p:cNvPr id="4" name="Content Placeholder 7" descr="C:\Users\Rick\Desktop\Two model process of sleep.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95400" y="3575394"/>
            <a:ext cx="6705600" cy="327829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295400" y="1527020"/>
            <a:ext cx="6705600" cy="1938992"/>
          </a:xfrm>
          <a:prstGeom prst="rect">
            <a:avLst/>
          </a:prstGeom>
          <a:noFill/>
        </p:spPr>
        <p:txBody>
          <a:bodyPr wrap="square" rtlCol="0">
            <a:spAutoFit/>
          </a:bodyPr>
          <a:lstStyle/>
          <a:p>
            <a:r>
              <a:rPr lang="en-US" sz="2400" b="1" dirty="0">
                <a:solidFill>
                  <a:schemeClr val="bg1"/>
                </a:solidFill>
              </a:rPr>
              <a:t>Children </a:t>
            </a:r>
            <a:r>
              <a:rPr lang="en-US" sz="2400" dirty="0">
                <a:solidFill>
                  <a:schemeClr val="bg1"/>
                </a:solidFill>
              </a:rPr>
              <a:t>– Approximately 24 hours per cycle</a:t>
            </a:r>
          </a:p>
          <a:p>
            <a:r>
              <a:rPr lang="en-US" sz="2400" b="1" dirty="0">
                <a:solidFill>
                  <a:schemeClr val="bg1"/>
                </a:solidFill>
              </a:rPr>
              <a:t>Adolescents</a:t>
            </a:r>
            <a:r>
              <a:rPr lang="en-US" sz="2400" dirty="0">
                <a:solidFill>
                  <a:schemeClr val="bg1"/>
                </a:solidFill>
              </a:rPr>
              <a:t> – Approximately 26-27 hours per cycle</a:t>
            </a:r>
          </a:p>
          <a:p>
            <a:r>
              <a:rPr lang="en-US" sz="2400" b="1" dirty="0">
                <a:solidFill>
                  <a:schemeClr val="bg1"/>
                </a:solidFill>
              </a:rPr>
              <a:t>Working-Aged Adults </a:t>
            </a:r>
            <a:r>
              <a:rPr lang="en-US" sz="2400" dirty="0">
                <a:solidFill>
                  <a:schemeClr val="bg1"/>
                </a:solidFill>
              </a:rPr>
              <a:t>– Approximately 24.3-25 hours per cycle</a:t>
            </a:r>
          </a:p>
          <a:p>
            <a:r>
              <a:rPr lang="en-US" sz="2400" b="1" dirty="0">
                <a:solidFill>
                  <a:schemeClr val="bg1"/>
                </a:solidFill>
              </a:rPr>
              <a:t>Geriatric Age </a:t>
            </a:r>
            <a:r>
              <a:rPr lang="en-US" sz="2400" dirty="0">
                <a:solidFill>
                  <a:schemeClr val="bg1"/>
                </a:solidFill>
              </a:rPr>
              <a:t>– Approximately 22-23 hours per cycle</a:t>
            </a:r>
          </a:p>
        </p:txBody>
      </p:sp>
    </p:spTree>
    <p:extLst>
      <p:ext uri="{BB962C8B-B14F-4D97-AF65-F5344CB8AC3E}">
        <p14:creationId xmlns:p14="http://schemas.microsoft.com/office/powerpoint/2010/main" val="1311079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Tying It All Together</a:t>
            </a:r>
          </a:p>
        </p:txBody>
      </p:sp>
      <p:sp>
        <p:nvSpPr>
          <p:cNvPr id="3" name="Content Placeholder 2"/>
          <p:cNvSpPr>
            <a:spLocks noGrp="1"/>
          </p:cNvSpPr>
          <p:nvPr>
            <p:ph idx="1"/>
          </p:nvPr>
        </p:nvSpPr>
        <p:spPr>
          <a:xfrm>
            <a:off x="457200" y="1600200"/>
            <a:ext cx="8229600" cy="4983162"/>
          </a:xfrm>
        </p:spPr>
        <p:txBody>
          <a:bodyPr>
            <a:normAutofit fontScale="47500" lnSpcReduction="20000"/>
          </a:bodyPr>
          <a:lstStyle/>
          <a:p>
            <a:pPr marL="0" indent="0">
              <a:buNone/>
            </a:pPr>
            <a:r>
              <a:rPr lang="en-US" sz="5900" b="1" dirty="0">
                <a:solidFill>
                  <a:schemeClr val="bg1"/>
                </a:solidFill>
              </a:rPr>
              <a:t>The longer you are up, the more likely it is you will sleep.</a:t>
            </a:r>
          </a:p>
          <a:p>
            <a:endParaRPr lang="en-US" sz="4200" dirty="0">
              <a:solidFill>
                <a:schemeClr val="bg1"/>
              </a:solidFill>
            </a:endParaRPr>
          </a:p>
          <a:p>
            <a:pPr marL="0" indent="0">
              <a:buNone/>
            </a:pPr>
            <a:r>
              <a:rPr lang="en-US" sz="4200" b="1" dirty="0">
                <a:solidFill>
                  <a:schemeClr val="bg1"/>
                </a:solidFill>
              </a:rPr>
              <a:t>If you have a bad night’s sleep:</a:t>
            </a:r>
          </a:p>
          <a:p>
            <a:endParaRPr lang="en-US" sz="4200" dirty="0">
              <a:solidFill>
                <a:schemeClr val="bg1"/>
              </a:solidFill>
            </a:endParaRPr>
          </a:p>
          <a:p>
            <a:pPr marL="342900" indent="-342900">
              <a:buFont typeface="+mj-lt"/>
              <a:buAutoNum type="arabicPeriod"/>
            </a:pPr>
            <a:r>
              <a:rPr lang="en-US" sz="4200" dirty="0">
                <a:solidFill>
                  <a:schemeClr val="bg1"/>
                </a:solidFill>
              </a:rPr>
              <a:t>Get up at your normal time so you don’t disrupt your circadian clock</a:t>
            </a:r>
          </a:p>
          <a:p>
            <a:pPr marL="342900" indent="-342900">
              <a:buFont typeface="+mj-lt"/>
              <a:buAutoNum type="arabicPeriod"/>
            </a:pPr>
            <a:endParaRPr lang="en-US" sz="4200" dirty="0">
              <a:solidFill>
                <a:schemeClr val="bg1"/>
              </a:solidFill>
            </a:endParaRPr>
          </a:p>
          <a:p>
            <a:pPr marL="342900" indent="-342900">
              <a:buFont typeface="+mj-lt"/>
              <a:buAutoNum type="arabicPeriod"/>
            </a:pPr>
            <a:r>
              <a:rPr lang="en-US" sz="4200" dirty="0">
                <a:solidFill>
                  <a:schemeClr val="bg1"/>
                </a:solidFill>
              </a:rPr>
              <a:t>Do not nap, as this bleeds off sleep pressure and will make sleeping that night more difficult</a:t>
            </a:r>
          </a:p>
          <a:p>
            <a:pPr marL="342900" indent="-342900">
              <a:buFont typeface="+mj-lt"/>
              <a:buAutoNum type="arabicPeriod"/>
            </a:pPr>
            <a:endParaRPr lang="en-US" sz="4200" dirty="0">
              <a:solidFill>
                <a:schemeClr val="bg1"/>
              </a:solidFill>
            </a:endParaRPr>
          </a:p>
          <a:p>
            <a:pPr marL="342900" indent="-342900">
              <a:buFont typeface="+mj-lt"/>
              <a:buAutoNum type="arabicPeriod"/>
            </a:pPr>
            <a:r>
              <a:rPr lang="en-US" sz="4200" dirty="0">
                <a:solidFill>
                  <a:schemeClr val="bg1"/>
                </a:solidFill>
              </a:rPr>
              <a:t>Do not go bed early that night or you may end up in your “Forbidden Zone”</a:t>
            </a:r>
          </a:p>
          <a:p>
            <a:endParaRPr lang="en-US" sz="4200" dirty="0">
              <a:solidFill>
                <a:schemeClr val="bg1"/>
              </a:solidFill>
            </a:endParaRPr>
          </a:p>
          <a:p>
            <a:pPr marL="0" indent="0">
              <a:buNone/>
            </a:pPr>
            <a:r>
              <a:rPr lang="en-US" sz="4200" b="1" dirty="0">
                <a:solidFill>
                  <a:schemeClr val="bg1"/>
                </a:solidFill>
              </a:rPr>
              <a:t>When you go to bed at your normal time, the increased sleep pressure from the bad night before will make it more likely you will sleep better the next time.</a:t>
            </a:r>
          </a:p>
          <a:p>
            <a:endParaRPr lang="en-US" sz="3600" dirty="0">
              <a:solidFill>
                <a:schemeClr val="bg1"/>
              </a:solidFill>
            </a:endParaRPr>
          </a:p>
          <a:p>
            <a:endParaRPr lang="en-US" dirty="0"/>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41409301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chemeClr val="bg1"/>
                </a:solidFill>
              </a:rPr>
              <a:t>Tying It All Together</a:t>
            </a:r>
          </a:p>
        </p:txBody>
      </p:sp>
      <p:sp>
        <p:nvSpPr>
          <p:cNvPr id="3" name="Content Placeholder 2"/>
          <p:cNvSpPr>
            <a:spLocks noGrp="1"/>
          </p:cNvSpPr>
          <p:nvPr>
            <p:ph idx="1"/>
          </p:nvPr>
        </p:nvSpPr>
        <p:spPr/>
        <p:txBody>
          <a:bodyPr/>
          <a:lstStyle/>
          <a:p>
            <a:r>
              <a:rPr lang="en-US" sz="4000" dirty="0">
                <a:solidFill>
                  <a:schemeClr val="bg1"/>
                </a:solidFill>
              </a:rPr>
              <a:t>The rule is:  “If not tonight, then tomorrow.”  As long as you don’t try to compensate for a bad night, sleep will eventually come.  </a:t>
            </a:r>
            <a:endParaRPr lang="en-US" dirty="0"/>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
        <p:nvSpPr>
          <p:cNvPr id="5" name="TextBox 4">
            <a:extLst>
              <a:ext uri="{FF2B5EF4-FFF2-40B4-BE49-F238E27FC236}">
                <a16:creationId xmlns:a16="http://schemas.microsoft.com/office/drawing/2014/main" id="{F54AEEDD-3A90-4415-86EB-6F9C5108C324}"/>
              </a:ext>
            </a:extLst>
          </p:cNvPr>
          <p:cNvSpPr txBox="1"/>
          <p:nvPr/>
        </p:nvSpPr>
        <p:spPr>
          <a:xfrm>
            <a:off x="5029200" y="4421703"/>
            <a:ext cx="3505200" cy="369332"/>
          </a:xfrm>
          <a:prstGeom prst="rect">
            <a:avLst/>
          </a:prstGeom>
          <a:noFill/>
        </p:spPr>
        <p:txBody>
          <a:bodyPr wrap="square" rtlCol="0">
            <a:spAutoFit/>
          </a:bodyPr>
          <a:lstStyle/>
          <a:p>
            <a:r>
              <a:rPr lang="en-US" dirty="0">
                <a:solidFill>
                  <a:schemeClr val="bg1"/>
                </a:solidFill>
              </a:rPr>
              <a:t>Michael Perlis, PhD</a:t>
            </a:r>
          </a:p>
        </p:txBody>
      </p:sp>
    </p:spTree>
    <p:extLst>
      <p:ext uri="{BB962C8B-B14F-4D97-AF65-F5344CB8AC3E}">
        <p14:creationId xmlns:p14="http://schemas.microsoft.com/office/powerpoint/2010/main" val="19355142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E95D989-81FA-4BAD-9AD5-E46CEDA91B3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19"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156189E5-8A3E-4CFD-B71B-CCD0F8495E5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0719" y="0"/>
            <a:ext cx="106556"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2">
            <a:extLst>
              <a:ext uri="{FF2B5EF4-FFF2-40B4-BE49-F238E27FC236}">
                <a16:creationId xmlns:a16="http://schemas.microsoft.com/office/drawing/2014/main" id="{9094D0A3-6261-4343-A442-0B53292E1C2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90719" y="1684046"/>
            <a:ext cx="5575808" cy="3657600"/>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56E6B9B-9783-4938-9686-4064818BB88B}"/>
              </a:ext>
            </a:extLst>
          </p:cNvPr>
          <p:cNvSpPr>
            <a:spLocks noGrp="1"/>
          </p:cNvSpPr>
          <p:nvPr>
            <p:ph type="title"/>
          </p:nvPr>
        </p:nvSpPr>
        <p:spPr>
          <a:xfrm>
            <a:off x="628650" y="811161"/>
            <a:ext cx="2501695" cy="5403370"/>
          </a:xfrm>
        </p:spPr>
        <p:txBody>
          <a:bodyPr>
            <a:normAutofit/>
          </a:bodyPr>
          <a:lstStyle/>
          <a:p>
            <a:r>
              <a:rPr lang="en-US">
                <a:solidFill>
                  <a:srgbClr val="FFFFFF"/>
                </a:solidFill>
              </a:rPr>
              <a:t>The Four Factor Model</a:t>
            </a:r>
            <a:br>
              <a:rPr lang="en-US">
                <a:solidFill>
                  <a:srgbClr val="FFFFFF"/>
                </a:solidFill>
              </a:rPr>
            </a:br>
            <a:r>
              <a:rPr lang="en-US">
                <a:solidFill>
                  <a:srgbClr val="FFFFFF"/>
                </a:solidFill>
              </a:rPr>
              <a:t>of How Insomnia Develops</a:t>
            </a:r>
          </a:p>
        </p:txBody>
      </p:sp>
    </p:spTree>
    <p:extLst>
      <p:ext uri="{BB962C8B-B14F-4D97-AF65-F5344CB8AC3E}">
        <p14:creationId xmlns:p14="http://schemas.microsoft.com/office/powerpoint/2010/main" val="17369058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15C4E-AE88-4C4B-ABF1-7372B85B896A}"/>
              </a:ext>
            </a:extLst>
          </p:cNvPr>
          <p:cNvSpPr>
            <a:spLocks noGrp="1"/>
          </p:cNvSpPr>
          <p:nvPr>
            <p:ph type="title"/>
          </p:nvPr>
        </p:nvSpPr>
        <p:spPr/>
        <p:txBody>
          <a:bodyPr/>
          <a:lstStyle/>
          <a:p>
            <a:r>
              <a:rPr lang="en-US" dirty="0">
                <a:solidFill>
                  <a:srgbClr val="00B0F0"/>
                </a:solidFill>
              </a:rPr>
              <a:t>Predisposing Factors</a:t>
            </a:r>
          </a:p>
        </p:txBody>
      </p:sp>
      <p:pic>
        <p:nvPicPr>
          <p:cNvPr id="5" name="Picture 2">
            <a:extLst>
              <a:ext uri="{FF2B5EF4-FFF2-40B4-BE49-F238E27FC236}">
                <a16:creationId xmlns:a16="http://schemas.microsoft.com/office/drawing/2014/main" id="{3610331C-DFC5-4E86-BF4C-A17AC7797C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362200"/>
            <a:ext cx="3896842" cy="257287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28BEF34-0035-4AF7-90C2-EC72E74B98E2}"/>
              </a:ext>
            </a:extLst>
          </p:cNvPr>
          <p:cNvSpPr txBox="1"/>
          <p:nvPr/>
        </p:nvSpPr>
        <p:spPr>
          <a:xfrm>
            <a:off x="439132" y="1824648"/>
            <a:ext cx="3379690" cy="2308324"/>
          </a:xfrm>
          <a:prstGeom prst="rect">
            <a:avLst/>
          </a:prstGeom>
          <a:noFill/>
        </p:spPr>
        <p:txBody>
          <a:bodyPr wrap="square" rtlCol="0">
            <a:spAutoFit/>
          </a:bodyPr>
          <a:lstStyle/>
          <a:p>
            <a:r>
              <a:rPr lang="en-US" sz="3600" dirty="0">
                <a:solidFill>
                  <a:srgbClr val="00B0F0"/>
                </a:solidFill>
              </a:rPr>
              <a:t>Biological Traits</a:t>
            </a:r>
          </a:p>
          <a:p>
            <a:pPr marL="742950" lvl="1" indent="-285750">
              <a:buFont typeface="Arial" panose="020B0604020202020204" pitchFamily="34" charset="0"/>
              <a:buChar char="•"/>
            </a:pPr>
            <a:r>
              <a:rPr lang="en-US" sz="3600" dirty="0">
                <a:solidFill>
                  <a:srgbClr val="00B0F0"/>
                </a:solidFill>
              </a:rPr>
              <a:t>Circadian Factors</a:t>
            </a:r>
          </a:p>
          <a:p>
            <a:pPr marL="742950" lvl="1" indent="-285750">
              <a:buFont typeface="Arial" panose="020B0604020202020204" pitchFamily="34" charset="0"/>
              <a:buChar char="•"/>
            </a:pPr>
            <a:r>
              <a:rPr lang="en-US" sz="3600" dirty="0">
                <a:solidFill>
                  <a:srgbClr val="00B0F0"/>
                </a:solidFill>
              </a:rPr>
              <a:t>Sleep Need</a:t>
            </a:r>
          </a:p>
        </p:txBody>
      </p:sp>
      <p:sp>
        <p:nvSpPr>
          <p:cNvPr id="9" name="TextBox 8">
            <a:extLst>
              <a:ext uri="{FF2B5EF4-FFF2-40B4-BE49-F238E27FC236}">
                <a16:creationId xmlns:a16="http://schemas.microsoft.com/office/drawing/2014/main" id="{E257C206-13F3-4809-BBCD-AF79C8328214}"/>
              </a:ext>
            </a:extLst>
          </p:cNvPr>
          <p:cNvSpPr txBox="1"/>
          <p:nvPr/>
        </p:nvSpPr>
        <p:spPr>
          <a:xfrm>
            <a:off x="870979" y="4095222"/>
            <a:ext cx="3379690" cy="1200329"/>
          </a:xfrm>
          <a:prstGeom prst="rect">
            <a:avLst/>
          </a:prstGeom>
          <a:noFill/>
        </p:spPr>
        <p:txBody>
          <a:bodyPr wrap="square" rtlCol="0">
            <a:spAutoFit/>
          </a:bodyPr>
          <a:lstStyle/>
          <a:p>
            <a:pPr marL="285750" indent="-285750">
              <a:buFont typeface="Arial" panose="020B0604020202020204" pitchFamily="34" charset="0"/>
              <a:buChar char="•"/>
            </a:pPr>
            <a:r>
              <a:rPr lang="en-US" sz="3600" dirty="0">
                <a:solidFill>
                  <a:srgbClr val="00B0F0"/>
                </a:solidFill>
              </a:rPr>
              <a:t>Psychological Traits</a:t>
            </a:r>
          </a:p>
        </p:txBody>
      </p:sp>
      <p:sp>
        <p:nvSpPr>
          <p:cNvPr id="11" name="TextBox 10">
            <a:extLst>
              <a:ext uri="{FF2B5EF4-FFF2-40B4-BE49-F238E27FC236}">
                <a16:creationId xmlns:a16="http://schemas.microsoft.com/office/drawing/2014/main" id="{82456A71-2BFE-4E7A-B90A-244A76CA6F09}"/>
              </a:ext>
            </a:extLst>
          </p:cNvPr>
          <p:cNvSpPr txBox="1"/>
          <p:nvPr/>
        </p:nvSpPr>
        <p:spPr>
          <a:xfrm>
            <a:off x="870979" y="5295551"/>
            <a:ext cx="3379690" cy="646331"/>
          </a:xfrm>
          <a:prstGeom prst="rect">
            <a:avLst/>
          </a:prstGeom>
          <a:noFill/>
        </p:spPr>
        <p:txBody>
          <a:bodyPr wrap="square" rtlCol="0">
            <a:spAutoFit/>
          </a:bodyPr>
          <a:lstStyle/>
          <a:p>
            <a:pPr marL="285750" indent="-285750">
              <a:buFont typeface="Arial" panose="020B0604020202020204" pitchFamily="34" charset="0"/>
              <a:buChar char="•"/>
            </a:pPr>
            <a:r>
              <a:rPr lang="en-US" sz="3600" dirty="0">
                <a:solidFill>
                  <a:srgbClr val="00B0F0"/>
                </a:solidFill>
              </a:rPr>
              <a:t>Social Factors</a:t>
            </a:r>
          </a:p>
        </p:txBody>
      </p:sp>
      <p:pic>
        <p:nvPicPr>
          <p:cNvPr id="13" name="Content Placeholder 3">
            <a:extLst>
              <a:ext uri="{FF2B5EF4-FFF2-40B4-BE49-F238E27FC236}">
                <a16:creationId xmlns:a16="http://schemas.microsoft.com/office/drawing/2014/main" id="{47CA489D-4451-4222-9FC9-87A277FEE4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1473649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E3CA4-E251-4017-8254-AE6A156331B2}"/>
              </a:ext>
            </a:extLst>
          </p:cNvPr>
          <p:cNvSpPr>
            <a:spLocks noGrp="1"/>
          </p:cNvSpPr>
          <p:nvPr>
            <p:ph type="title"/>
          </p:nvPr>
        </p:nvSpPr>
        <p:spPr/>
        <p:txBody>
          <a:bodyPr/>
          <a:lstStyle/>
          <a:p>
            <a:r>
              <a:rPr lang="en-US" dirty="0">
                <a:solidFill>
                  <a:schemeClr val="bg1"/>
                </a:solidFill>
              </a:rPr>
              <a:t>Learning Objectives</a:t>
            </a:r>
          </a:p>
        </p:txBody>
      </p:sp>
      <p:sp>
        <p:nvSpPr>
          <p:cNvPr id="4" name="TextBox 3">
            <a:extLst>
              <a:ext uri="{FF2B5EF4-FFF2-40B4-BE49-F238E27FC236}">
                <a16:creationId xmlns:a16="http://schemas.microsoft.com/office/drawing/2014/main" id="{3F163251-A3C9-4708-8284-BDF3C59010A1}"/>
              </a:ext>
            </a:extLst>
          </p:cNvPr>
          <p:cNvSpPr txBox="1"/>
          <p:nvPr/>
        </p:nvSpPr>
        <p:spPr>
          <a:xfrm>
            <a:off x="228600" y="1752600"/>
            <a:ext cx="8763000" cy="4454553"/>
          </a:xfrm>
          <a:prstGeom prst="rect">
            <a:avLst/>
          </a:prstGeom>
          <a:noFill/>
        </p:spPr>
        <p:txBody>
          <a:bodyPr wrap="square" rtlCol="0">
            <a:spAutoFit/>
          </a:bodyPr>
          <a:lstStyle/>
          <a:p>
            <a:pPr marL="342900" marR="0" lvl="0" indent="-342900">
              <a:lnSpc>
                <a:spcPct val="107000"/>
              </a:lnSpc>
              <a:spcBef>
                <a:spcPts val="0"/>
              </a:spcBef>
              <a:spcAft>
                <a:spcPts val="0"/>
              </a:spcAft>
              <a:buFont typeface="+mj-lt"/>
              <a:buAutoNum type="arabicPeriod"/>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Briefly review the impact of sleep disorders on Major Depression, Suicidal Ideation, Bipolar Disorder, Anxiety Disorders, and ADHD.</a:t>
            </a:r>
          </a:p>
          <a:p>
            <a:pPr marL="342900" marR="0" lvl="0" indent="-342900">
              <a:lnSpc>
                <a:spcPct val="107000"/>
              </a:lnSpc>
              <a:spcBef>
                <a:spcPts val="0"/>
              </a:spcBef>
              <a:spcAft>
                <a:spcPts val="0"/>
              </a:spcAft>
              <a:buFont typeface="+mj-lt"/>
              <a:buAutoNum type="arabicPeriod"/>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Discuss the need for more sleep therapists in behavioral health, what they typically treat, and opportunities for Licensed Independent Practitioners to become Board Certified in Behavioral Sleep Medicine.</a:t>
            </a:r>
          </a:p>
          <a:p>
            <a:pPr marL="342900" marR="0" lvl="0" indent="-342900">
              <a:lnSpc>
                <a:spcPct val="107000"/>
              </a:lnSpc>
              <a:spcBef>
                <a:spcPts val="0"/>
              </a:spcBef>
              <a:spcAft>
                <a:spcPts val="0"/>
              </a:spcAft>
              <a:buFont typeface="+mj-lt"/>
              <a:buAutoNum type="arabicPeriod"/>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Learn how the Two Process model and circadian rhythms control the timing and quality of sleep and wakefulness.</a:t>
            </a:r>
          </a:p>
          <a:p>
            <a:pPr marL="342900" marR="0" lvl="0" indent="-342900">
              <a:lnSpc>
                <a:spcPct val="107000"/>
              </a:lnSpc>
              <a:spcBef>
                <a:spcPts val="0"/>
              </a:spcBef>
              <a:spcAft>
                <a:spcPts val="0"/>
              </a:spcAft>
              <a:buFont typeface="+mj-lt"/>
              <a:buAutoNum type="arabicPeriod"/>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Learn the Four Factor model of how insomnia develops into a chronic problem.</a:t>
            </a:r>
          </a:p>
          <a:p>
            <a:pPr marL="342900" marR="0" lvl="0" indent="-342900">
              <a:lnSpc>
                <a:spcPct val="107000"/>
              </a:lnSpc>
              <a:spcBef>
                <a:spcPts val="0"/>
              </a:spcBef>
              <a:spcAft>
                <a:spcPts val="0"/>
              </a:spcAft>
              <a:buFont typeface="+mj-lt"/>
              <a:buAutoNum type="arabicPeriod"/>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Discuss how caffeine, alcohol, tobacco and naps sabotage nighttime sleep.</a:t>
            </a:r>
          </a:p>
          <a:p>
            <a:pPr marL="342900" marR="0" lvl="0" indent="-342900">
              <a:lnSpc>
                <a:spcPct val="107000"/>
              </a:lnSpc>
              <a:spcBef>
                <a:spcPts val="0"/>
              </a:spcBef>
              <a:spcAft>
                <a:spcPts val="0"/>
              </a:spcAft>
              <a:buFont typeface="+mj-lt"/>
              <a:buAutoNum type="arabicPeriod"/>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Discuss Sleep Hygiene and its limits in treating sleep disorders.</a:t>
            </a:r>
          </a:p>
          <a:p>
            <a:pPr marL="342900" marR="0" lvl="0" indent="-342900">
              <a:lnSpc>
                <a:spcPct val="107000"/>
              </a:lnSpc>
              <a:spcBef>
                <a:spcPts val="0"/>
              </a:spcBef>
              <a:spcAft>
                <a:spcPts val="800"/>
              </a:spcAft>
              <a:buFont typeface="+mj-lt"/>
              <a:buAutoNum type="arabicPeriod"/>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Learn the Six Rules of Stimulus Control and how encouraging patients to follow those six rules will help 80% sleep better with no other sleep treatment.</a:t>
            </a:r>
          </a:p>
          <a:p>
            <a:endParaRPr lang="en-US" sz="2000" dirty="0">
              <a:solidFill>
                <a:schemeClr val="bg1"/>
              </a:solidFill>
            </a:endParaRPr>
          </a:p>
        </p:txBody>
      </p:sp>
    </p:spTree>
    <p:extLst>
      <p:ext uri="{BB962C8B-B14F-4D97-AF65-F5344CB8AC3E}">
        <p14:creationId xmlns:p14="http://schemas.microsoft.com/office/powerpoint/2010/main" val="21627475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84BC6-B1BB-4C83-A77E-BE4828AB662A}"/>
              </a:ext>
            </a:extLst>
          </p:cNvPr>
          <p:cNvSpPr>
            <a:spLocks noGrp="1"/>
          </p:cNvSpPr>
          <p:nvPr>
            <p:ph type="title"/>
          </p:nvPr>
        </p:nvSpPr>
        <p:spPr/>
        <p:txBody>
          <a:bodyPr/>
          <a:lstStyle/>
          <a:p>
            <a:r>
              <a:rPr lang="en-US" dirty="0">
                <a:solidFill>
                  <a:srgbClr val="FFC000"/>
                </a:solidFill>
              </a:rPr>
              <a:t>Precipitating Factors</a:t>
            </a:r>
          </a:p>
        </p:txBody>
      </p:sp>
      <p:pic>
        <p:nvPicPr>
          <p:cNvPr id="5" name="Picture 2">
            <a:extLst>
              <a:ext uri="{FF2B5EF4-FFF2-40B4-BE49-F238E27FC236}">
                <a16:creationId xmlns:a16="http://schemas.microsoft.com/office/drawing/2014/main" id="{D6D94243-F5D4-4B4E-AEE5-0AFF80046A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2682" y="2128754"/>
            <a:ext cx="4320017" cy="285227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A46A23E-37A3-48D0-8166-C1549DE1E9C4}"/>
              </a:ext>
            </a:extLst>
          </p:cNvPr>
          <p:cNvSpPr txBox="1"/>
          <p:nvPr/>
        </p:nvSpPr>
        <p:spPr>
          <a:xfrm>
            <a:off x="677334" y="1846729"/>
            <a:ext cx="3975348" cy="3416320"/>
          </a:xfrm>
          <a:prstGeom prst="rect">
            <a:avLst/>
          </a:prstGeom>
          <a:noFill/>
        </p:spPr>
        <p:txBody>
          <a:bodyPr wrap="square" rtlCol="0">
            <a:spAutoFit/>
          </a:bodyPr>
          <a:lstStyle/>
          <a:p>
            <a:pPr marL="285750" indent="-285750">
              <a:buFont typeface="Arial" panose="020B0604020202020204" pitchFamily="34" charset="0"/>
              <a:buChar char="•"/>
            </a:pPr>
            <a:r>
              <a:rPr lang="en-US" sz="3600" b="1" dirty="0">
                <a:solidFill>
                  <a:srgbClr val="FFC000"/>
                </a:solidFill>
              </a:rPr>
              <a:t>Medical Illness</a:t>
            </a:r>
          </a:p>
          <a:p>
            <a:endParaRPr lang="en-US" sz="3600" b="1" dirty="0">
              <a:solidFill>
                <a:srgbClr val="FFC000"/>
              </a:solidFill>
            </a:endParaRPr>
          </a:p>
          <a:p>
            <a:pPr marL="285750" indent="-285750">
              <a:buFont typeface="Arial" panose="020B0604020202020204" pitchFamily="34" charset="0"/>
              <a:buChar char="•"/>
            </a:pPr>
            <a:r>
              <a:rPr lang="en-US" sz="3600" b="1" dirty="0">
                <a:solidFill>
                  <a:srgbClr val="FFC000"/>
                </a:solidFill>
              </a:rPr>
              <a:t>Psychiatric Illness</a:t>
            </a:r>
          </a:p>
          <a:p>
            <a:endParaRPr lang="en-US" sz="3600" b="1" dirty="0">
              <a:solidFill>
                <a:srgbClr val="FFC000"/>
              </a:solidFill>
            </a:endParaRPr>
          </a:p>
          <a:p>
            <a:pPr marL="285750" indent="-285750">
              <a:buFont typeface="Arial" panose="020B0604020202020204" pitchFamily="34" charset="0"/>
              <a:buChar char="•"/>
            </a:pPr>
            <a:r>
              <a:rPr lang="en-US" sz="3600" b="1" dirty="0">
                <a:solidFill>
                  <a:srgbClr val="FFC000"/>
                </a:solidFill>
              </a:rPr>
              <a:t>Stressful Life Events</a:t>
            </a:r>
          </a:p>
        </p:txBody>
      </p:sp>
      <p:pic>
        <p:nvPicPr>
          <p:cNvPr id="9" name="Content Placeholder 3">
            <a:extLst>
              <a:ext uri="{FF2B5EF4-FFF2-40B4-BE49-F238E27FC236}">
                <a16:creationId xmlns:a16="http://schemas.microsoft.com/office/drawing/2014/main" id="{AB8BC80E-750D-4063-B497-82320DCD3E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40607276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CA3D5-3333-42A2-A611-27FF634109AD}"/>
              </a:ext>
            </a:extLst>
          </p:cNvPr>
          <p:cNvSpPr>
            <a:spLocks noGrp="1"/>
          </p:cNvSpPr>
          <p:nvPr>
            <p:ph type="title"/>
          </p:nvPr>
        </p:nvSpPr>
        <p:spPr/>
        <p:txBody>
          <a:bodyPr/>
          <a:lstStyle/>
          <a:p>
            <a:r>
              <a:rPr lang="en-US" dirty="0">
                <a:solidFill>
                  <a:schemeClr val="bg1">
                    <a:lumMod val="50000"/>
                  </a:schemeClr>
                </a:solidFill>
              </a:rPr>
              <a:t>Perpetuating Factors</a:t>
            </a:r>
          </a:p>
        </p:txBody>
      </p:sp>
      <p:pic>
        <p:nvPicPr>
          <p:cNvPr id="5" name="Picture 2">
            <a:extLst>
              <a:ext uri="{FF2B5EF4-FFF2-40B4-BE49-F238E27FC236}">
                <a16:creationId xmlns:a16="http://schemas.microsoft.com/office/drawing/2014/main" id="{49A3E955-9A5A-4E0C-92F3-B57D7A0CB1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2229484"/>
            <a:ext cx="4869920" cy="321534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457E296-78AB-4825-8D05-178C64DDC97C}"/>
              </a:ext>
            </a:extLst>
          </p:cNvPr>
          <p:cNvSpPr txBox="1"/>
          <p:nvPr/>
        </p:nvSpPr>
        <p:spPr>
          <a:xfrm>
            <a:off x="677334" y="1846729"/>
            <a:ext cx="3975348" cy="3970318"/>
          </a:xfrm>
          <a:prstGeom prst="rect">
            <a:avLst/>
          </a:prstGeom>
          <a:noFill/>
        </p:spPr>
        <p:txBody>
          <a:bodyPr wrap="square" rtlCol="0">
            <a:spAutoFit/>
          </a:bodyPr>
          <a:lstStyle/>
          <a:p>
            <a:pPr marL="285750" indent="-285750">
              <a:buFont typeface="Arial" panose="020B0604020202020204" pitchFamily="34" charset="0"/>
              <a:buChar char="•"/>
            </a:pPr>
            <a:r>
              <a:rPr lang="en-US" sz="3600" dirty="0">
                <a:solidFill>
                  <a:schemeClr val="bg1">
                    <a:lumMod val="50000"/>
                  </a:schemeClr>
                </a:solidFill>
              </a:rPr>
              <a:t>Excessive Time in Bed</a:t>
            </a:r>
          </a:p>
          <a:p>
            <a:endParaRPr lang="en-US" sz="3600" dirty="0">
              <a:solidFill>
                <a:schemeClr val="bg1">
                  <a:lumMod val="50000"/>
                </a:schemeClr>
              </a:solidFill>
            </a:endParaRPr>
          </a:p>
          <a:p>
            <a:pPr marL="285750" indent="-285750">
              <a:buFont typeface="Arial" panose="020B0604020202020204" pitchFamily="34" charset="0"/>
              <a:buChar char="•"/>
            </a:pPr>
            <a:r>
              <a:rPr lang="en-US" sz="3600" dirty="0">
                <a:solidFill>
                  <a:schemeClr val="bg1">
                    <a:lumMod val="50000"/>
                  </a:schemeClr>
                </a:solidFill>
              </a:rPr>
              <a:t>Napping</a:t>
            </a:r>
          </a:p>
          <a:p>
            <a:endParaRPr lang="en-US" sz="3600" dirty="0">
              <a:solidFill>
                <a:schemeClr val="bg1">
                  <a:lumMod val="50000"/>
                </a:schemeClr>
              </a:solidFill>
            </a:endParaRPr>
          </a:p>
          <a:p>
            <a:pPr marL="285750" indent="-285750">
              <a:buFont typeface="Arial" panose="020B0604020202020204" pitchFamily="34" charset="0"/>
              <a:buChar char="•"/>
            </a:pPr>
            <a:r>
              <a:rPr lang="en-US" sz="3600" dirty="0">
                <a:solidFill>
                  <a:schemeClr val="bg1">
                    <a:lumMod val="50000"/>
                  </a:schemeClr>
                </a:solidFill>
              </a:rPr>
              <a:t>Irregular Sleep-Wake Pattern</a:t>
            </a:r>
          </a:p>
        </p:txBody>
      </p:sp>
      <p:pic>
        <p:nvPicPr>
          <p:cNvPr id="9" name="Content Placeholder 3">
            <a:extLst>
              <a:ext uri="{FF2B5EF4-FFF2-40B4-BE49-F238E27FC236}">
                <a16:creationId xmlns:a16="http://schemas.microsoft.com/office/drawing/2014/main" id="{CCCB6C68-788E-4CB5-A565-8DE4F12AC8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42939523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0BC9EFE1-D8CB-4668-9980-DB108327A79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 y="0"/>
            <a:ext cx="470367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a:extLst>
              <a:ext uri="{FF2B5EF4-FFF2-40B4-BE49-F238E27FC236}">
                <a16:creationId xmlns:a16="http://schemas.microsoft.com/office/drawing/2014/main" id="{7CBAE1BD-B8E4-4029-8AA2-C77E4FED9864}"/>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66AC6C5E-C243-4895-A5E9-183813909679}"/>
              </a:ext>
            </a:extLst>
          </p:cNvPr>
          <p:cNvSpPr>
            <a:spLocks noGrp="1"/>
          </p:cNvSpPr>
          <p:nvPr>
            <p:ph type="title"/>
          </p:nvPr>
        </p:nvSpPr>
        <p:spPr>
          <a:xfrm>
            <a:off x="4451833" y="3028331"/>
            <a:ext cx="4419600" cy="1401448"/>
          </a:xfrm>
        </p:spPr>
        <p:txBody>
          <a:bodyPr vert="horz" lIns="91440" tIns="45720" rIns="91440" bIns="45720" rtlCol="0" anchor="t">
            <a:noAutofit/>
          </a:bodyPr>
          <a:lstStyle/>
          <a:p>
            <a:pPr>
              <a:lnSpc>
                <a:spcPct val="90000"/>
              </a:lnSpc>
            </a:pPr>
            <a:r>
              <a:rPr lang="en-US" sz="5400" dirty="0">
                <a:solidFill>
                  <a:srgbClr val="000000"/>
                </a:solidFill>
              </a:rPr>
              <a:t>Excessive Time </a:t>
            </a:r>
            <a:br>
              <a:rPr lang="en-US" sz="5400" dirty="0">
                <a:solidFill>
                  <a:srgbClr val="000000"/>
                </a:solidFill>
              </a:rPr>
            </a:br>
            <a:r>
              <a:rPr lang="en-US" sz="5400" dirty="0">
                <a:solidFill>
                  <a:srgbClr val="000000"/>
                </a:solidFill>
              </a:rPr>
              <a:t>in Bed</a:t>
            </a:r>
          </a:p>
        </p:txBody>
      </p:sp>
      <p:sp>
        <p:nvSpPr>
          <p:cNvPr id="75" name="Freeform 49">
            <a:extLst>
              <a:ext uri="{FF2B5EF4-FFF2-40B4-BE49-F238E27FC236}">
                <a16:creationId xmlns:a16="http://schemas.microsoft.com/office/drawing/2014/main" id="{77DA6D33-2D62-458C-BF5D-DBF612FD557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90635"/>
            <a:ext cx="4108564"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074" name="Picture 2" descr="MitraClip Transcatheter Mitral Valve Repair | Physician Site">
            <a:extLst>
              <a:ext uri="{FF2B5EF4-FFF2-40B4-BE49-F238E27FC236}">
                <a16:creationId xmlns:a16="http://schemas.microsoft.com/office/drawing/2014/main" id="{98CCE3F0-5B5A-484C-B128-80D42EAA9F28}"/>
              </a:ext>
            </a:extLst>
          </p:cNvPr>
          <p:cNvPicPr>
            <a:picLocks noChangeAspect="1" noChangeArrowheads="1"/>
          </p:cNvPicPr>
          <p:nvPr/>
        </p:nvPicPr>
        <p:blipFill rotWithShape="1">
          <a:blip r:embed="rId3">
            <a:alphaModFix/>
            <a:extLst>
              <a:ext uri="{28A0092B-C50C-407E-A947-70E740481C1C}">
                <a14:useLocalDpi xmlns:a14="http://schemas.microsoft.com/office/drawing/2010/main" val="0"/>
              </a:ext>
            </a:extLst>
          </a:blip>
          <a:srcRect l="16980" r="17846" b="1"/>
          <a:stretch/>
        </p:blipFill>
        <p:spPr bwMode="auto">
          <a:xfrm>
            <a:off x="20" y="770037"/>
            <a:ext cx="397399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0827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 name="Rectangle 7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8" descr="Three Simple Shifts to Improve Your Health Quotient">
            <a:extLst>
              <a:ext uri="{FF2B5EF4-FFF2-40B4-BE49-F238E27FC236}">
                <a16:creationId xmlns:a16="http://schemas.microsoft.com/office/drawing/2014/main" id="{6235F3EF-1F52-4D82-A721-AFEFA805417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70" b="20620"/>
          <a:stretch/>
        </p:blipFill>
        <p:spPr bwMode="auto">
          <a:xfrm>
            <a:off x="20" y="1282"/>
            <a:ext cx="9143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09528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07D32-B32F-45DB-AA53-D870BA355389}"/>
              </a:ext>
            </a:extLst>
          </p:cNvPr>
          <p:cNvSpPr>
            <a:spLocks noGrp="1"/>
          </p:cNvSpPr>
          <p:nvPr>
            <p:ph type="title"/>
          </p:nvPr>
        </p:nvSpPr>
        <p:spPr/>
        <p:txBody>
          <a:bodyPr/>
          <a:lstStyle/>
          <a:p>
            <a:r>
              <a:rPr lang="en-US" dirty="0"/>
              <a:t>Excessive Time in Bed</a:t>
            </a:r>
          </a:p>
        </p:txBody>
      </p:sp>
      <p:sp>
        <p:nvSpPr>
          <p:cNvPr id="5" name="Not Equal 4">
            <a:extLst>
              <a:ext uri="{FF2B5EF4-FFF2-40B4-BE49-F238E27FC236}">
                <a16:creationId xmlns:a16="http://schemas.microsoft.com/office/drawing/2014/main" id="{FEF06793-8D90-4762-A1AA-7F0EDF41A1C1}"/>
              </a:ext>
            </a:extLst>
          </p:cNvPr>
          <p:cNvSpPr/>
          <p:nvPr/>
        </p:nvSpPr>
        <p:spPr>
          <a:xfrm>
            <a:off x="4074458" y="2527867"/>
            <a:ext cx="905436" cy="995082"/>
          </a:xfrm>
          <a:prstGeom prst="mathNotEqual">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7" name="TextBox 6">
            <a:extLst>
              <a:ext uri="{FF2B5EF4-FFF2-40B4-BE49-F238E27FC236}">
                <a16:creationId xmlns:a16="http://schemas.microsoft.com/office/drawing/2014/main" id="{D3D6E56D-D638-470D-9A7C-8B81930CD02C}"/>
              </a:ext>
            </a:extLst>
          </p:cNvPr>
          <p:cNvSpPr txBox="1"/>
          <p:nvPr/>
        </p:nvSpPr>
        <p:spPr>
          <a:xfrm>
            <a:off x="2223247" y="2187388"/>
            <a:ext cx="1676400" cy="1631216"/>
          </a:xfrm>
          <a:prstGeom prst="rect">
            <a:avLst/>
          </a:prstGeom>
          <a:noFill/>
        </p:spPr>
        <p:txBody>
          <a:bodyPr wrap="square" rtlCol="0">
            <a:spAutoFit/>
          </a:bodyPr>
          <a:lstStyle/>
          <a:p>
            <a:pPr algn="ctr"/>
            <a:r>
              <a:rPr lang="en-US" sz="10000" b="1" dirty="0"/>
              <a:t>7</a:t>
            </a:r>
          </a:p>
        </p:txBody>
      </p:sp>
      <p:sp>
        <p:nvSpPr>
          <p:cNvPr id="9" name="TextBox 8">
            <a:extLst>
              <a:ext uri="{FF2B5EF4-FFF2-40B4-BE49-F238E27FC236}">
                <a16:creationId xmlns:a16="http://schemas.microsoft.com/office/drawing/2014/main" id="{A52B18F3-705D-4C40-9A68-3DC0D26C83AC}"/>
              </a:ext>
            </a:extLst>
          </p:cNvPr>
          <p:cNvSpPr txBox="1"/>
          <p:nvPr/>
        </p:nvSpPr>
        <p:spPr>
          <a:xfrm>
            <a:off x="5181600" y="2209800"/>
            <a:ext cx="1676400" cy="1631216"/>
          </a:xfrm>
          <a:prstGeom prst="rect">
            <a:avLst/>
          </a:prstGeom>
          <a:noFill/>
        </p:spPr>
        <p:txBody>
          <a:bodyPr wrap="square" rtlCol="0">
            <a:spAutoFit/>
          </a:bodyPr>
          <a:lstStyle/>
          <a:p>
            <a:pPr algn="ctr"/>
            <a:r>
              <a:rPr lang="en-US" sz="10000" b="1" smtClean="0"/>
              <a:t>9</a:t>
            </a:r>
            <a:endParaRPr lang="en-US" sz="10000" b="1" dirty="0"/>
          </a:p>
        </p:txBody>
      </p:sp>
      <p:sp>
        <p:nvSpPr>
          <p:cNvPr id="11" name="Arrow: Up 10">
            <a:extLst>
              <a:ext uri="{FF2B5EF4-FFF2-40B4-BE49-F238E27FC236}">
                <a16:creationId xmlns:a16="http://schemas.microsoft.com/office/drawing/2014/main" id="{ADF3CD72-69BC-4CCF-990A-D0C94467DF5D}"/>
              </a:ext>
            </a:extLst>
          </p:cNvPr>
          <p:cNvSpPr/>
          <p:nvPr/>
        </p:nvSpPr>
        <p:spPr>
          <a:xfrm>
            <a:off x="2756647" y="3818604"/>
            <a:ext cx="609600" cy="654784"/>
          </a:xfrm>
          <a:prstGeom prst="up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Arrow: Up 12">
            <a:extLst>
              <a:ext uri="{FF2B5EF4-FFF2-40B4-BE49-F238E27FC236}">
                <a16:creationId xmlns:a16="http://schemas.microsoft.com/office/drawing/2014/main" id="{9A676A42-F554-4C8C-BD49-6B1A2A712952}"/>
              </a:ext>
            </a:extLst>
          </p:cNvPr>
          <p:cNvSpPr/>
          <p:nvPr/>
        </p:nvSpPr>
        <p:spPr>
          <a:xfrm>
            <a:off x="5715000" y="3818604"/>
            <a:ext cx="609600" cy="654784"/>
          </a:xfrm>
          <a:prstGeom prst="up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4" name="TextBox 13">
            <a:extLst>
              <a:ext uri="{FF2B5EF4-FFF2-40B4-BE49-F238E27FC236}">
                <a16:creationId xmlns:a16="http://schemas.microsoft.com/office/drawing/2014/main" id="{2D3C0136-D0FA-48B6-B793-82AB6AF0EF72}"/>
              </a:ext>
            </a:extLst>
          </p:cNvPr>
          <p:cNvSpPr txBox="1"/>
          <p:nvPr/>
        </p:nvSpPr>
        <p:spPr>
          <a:xfrm>
            <a:off x="1981200" y="4724400"/>
            <a:ext cx="2093258" cy="830997"/>
          </a:xfrm>
          <a:prstGeom prst="rect">
            <a:avLst/>
          </a:prstGeom>
          <a:noFill/>
        </p:spPr>
        <p:txBody>
          <a:bodyPr wrap="square" rtlCol="0">
            <a:spAutoFit/>
          </a:bodyPr>
          <a:lstStyle/>
          <a:p>
            <a:pPr algn="ctr"/>
            <a:r>
              <a:rPr lang="en-US" sz="2400" b="1" dirty="0"/>
              <a:t>Ability to Sleep</a:t>
            </a:r>
          </a:p>
        </p:txBody>
      </p:sp>
      <p:sp>
        <p:nvSpPr>
          <p:cNvPr id="15" name="TextBox 14">
            <a:extLst>
              <a:ext uri="{FF2B5EF4-FFF2-40B4-BE49-F238E27FC236}">
                <a16:creationId xmlns:a16="http://schemas.microsoft.com/office/drawing/2014/main" id="{398AE822-6C14-470C-B028-89846DD164C3}"/>
              </a:ext>
            </a:extLst>
          </p:cNvPr>
          <p:cNvSpPr txBox="1"/>
          <p:nvPr/>
        </p:nvSpPr>
        <p:spPr>
          <a:xfrm>
            <a:off x="5080747" y="4678233"/>
            <a:ext cx="1878106" cy="461665"/>
          </a:xfrm>
          <a:prstGeom prst="rect">
            <a:avLst/>
          </a:prstGeom>
          <a:noFill/>
        </p:spPr>
        <p:txBody>
          <a:bodyPr wrap="square" rtlCol="0">
            <a:spAutoFit/>
          </a:bodyPr>
          <a:lstStyle/>
          <a:p>
            <a:pPr algn="ctr"/>
            <a:r>
              <a:rPr lang="en-US" sz="2400" b="1" dirty="0"/>
              <a:t>Time in Bed</a:t>
            </a:r>
          </a:p>
        </p:txBody>
      </p:sp>
      <p:pic>
        <p:nvPicPr>
          <p:cNvPr id="17" name="Content Placeholder 3">
            <a:extLst>
              <a:ext uri="{FF2B5EF4-FFF2-40B4-BE49-F238E27FC236}">
                <a16:creationId xmlns:a16="http://schemas.microsoft.com/office/drawing/2014/main" id="{1B8138E8-866A-4395-BE83-0C22C79C86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219294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959D3-4026-44FD-96BC-E72902D54EA6}"/>
              </a:ext>
            </a:extLst>
          </p:cNvPr>
          <p:cNvSpPr>
            <a:spLocks noGrp="1"/>
          </p:cNvSpPr>
          <p:nvPr>
            <p:ph type="title"/>
          </p:nvPr>
        </p:nvSpPr>
        <p:spPr/>
        <p:txBody>
          <a:bodyPr/>
          <a:lstStyle/>
          <a:p>
            <a:r>
              <a:rPr lang="en-US" dirty="0"/>
              <a:t>Sleep Restriction Added</a:t>
            </a:r>
          </a:p>
        </p:txBody>
      </p:sp>
      <p:sp>
        <p:nvSpPr>
          <p:cNvPr id="5" name="Not Equal 4">
            <a:extLst>
              <a:ext uri="{FF2B5EF4-FFF2-40B4-BE49-F238E27FC236}">
                <a16:creationId xmlns:a16="http://schemas.microsoft.com/office/drawing/2014/main" id="{4904A177-3454-4A2F-8AED-DC8E70903E56}"/>
              </a:ext>
            </a:extLst>
          </p:cNvPr>
          <p:cNvSpPr/>
          <p:nvPr/>
        </p:nvSpPr>
        <p:spPr>
          <a:xfrm>
            <a:off x="4572000" y="2433918"/>
            <a:ext cx="905436" cy="995082"/>
          </a:xfrm>
          <a:prstGeom prst="mathNotEqual">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7" name="TextBox 6">
            <a:extLst>
              <a:ext uri="{FF2B5EF4-FFF2-40B4-BE49-F238E27FC236}">
                <a16:creationId xmlns:a16="http://schemas.microsoft.com/office/drawing/2014/main" id="{858E4736-DC98-4B32-9E94-B911F5991336}"/>
              </a:ext>
            </a:extLst>
          </p:cNvPr>
          <p:cNvSpPr txBox="1"/>
          <p:nvPr/>
        </p:nvSpPr>
        <p:spPr>
          <a:xfrm>
            <a:off x="1671918" y="2147408"/>
            <a:ext cx="2698376" cy="1631216"/>
          </a:xfrm>
          <a:prstGeom prst="rect">
            <a:avLst/>
          </a:prstGeom>
          <a:noFill/>
        </p:spPr>
        <p:txBody>
          <a:bodyPr wrap="square" rtlCol="0">
            <a:spAutoFit/>
          </a:bodyPr>
          <a:lstStyle/>
          <a:p>
            <a:pPr algn="ctr"/>
            <a:r>
              <a:rPr lang="en-US" sz="10000" b="1" dirty="0"/>
              <a:t>6.5</a:t>
            </a:r>
          </a:p>
        </p:txBody>
      </p:sp>
      <p:sp>
        <p:nvSpPr>
          <p:cNvPr id="9" name="TextBox 8">
            <a:extLst>
              <a:ext uri="{FF2B5EF4-FFF2-40B4-BE49-F238E27FC236}">
                <a16:creationId xmlns:a16="http://schemas.microsoft.com/office/drawing/2014/main" id="{2590A0E4-0EBD-481F-9BC1-64527C02E50F}"/>
              </a:ext>
            </a:extLst>
          </p:cNvPr>
          <p:cNvSpPr txBox="1"/>
          <p:nvPr/>
        </p:nvSpPr>
        <p:spPr>
          <a:xfrm>
            <a:off x="5679142" y="2115851"/>
            <a:ext cx="1676400" cy="1631216"/>
          </a:xfrm>
          <a:prstGeom prst="rect">
            <a:avLst/>
          </a:prstGeom>
          <a:noFill/>
        </p:spPr>
        <p:txBody>
          <a:bodyPr wrap="square" rtlCol="0">
            <a:spAutoFit/>
          </a:bodyPr>
          <a:lstStyle/>
          <a:p>
            <a:pPr algn="ctr"/>
            <a:r>
              <a:rPr lang="en-US" sz="10000" b="1" dirty="0"/>
              <a:t>6</a:t>
            </a:r>
          </a:p>
        </p:txBody>
      </p:sp>
      <p:sp>
        <p:nvSpPr>
          <p:cNvPr id="11" name="Arrow: Up 10">
            <a:extLst>
              <a:ext uri="{FF2B5EF4-FFF2-40B4-BE49-F238E27FC236}">
                <a16:creationId xmlns:a16="http://schemas.microsoft.com/office/drawing/2014/main" id="{AEF2C498-7F4E-42C9-84D8-7736F1FCEDFB}"/>
              </a:ext>
            </a:extLst>
          </p:cNvPr>
          <p:cNvSpPr/>
          <p:nvPr/>
        </p:nvSpPr>
        <p:spPr>
          <a:xfrm>
            <a:off x="2716306" y="3864583"/>
            <a:ext cx="609600" cy="654784"/>
          </a:xfrm>
          <a:prstGeom prst="up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Arrow: Up 12">
            <a:extLst>
              <a:ext uri="{FF2B5EF4-FFF2-40B4-BE49-F238E27FC236}">
                <a16:creationId xmlns:a16="http://schemas.microsoft.com/office/drawing/2014/main" id="{49A2297E-A3F6-4BC9-AF33-291EC3CF478F}"/>
              </a:ext>
            </a:extLst>
          </p:cNvPr>
          <p:cNvSpPr/>
          <p:nvPr/>
        </p:nvSpPr>
        <p:spPr>
          <a:xfrm>
            <a:off x="6212542" y="3864583"/>
            <a:ext cx="609600" cy="654784"/>
          </a:xfrm>
          <a:prstGeom prst="up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7" name="TextBox 16">
            <a:extLst>
              <a:ext uri="{FF2B5EF4-FFF2-40B4-BE49-F238E27FC236}">
                <a16:creationId xmlns:a16="http://schemas.microsoft.com/office/drawing/2014/main" id="{FF914984-03C0-49A5-AD4B-005CA3503970}"/>
              </a:ext>
            </a:extLst>
          </p:cNvPr>
          <p:cNvSpPr txBox="1"/>
          <p:nvPr/>
        </p:nvSpPr>
        <p:spPr>
          <a:xfrm>
            <a:off x="5470713" y="4924360"/>
            <a:ext cx="2093258" cy="830997"/>
          </a:xfrm>
          <a:prstGeom prst="rect">
            <a:avLst/>
          </a:prstGeom>
          <a:noFill/>
        </p:spPr>
        <p:txBody>
          <a:bodyPr wrap="square" rtlCol="0">
            <a:spAutoFit/>
          </a:bodyPr>
          <a:lstStyle/>
          <a:p>
            <a:pPr algn="ctr"/>
            <a:r>
              <a:rPr lang="en-US" sz="2400" b="1" dirty="0"/>
              <a:t>Ability to Sleep</a:t>
            </a:r>
          </a:p>
        </p:txBody>
      </p:sp>
      <p:sp>
        <p:nvSpPr>
          <p:cNvPr id="19" name="TextBox 18">
            <a:extLst>
              <a:ext uri="{FF2B5EF4-FFF2-40B4-BE49-F238E27FC236}">
                <a16:creationId xmlns:a16="http://schemas.microsoft.com/office/drawing/2014/main" id="{57FEC87F-1E9D-4B34-BEA3-C63C9ACFDED0}"/>
              </a:ext>
            </a:extLst>
          </p:cNvPr>
          <p:cNvSpPr txBox="1"/>
          <p:nvPr/>
        </p:nvSpPr>
        <p:spPr>
          <a:xfrm>
            <a:off x="2082053" y="4924360"/>
            <a:ext cx="1878106" cy="461665"/>
          </a:xfrm>
          <a:prstGeom prst="rect">
            <a:avLst/>
          </a:prstGeom>
          <a:noFill/>
        </p:spPr>
        <p:txBody>
          <a:bodyPr wrap="square" rtlCol="0">
            <a:spAutoFit/>
          </a:bodyPr>
          <a:lstStyle/>
          <a:p>
            <a:pPr algn="ctr"/>
            <a:r>
              <a:rPr lang="en-US" sz="2400" b="1" dirty="0"/>
              <a:t>Time in Bed</a:t>
            </a:r>
          </a:p>
        </p:txBody>
      </p:sp>
      <p:pic>
        <p:nvPicPr>
          <p:cNvPr id="21" name="Content Placeholder 3">
            <a:extLst>
              <a:ext uri="{FF2B5EF4-FFF2-40B4-BE49-F238E27FC236}">
                <a16:creationId xmlns:a16="http://schemas.microsoft.com/office/drawing/2014/main" id="{CE0C675E-B593-4268-8DAD-5E098118EBA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37186859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7DB2D-0332-4C6B-8BDA-5209529F1ABC}"/>
              </a:ext>
            </a:extLst>
          </p:cNvPr>
          <p:cNvSpPr>
            <a:spLocks noGrp="1"/>
          </p:cNvSpPr>
          <p:nvPr>
            <p:ph type="title"/>
          </p:nvPr>
        </p:nvSpPr>
        <p:spPr/>
        <p:txBody>
          <a:bodyPr/>
          <a:lstStyle/>
          <a:p>
            <a:r>
              <a:rPr lang="en-US" dirty="0"/>
              <a:t>Gradual Changes are the Key!</a:t>
            </a:r>
          </a:p>
        </p:txBody>
      </p:sp>
      <p:pic>
        <p:nvPicPr>
          <p:cNvPr id="5" name="Picture 2">
            <a:extLst>
              <a:ext uri="{FF2B5EF4-FFF2-40B4-BE49-F238E27FC236}">
                <a16:creationId xmlns:a16="http://schemas.microsoft.com/office/drawing/2014/main" id="{C460AF20-6BA1-4712-88A7-6D6C3AE111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8094" y="1730188"/>
            <a:ext cx="5127812" cy="512781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DBE2570-1AF9-41EE-BF56-0567D4516640}"/>
              </a:ext>
            </a:extLst>
          </p:cNvPr>
          <p:cNvSpPr txBox="1"/>
          <p:nvPr/>
        </p:nvSpPr>
        <p:spPr>
          <a:xfrm>
            <a:off x="4316248" y="4773452"/>
            <a:ext cx="528917" cy="646331"/>
          </a:xfrm>
          <a:prstGeom prst="rect">
            <a:avLst/>
          </a:prstGeom>
          <a:noFill/>
        </p:spPr>
        <p:txBody>
          <a:bodyPr wrap="square" rtlCol="0">
            <a:spAutoFit/>
          </a:bodyPr>
          <a:lstStyle/>
          <a:p>
            <a:pPr algn="ctr"/>
            <a:r>
              <a:rPr lang="en-US" sz="3600" dirty="0">
                <a:solidFill>
                  <a:schemeClr val="bg1"/>
                </a:solidFill>
              </a:rPr>
              <a:t>6</a:t>
            </a:r>
          </a:p>
        </p:txBody>
      </p:sp>
      <p:sp>
        <p:nvSpPr>
          <p:cNvPr id="9" name="TextBox 8">
            <a:extLst>
              <a:ext uri="{FF2B5EF4-FFF2-40B4-BE49-F238E27FC236}">
                <a16:creationId xmlns:a16="http://schemas.microsoft.com/office/drawing/2014/main" id="{821CBA13-8475-48FA-B2C8-39DAFC6E277C}"/>
              </a:ext>
            </a:extLst>
          </p:cNvPr>
          <p:cNvSpPr txBox="1"/>
          <p:nvPr/>
        </p:nvSpPr>
        <p:spPr>
          <a:xfrm>
            <a:off x="5674158" y="4471396"/>
            <a:ext cx="528917" cy="646331"/>
          </a:xfrm>
          <a:prstGeom prst="rect">
            <a:avLst/>
          </a:prstGeom>
          <a:noFill/>
        </p:spPr>
        <p:txBody>
          <a:bodyPr wrap="square" rtlCol="0">
            <a:spAutoFit/>
          </a:bodyPr>
          <a:lstStyle/>
          <a:p>
            <a:pPr algn="ctr"/>
            <a:r>
              <a:rPr lang="en-US" sz="3600" dirty="0">
                <a:solidFill>
                  <a:schemeClr val="bg1"/>
                </a:solidFill>
              </a:rPr>
              <a:t>7</a:t>
            </a:r>
          </a:p>
        </p:txBody>
      </p:sp>
      <p:sp>
        <p:nvSpPr>
          <p:cNvPr id="11" name="TextBox 10">
            <a:extLst>
              <a:ext uri="{FF2B5EF4-FFF2-40B4-BE49-F238E27FC236}">
                <a16:creationId xmlns:a16="http://schemas.microsoft.com/office/drawing/2014/main" id="{09DD306E-AE2E-4614-9232-6F0FC52DCCDD}"/>
              </a:ext>
            </a:extLst>
          </p:cNvPr>
          <p:cNvSpPr txBox="1"/>
          <p:nvPr/>
        </p:nvSpPr>
        <p:spPr>
          <a:xfrm>
            <a:off x="2147044" y="4088303"/>
            <a:ext cx="932331" cy="646331"/>
          </a:xfrm>
          <a:prstGeom prst="rect">
            <a:avLst/>
          </a:prstGeom>
          <a:noFill/>
        </p:spPr>
        <p:txBody>
          <a:bodyPr wrap="square" rtlCol="0">
            <a:spAutoFit/>
          </a:bodyPr>
          <a:lstStyle/>
          <a:p>
            <a:pPr algn="ctr"/>
            <a:r>
              <a:rPr lang="en-US" sz="3600" dirty="0">
                <a:solidFill>
                  <a:schemeClr val="bg1"/>
                </a:solidFill>
              </a:rPr>
              <a:t>4.5</a:t>
            </a:r>
          </a:p>
        </p:txBody>
      </p:sp>
      <p:sp>
        <p:nvSpPr>
          <p:cNvPr id="13" name="TextBox 12">
            <a:extLst>
              <a:ext uri="{FF2B5EF4-FFF2-40B4-BE49-F238E27FC236}">
                <a16:creationId xmlns:a16="http://schemas.microsoft.com/office/drawing/2014/main" id="{BB2745EC-D8AE-4C47-8F5D-1986CBEDCD30}"/>
              </a:ext>
            </a:extLst>
          </p:cNvPr>
          <p:cNvSpPr txBox="1"/>
          <p:nvPr/>
        </p:nvSpPr>
        <p:spPr>
          <a:xfrm>
            <a:off x="2989729" y="4448608"/>
            <a:ext cx="528917" cy="646331"/>
          </a:xfrm>
          <a:prstGeom prst="rect">
            <a:avLst/>
          </a:prstGeom>
          <a:noFill/>
        </p:spPr>
        <p:txBody>
          <a:bodyPr wrap="square" rtlCol="0">
            <a:spAutoFit/>
          </a:bodyPr>
          <a:lstStyle/>
          <a:p>
            <a:pPr algn="ctr"/>
            <a:r>
              <a:rPr lang="en-US" sz="3600" dirty="0">
                <a:solidFill>
                  <a:schemeClr val="bg1"/>
                </a:solidFill>
              </a:rPr>
              <a:t>5</a:t>
            </a:r>
          </a:p>
        </p:txBody>
      </p:sp>
      <p:sp>
        <p:nvSpPr>
          <p:cNvPr id="15" name="TextBox 14">
            <a:extLst>
              <a:ext uri="{FF2B5EF4-FFF2-40B4-BE49-F238E27FC236}">
                <a16:creationId xmlns:a16="http://schemas.microsoft.com/office/drawing/2014/main" id="{223DFB2E-CB6D-41D4-B440-4C4DB648D770}"/>
              </a:ext>
            </a:extLst>
          </p:cNvPr>
          <p:cNvSpPr txBox="1"/>
          <p:nvPr/>
        </p:nvSpPr>
        <p:spPr>
          <a:xfrm>
            <a:off x="3429000" y="4724400"/>
            <a:ext cx="932331" cy="646331"/>
          </a:xfrm>
          <a:prstGeom prst="rect">
            <a:avLst/>
          </a:prstGeom>
          <a:noFill/>
        </p:spPr>
        <p:txBody>
          <a:bodyPr wrap="square" rtlCol="0">
            <a:spAutoFit/>
          </a:bodyPr>
          <a:lstStyle/>
          <a:p>
            <a:pPr algn="ctr"/>
            <a:r>
              <a:rPr lang="en-US" sz="3600" dirty="0">
                <a:solidFill>
                  <a:schemeClr val="bg1"/>
                </a:solidFill>
              </a:rPr>
              <a:t>5.5</a:t>
            </a:r>
          </a:p>
        </p:txBody>
      </p:sp>
      <p:sp>
        <p:nvSpPr>
          <p:cNvPr id="17" name="TextBox 16">
            <a:extLst>
              <a:ext uri="{FF2B5EF4-FFF2-40B4-BE49-F238E27FC236}">
                <a16:creationId xmlns:a16="http://schemas.microsoft.com/office/drawing/2014/main" id="{E63A0D58-0215-4CB7-8A74-D0CD65602E19}"/>
              </a:ext>
            </a:extLst>
          </p:cNvPr>
          <p:cNvSpPr txBox="1"/>
          <p:nvPr/>
        </p:nvSpPr>
        <p:spPr>
          <a:xfrm>
            <a:off x="4836717" y="4691213"/>
            <a:ext cx="932331" cy="646331"/>
          </a:xfrm>
          <a:prstGeom prst="rect">
            <a:avLst/>
          </a:prstGeom>
          <a:noFill/>
        </p:spPr>
        <p:txBody>
          <a:bodyPr wrap="square" rtlCol="0">
            <a:spAutoFit/>
          </a:bodyPr>
          <a:lstStyle/>
          <a:p>
            <a:pPr algn="ctr"/>
            <a:r>
              <a:rPr lang="en-US" sz="3600" dirty="0">
                <a:solidFill>
                  <a:schemeClr val="bg1"/>
                </a:solidFill>
              </a:rPr>
              <a:t>6.5</a:t>
            </a:r>
          </a:p>
        </p:txBody>
      </p:sp>
      <p:sp>
        <p:nvSpPr>
          <p:cNvPr id="19" name="TextBox 18">
            <a:extLst>
              <a:ext uri="{FF2B5EF4-FFF2-40B4-BE49-F238E27FC236}">
                <a16:creationId xmlns:a16="http://schemas.microsoft.com/office/drawing/2014/main" id="{C50A8844-16AA-4376-9240-5AABB16840A5}"/>
              </a:ext>
            </a:extLst>
          </p:cNvPr>
          <p:cNvSpPr txBox="1"/>
          <p:nvPr/>
        </p:nvSpPr>
        <p:spPr>
          <a:xfrm>
            <a:off x="6066404" y="4088903"/>
            <a:ext cx="932331" cy="646331"/>
          </a:xfrm>
          <a:prstGeom prst="rect">
            <a:avLst/>
          </a:prstGeom>
          <a:noFill/>
        </p:spPr>
        <p:txBody>
          <a:bodyPr wrap="square" rtlCol="0">
            <a:spAutoFit/>
          </a:bodyPr>
          <a:lstStyle/>
          <a:p>
            <a:pPr algn="ctr"/>
            <a:r>
              <a:rPr lang="en-US" sz="3600" dirty="0">
                <a:solidFill>
                  <a:schemeClr val="bg1"/>
                </a:solidFill>
              </a:rPr>
              <a:t>7.5</a:t>
            </a:r>
          </a:p>
        </p:txBody>
      </p:sp>
      <p:pic>
        <p:nvPicPr>
          <p:cNvPr id="21" name="Content Placeholder 3">
            <a:extLst>
              <a:ext uri="{FF2B5EF4-FFF2-40B4-BE49-F238E27FC236}">
                <a16:creationId xmlns:a16="http://schemas.microsoft.com/office/drawing/2014/main" id="{F7F5915F-71AD-422A-AD0C-A9239A348F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26550354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BAA67-4EB3-4B1C-BC1B-5C6368DCF25D}"/>
              </a:ext>
            </a:extLst>
          </p:cNvPr>
          <p:cNvSpPr>
            <a:spLocks noGrp="1"/>
          </p:cNvSpPr>
          <p:nvPr>
            <p:ph type="title"/>
          </p:nvPr>
        </p:nvSpPr>
        <p:spPr>
          <a:xfrm>
            <a:off x="5598460" y="1783959"/>
            <a:ext cx="3065480" cy="2889114"/>
          </a:xfrm>
        </p:spPr>
        <p:txBody>
          <a:bodyPr vert="horz" lIns="91440" tIns="45720" rIns="91440" bIns="45720" rtlCol="0" anchor="b">
            <a:normAutofit/>
          </a:bodyPr>
          <a:lstStyle/>
          <a:p>
            <a:pPr algn="l">
              <a:lnSpc>
                <a:spcPct val="90000"/>
              </a:lnSpc>
            </a:pPr>
            <a:r>
              <a:rPr lang="en-US" sz="4300"/>
              <a:t>Conditioned Arousal</a:t>
            </a:r>
          </a:p>
        </p:txBody>
      </p:sp>
      <p:sp>
        <p:nvSpPr>
          <p:cNvPr id="78" name="Freeform: Shape 77">
            <a:extLst>
              <a:ext uri="{FF2B5EF4-FFF2-40B4-BE49-F238E27FC236}">
                <a16:creationId xmlns:a16="http://schemas.microsoft.com/office/drawing/2014/main" id="{E49CC64F-7275-4E33-961B-0C5CDC43987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0"/>
            <a:ext cx="5391039"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098" name="Picture 2" descr="Amazon.com: Pavlov Dog Labs. Please Don't Ring Bell. Funny Psychology  Coffee &amp; Tea Mug For Students, Psychologists, Psychiatrists, Medical  Practitioners, Doctors, Guidance Counselors, Women And Men (11oz): Kitchen  &amp; Dining">
            <a:extLst>
              <a:ext uri="{FF2B5EF4-FFF2-40B4-BE49-F238E27FC236}">
                <a16:creationId xmlns:a16="http://schemas.microsoft.com/office/drawing/2014/main" id="{5601221B-2FE5-4829-80D2-B19CA747C12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7462" b="1"/>
          <a:stretch/>
        </p:blipFill>
        <p:spPr bwMode="auto">
          <a:xfrm>
            <a:off x="20" y="10"/>
            <a:ext cx="5271352"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9730021"/>
      </p:ext>
    </p:extLst>
  </p:cSld>
  <p:clrMapOvr>
    <a:overrideClrMapping bg1="dk1" tx1="lt1" bg2="dk2" tx2="lt2" accent1="accent1" accent2="accent2" accent3="accent3" accent4="accent4" accent5="accent5" accent6="accent6" hlink="hlink" folHlink="folHlink"/>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2B47A-3C28-4D6B-815A-A282980851B1}"/>
              </a:ext>
            </a:extLst>
          </p:cNvPr>
          <p:cNvSpPr>
            <a:spLocks noGrp="1"/>
          </p:cNvSpPr>
          <p:nvPr>
            <p:ph type="title"/>
          </p:nvPr>
        </p:nvSpPr>
        <p:spPr/>
        <p:txBody>
          <a:bodyPr/>
          <a:lstStyle/>
          <a:p>
            <a:r>
              <a:rPr lang="en-US" dirty="0">
                <a:solidFill>
                  <a:srgbClr val="FFC000"/>
                </a:solidFill>
              </a:rPr>
              <a:t>Conditioned Arousal</a:t>
            </a:r>
          </a:p>
        </p:txBody>
      </p:sp>
      <p:pic>
        <p:nvPicPr>
          <p:cNvPr id="5" name="Picture 2">
            <a:extLst>
              <a:ext uri="{FF2B5EF4-FFF2-40B4-BE49-F238E27FC236}">
                <a16:creationId xmlns:a16="http://schemas.microsoft.com/office/drawing/2014/main" id="{4FA784EF-ECE6-441C-85F2-7D09AD0A5E7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88678" y="2590800"/>
            <a:ext cx="4092623" cy="270113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46805A4-29BE-4DE3-9B8A-A6EE5AC0D41F}"/>
              </a:ext>
            </a:extLst>
          </p:cNvPr>
          <p:cNvSpPr txBox="1"/>
          <p:nvPr/>
        </p:nvSpPr>
        <p:spPr>
          <a:xfrm>
            <a:off x="533400" y="1752600"/>
            <a:ext cx="3810000" cy="4647426"/>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rgbClr val="FFC000"/>
                </a:solidFill>
              </a:rPr>
              <a:t>Excessive worry about sleep</a:t>
            </a:r>
          </a:p>
          <a:p>
            <a:pPr marL="285750" indent="-285750">
              <a:buFont typeface="Arial" panose="020B0604020202020204" pitchFamily="34" charset="0"/>
              <a:buChar char="•"/>
            </a:pPr>
            <a:endParaRPr lang="en-US" sz="2400" dirty="0">
              <a:solidFill>
                <a:srgbClr val="FFC000"/>
              </a:solidFill>
            </a:endParaRPr>
          </a:p>
          <a:p>
            <a:pPr marL="285750" indent="-285750">
              <a:buFont typeface="Arial" panose="020B0604020202020204" pitchFamily="34" charset="0"/>
              <a:buChar char="•"/>
            </a:pPr>
            <a:r>
              <a:rPr lang="en-US" sz="2400" dirty="0">
                <a:solidFill>
                  <a:srgbClr val="FFC000"/>
                </a:solidFill>
              </a:rPr>
              <a:t>Preoccupation with consequences of not sleeping</a:t>
            </a:r>
          </a:p>
          <a:p>
            <a:pPr marL="285750" indent="-285750">
              <a:buFont typeface="Arial" panose="020B0604020202020204" pitchFamily="34" charset="0"/>
              <a:buChar char="•"/>
            </a:pPr>
            <a:endParaRPr lang="en-US" sz="2400" dirty="0">
              <a:solidFill>
                <a:srgbClr val="FFC000"/>
              </a:solidFill>
            </a:endParaRPr>
          </a:p>
          <a:p>
            <a:pPr marL="285750" indent="-285750">
              <a:buFont typeface="Arial" panose="020B0604020202020204" pitchFamily="34" charset="0"/>
              <a:buChar char="•"/>
            </a:pPr>
            <a:r>
              <a:rPr lang="en-US" sz="2400" dirty="0">
                <a:solidFill>
                  <a:srgbClr val="FFC000"/>
                </a:solidFill>
              </a:rPr>
              <a:t>Unrealistic expectations</a:t>
            </a:r>
          </a:p>
          <a:p>
            <a:pPr marL="285750" indent="-285750">
              <a:buFont typeface="Arial" panose="020B0604020202020204" pitchFamily="34" charset="0"/>
              <a:buChar char="•"/>
            </a:pPr>
            <a:endParaRPr lang="en-US" sz="2400" dirty="0">
              <a:solidFill>
                <a:srgbClr val="FFC000"/>
              </a:solidFill>
            </a:endParaRPr>
          </a:p>
          <a:p>
            <a:pPr marL="285750" indent="-285750">
              <a:buFont typeface="Arial" panose="020B0604020202020204" pitchFamily="34" charset="0"/>
              <a:buChar char="•"/>
            </a:pPr>
            <a:r>
              <a:rPr lang="en-US" sz="2400" dirty="0">
                <a:solidFill>
                  <a:srgbClr val="FFC000"/>
                </a:solidFill>
              </a:rPr>
              <a:t>Distortions such as catastrophizing</a:t>
            </a:r>
          </a:p>
          <a:p>
            <a:pPr marL="285750" indent="-285750">
              <a:buFont typeface="Arial" panose="020B0604020202020204" pitchFamily="34" charset="0"/>
              <a:buChar char="•"/>
            </a:pPr>
            <a:endParaRPr lang="en-US" sz="3200" dirty="0">
              <a:solidFill>
                <a:srgbClr val="FFFF00"/>
              </a:solidFill>
            </a:endParaRPr>
          </a:p>
        </p:txBody>
      </p:sp>
      <p:pic>
        <p:nvPicPr>
          <p:cNvPr id="8" name="Content Placeholder 3">
            <a:extLst>
              <a:ext uri="{FF2B5EF4-FFF2-40B4-BE49-F238E27FC236}">
                <a16:creationId xmlns:a16="http://schemas.microsoft.com/office/drawing/2014/main" id="{8808F6A5-3B1C-48F0-8E25-00A826D6F2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11717654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F8709-BFF9-4811-8325-47217D128879}"/>
              </a:ext>
            </a:extLst>
          </p:cNvPr>
          <p:cNvSpPr>
            <a:spLocks noGrp="1"/>
          </p:cNvSpPr>
          <p:nvPr>
            <p:ph type="title"/>
          </p:nvPr>
        </p:nvSpPr>
        <p:spPr/>
        <p:txBody>
          <a:bodyPr/>
          <a:lstStyle/>
          <a:p>
            <a:r>
              <a:rPr lang="en-US" dirty="0"/>
              <a:t>Conditioned Arousal</a:t>
            </a:r>
          </a:p>
        </p:txBody>
      </p:sp>
      <p:pic>
        <p:nvPicPr>
          <p:cNvPr id="5" name="Picture 2" descr="How to Stop Nighttime Separation Anxiety">
            <a:extLst>
              <a:ext uri="{FF2B5EF4-FFF2-40B4-BE49-F238E27FC236}">
                <a16:creationId xmlns:a16="http://schemas.microsoft.com/office/drawing/2014/main" id="{EB97E8B9-106A-4A36-AB9E-50E734B817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768055"/>
            <a:ext cx="7315200" cy="34099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B9B45DA-D8E8-43C2-8E9D-F7EAEE225BEB}"/>
              </a:ext>
            </a:extLst>
          </p:cNvPr>
          <p:cNvSpPr txBox="1"/>
          <p:nvPr/>
        </p:nvSpPr>
        <p:spPr>
          <a:xfrm>
            <a:off x="1398697" y="5528422"/>
            <a:ext cx="8141273" cy="369332"/>
          </a:xfrm>
          <a:prstGeom prst="rect">
            <a:avLst/>
          </a:prstGeom>
          <a:noFill/>
        </p:spPr>
        <p:txBody>
          <a:bodyPr wrap="square" rtlCol="0">
            <a:spAutoFit/>
          </a:bodyPr>
          <a:lstStyle/>
          <a:p>
            <a:r>
              <a:rPr lang="en-US" dirty="0"/>
              <a:t>Image:  </a:t>
            </a:r>
            <a:r>
              <a:rPr lang="en-US" dirty="0">
                <a:hlinkClick r:id="rId3">
                  <a:extLst>
                    <a:ext uri="{A12FA001-AC4F-418D-AE19-62706E023703}">
                      <ahyp:hlinkClr xmlns="" xmlns:ahyp="http://schemas.microsoft.com/office/drawing/2018/hyperlinkcolor" val="tx"/>
                    </a:ext>
                  </a:extLst>
                </a:hlinkClick>
              </a:rPr>
              <a:t>https://www.calmclinic.com/anxiety/types/nighttime-separation</a:t>
            </a:r>
            <a:endParaRPr lang="en-US" dirty="0"/>
          </a:p>
        </p:txBody>
      </p:sp>
      <p:pic>
        <p:nvPicPr>
          <p:cNvPr id="9" name="Content Placeholder 3">
            <a:extLst>
              <a:ext uri="{FF2B5EF4-FFF2-40B4-BE49-F238E27FC236}">
                <a16:creationId xmlns:a16="http://schemas.microsoft.com/office/drawing/2014/main" id="{DE921B6C-A5E7-4EFA-9E00-0F08CF7E02C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549991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B487E-16F0-42C2-BCA5-32C1E5D1ED42}"/>
              </a:ext>
            </a:extLst>
          </p:cNvPr>
          <p:cNvSpPr>
            <a:spLocks noGrp="1"/>
          </p:cNvSpPr>
          <p:nvPr>
            <p:ph type="title"/>
          </p:nvPr>
        </p:nvSpPr>
        <p:spPr/>
        <p:txBody>
          <a:bodyPr>
            <a:normAutofit fontScale="90000"/>
          </a:bodyPr>
          <a:lstStyle/>
          <a:p>
            <a:r>
              <a:rPr lang="en-US" dirty="0">
                <a:solidFill>
                  <a:schemeClr val="bg2"/>
                </a:solidFill>
              </a:rPr>
              <a:t>Why Sleep Matters </a:t>
            </a:r>
            <a:br>
              <a:rPr lang="en-US" dirty="0">
                <a:solidFill>
                  <a:schemeClr val="bg2"/>
                </a:solidFill>
              </a:rPr>
            </a:br>
            <a:r>
              <a:rPr lang="en-US" dirty="0">
                <a:solidFill>
                  <a:schemeClr val="bg2"/>
                </a:solidFill>
              </a:rPr>
              <a:t>in Behavioral Health</a:t>
            </a:r>
          </a:p>
        </p:txBody>
      </p:sp>
      <p:pic>
        <p:nvPicPr>
          <p:cNvPr id="1026" name="Picture 2" descr="World Mental Health Day: Sleep your way to mental well-being">
            <a:extLst>
              <a:ext uri="{FF2B5EF4-FFF2-40B4-BE49-F238E27FC236}">
                <a16:creationId xmlns:a16="http://schemas.microsoft.com/office/drawing/2014/main" id="{E4642D89-BC91-4F1F-B9C4-A005946AFD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49" y="1828800"/>
            <a:ext cx="8350901" cy="4500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32468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Tying it All Together</a:t>
            </a: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pic>
        <p:nvPicPr>
          <p:cNvPr id="5" name="Picture 2" descr="Image result for The Cognitive Behavioral model of insomnia&quot;">
            <a:extLst>
              <a:ext uri="{FF2B5EF4-FFF2-40B4-BE49-F238E27FC236}">
                <a16:creationId xmlns:a16="http://schemas.microsoft.com/office/drawing/2014/main" id="{4601C305-E958-4545-833D-3158B00171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478561"/>
            <a:ext cx="7330671" cy="4971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85394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bg1"/>
                </a:solidFill>
              </a:rPr>
              <a:t>Four Things to Reduce or </a:t>
            </a:r>
            <a:br>
              <a:rPr lang="en-US" dirty="0">
                <a:solidFill>
                  <a:schemeClr val="bg1"/>
                </a:solidFill>
              </a:rPr>
            </a:br>
            <a:r>
              <a:rPr lang="en-US" dirty="0">
                <a:solidFill>
                  <a:schemeClr val="bg1"/>
                </a:solidFill>
              </a:rPr>
              <a:t>Eliminate To Sleep Better at Night</a:t>
            </a: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sz="4800" dirty="0">
                <a:solidFill>
                  <a:schemeClr val="bg1"/>
                </a:solidFill>
              </a:rPr>
              <a:t>Caffeine</a:t>
            </a:r>
          </a:p>
          <a:p>
            <a:pPr marL="514350" indent="-514350">
              <a:buFont typeface="+mj-lt"/>
              <a:buAutoNum type="arabicPeriod"/>
            </a:pPr>
            <a:r>
              <a:rPr lang="en-US" sz="4800" dirty="0">
                <a:solidFill>
                  <a:schemeClr val="bg1"/>
                </a:solidFill>
              </a:rPr>
              <a:t>Alcohol</a:t>
            </a:r>
          </a:p>
          <a:p>
            <a:pPr marL="514350" indent="-514350">
              <a:buFont typeface="+mj-lt"/>
              <a:buAutoNum type="arabicPeriod"/>
            </a:pPr>
            <a:r>
              <a:rPr lang="en-US" sz="4800" dirty="0">
                <a:solidFill>
                  <a:schemeClr val="bg1"/>
                </a:solidFill>
              </a:rPr>
              <a:t>Tobacco</a:t>
            </a:r>
          </a:p>
          <a:p>
            <a:pPr marL="514350" indent="-514350">
              <a:buFont typeface="+mj-lt"/>
              <a:buAutoNum type="arabicPeriod"/>
            </a:pPr>
            <a:r>
              <a:rPr lang="en-US" sz="4800" dirty="0">
                <a:solidFill>
                  <a:schemeClr val="bg1"/>
                </a:solidFill>
              </a:rPr>
              <a:t>Naps</a:t>
            </a: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40839463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bg1"/>
                </a:solidFill>
              </a:rPr>
              <a:t>Caffeine has a ½ Life</a:t>
            </a:r>
            <a:br>
              <a:rPr lang="en-US" dirty="0">
                <a:solidFill>
                  <a:schemeClr val="bg1"/>
                </a:solidFill>
              </a:rPr>
            </a:br>
            <a:r>
              <a:rPr lang="en-US" dirty="0">
                <a:solidFill>
                  <a:schemeClr val="bg1"/>
                </a:solidFill>
              </a:rPr>
              <a:t>of 4-7 hours</a:t>
            </a:r>
          </a:p>
        </p:txBody>
      </p:sp>
      <p:sp>
        <p:nvSpPr>
          <p:cNvPr id="3" name="Content Placeholder 2"/>
          <p:cNvSpPr>
            <a:spLocks noGrp="1"/>
          </p:cNvSpPr>
          <p:nvPr>
            <p:ph idx="1"/>
          </p:nvPr>
        </p:nvSpPr>
        <p:spPr/>
        <p:txBody>
          <a:bodyPr>
            <a:normAutofit fontScale="92500" lnSpcReduction="10000"/>
          </a:bodyPr>
          <a:lstStyle/>
          <a:p>
            <a:r>
              <a:rPr lang="en-US" dirty="0">
                <a:solidFill>
                  <a:schemeClr val="bg1"/>
                </a:solidFill>
              </a:rPr>
              <a:t>Caffeine, a stimulant, can make sleep problems much worse.  A 1995 study by Dr. Michael Bonner, found that patients with insomnia typically have a 9 percent higher metabolic rate during the day and at night than people without insomnia.  A stimulant can make this worse.</a:t>
            </a:r>
          </a:p>
          <a:p>
            <a:r>
              <a:rPr lang="en-US" dirty="0">
                <a:solidFill>
                  <a:schemeClr val="bg1"/>
                </a:solidFill>
              </a:rPr>
              <a:t>People with sleep problems should consume less than 200 mg of caffeine a day (and never within 10 hours </a:t>
            </a:r>
            <a:r>
              <a:rPr lang="en-US">
                <a:solidFill>
                  <a:schemeClr val="bg1"/>
                </a:solidFill>
              </a:rPr>
              <a:t>of bedtime), </a:t>
            </a:r>
            <a:r>
              <a:rPr lang="en-US" dirty="0">
                <a:solidFill>
                  <a:schemeClr val="bg1"/>
                </a:solidFill>
              </a:rPr>
              <a:t>and some cannot even handle that much.  How much is 200 mg?</a:t>
            </a:r>
          </a:p>
          <a:p>
            <a:endParaRPr lang="en-US" dirty="0"/>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
        <p:nvSpPr>
          <p:cNvPr id="6" name="Text Box 6"/>
          <p:cNvSpPr txBox="1">
            <a:spLocks noChangeArrowheads="1"/>
          </p:cNvSpPr>
          <p:nvPr/>
        </p:nvSpPr>
        <p:spPr bwMode="auto">
          <a:xfrm>
            <a:off x="592931" y="6169215"/>
            <a:ext cx="579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err="1">
                <a:solidFill>
                  <a:schemeClr val="bg1"/>
                </a:solidFill>
              </a:rPr>
              <a:t>Hauri</a:t>
            </a:r>
            <a:r>
              <a:rPr lang="en-US" dirty="0">
                <a:solidFill>
                  <a:schemeClr val="bg1"/>
                </a:solidFill>
              </a:rPr>
              <a:t>, P., </a:t>
            </a:r>
            <a:r>
              <a:rPr lang="en-US" dirty="0" err="1">
                <a:solidFill>
                  <a:schemeClr val="bg1"/>
                </a:solidFill>
              </a:rPr>
              <a:t>Linde</a:t>
            </a:r>
            <a:r>
              <a:rPr lang="en-US" dirty="0">
                <a:solidFill>
                  <a:schemeClr val="bg1"/>
                </a:solidFill>
              </a:rPr>
              <a:t>, S.,  and Westbrook, P.R. (1996)</a:t>
            </a:r>
          </a:p>
        </p:txBody>
      </p:sp>
    </p:spTree>
    <p:extLst>
      <p:ext uri="{BB962C8B-B14F-4D97-AF65-F5344CB8AC3E}">
        <p14:creationId xmlns:p14="http://schemas.microsoft.com/office/powerpoint/2010/main" val="40643761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Caffeine Blocks Adenosine</a:t>
            </a:r>
          </a:p>
        </p:txBody>
      </p:sp>
      <p:pic>
        <p:nvPicPr>
          <p:cNvPr id="6" name="Picture 7" descr="caffeine-chart"/>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438400" y="1154156"/>
            <a:ext cx="4072187" cy="5170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40643761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bg1"/>
                </a:solidFill>
              </a:rPr>
              <a:t>Alcohol is Not the</a:t>
            </a:r>
            <a:br>
              <a:rPr lang="en-US" dirty="0">
                <a:solidFill>
                  <a:schemeClr val="bg1"/>
                </a:solidFill>
              </a:rPr>
            </a:br>
            <a:r>
              <a:rPr lang="en-US" dirty="0">
                <a:solidFill>
                  <a:schemeClr val="bg1"/>
                </a:solidFill>
              </a:rPr>
              <a:t>Sleep Aid You May Think It Is</a:t>
            </a:r>
          </a:p>
        </p:txBody>
      </p:sp>
      <p:sp>
        <p:nvSpPr>
          <p:cNvPr id="3" name="Content Placeholder 2"/>
          <p:cNvSpPr>
            <a:spLocks noGrp="1"/>
          </p:cNvSpPr>
          <p:nvPr>
            <p:ph idx="1"/>
          </p:nvPr>
        </p:nvSpPr>
        <p:spPr>
          <a:xfrm>
            <a:off x="457200" y="1600199"/>
            <a:ext cx="8229600" cy="4905693"/>
          </a:xfrm>
        </p:spPr>
        <p:txBody>
          <a:bodyPr>
            <a:normAutofit lnSpcReduction="10000"/>
          </a:bodyPr>
          <a:lstStyle/>
          <a:p>
            <a:pPr lvl="1">
              <a:lnSpc>
                <a:spcPct val="80000"/>
              </a:lnSpc>
            </a:pPr>
            <a:r>
              <a:rPr lang="en-US" sz="2400" dirty="0">
                <a:solidFill>
                  <a:schemeClr val="bg1"/>
                </a:solidFill>
              </a:rPr>
              <a:t>Alcohol may help you fall asleep, but it produces poor quality of sleep during the second half of the night.</a:t>
            </a:r>
          </a:p>
          <a:p>
            <a:pPr lvl="1">
              <a:lnSpc>
                <a:spcPct val="80000"/>
              </a:lnSpc>
            </a:pPr>
            <a:r>
              <a:rPr lang="en-US" sz="2400" dirty="0">
                <a:solidFill>
                  <a:schemeClr val="bg1"/>
                </a:solidFill>
              </a:rPr>
              <a:t>Heavy alcohol users often have poor sleep, sometimes waking hundreds of times per night.  They also have little or no delta sleep and decreased REM sleep </a:t>
            </a:r>
          </a:p>
          <a:p>
            <a:pPr lvl="1">
              <a:lnSpc>
                <a:spcPct val="80000"/>
              </a:lnSpc>
            </a:pPr>
            <a:r>
              <a:rPr lang="en-US" sz="2400" dirty="0">
                <a:solidFill>
                  <a:schemeClr val="bg1"/>
                </a:solidFill>
              </a:rPr>
              <a:t>In addition to shallow, fragmented sleep, heavy alcohol users  tend to spend more time in bed, the sleep-wake rhythm is off, and they may have excessive daytime sleepiness.  Alcohol also makes sleep apnea much worse by relaxing the throat and suppressing the waking mechanism.</a:t>
            </a:r>
          </a:p>
          <a:p>
            <a:pPr lvl="1">
              <a:lnSpc>
                <a:spcPct val="80000"/>
              </a:lnSpc>
            </a:pPr>
            <a:r>
              <a:rPr lang="en-US" sz="2400" dirty="0">
                <a:solidFill>
                  <a:schemeClr val="bg1"/>
                </a:solidFill>
              </a:rPr>
              <a:t>Once a heavy alcohol user stops drinking, sleep can improve dramatically within two weeks.  Chronic drinkers require longer, and sleep can be disrupted up to two years after drinking stopped.  In rare cases, sleep never recovers.  </a:t>
            </a:r>
          </a:p>
          <a:p>
            <a:pPr lvl="1">
              <a:lnSpc>
                <a:spcPct val="80000"/>
              </a:lnSpc>
            </a:pPr>
            <a:r>
              <a:rPr lang="en-US" sz="2400" dirty="0">
                <a:solidFill>
                  <a:schemeClr val="bg1"/>
                </a:solidFill>
              </a:rPr>
              <a:t>Never mix alcohol and sleep medications.</a:t>
            </a:r>
          </a:p>
          <a:p>
            <a:pPr marL="0" indent="0">
              <a:buNone/>
            </a:pPr>
            <a:endParaRPr lang="en-US" dirty="0"/>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
        <p:nvSpPr>
          <p:cNvPr id="6" name="Text Box 6"/>
          <p:cNvSpPr txBox="1">
            <a:spLocks noChangeArrowheads="1"/>
          </p:cNvSpPr>
          <p:nvPr/>
        </p:nvSpPr>
        <p:spPr bwMode="auto">
          <a:xfrm>
            <a:off x="592931" y="6169215"/>
            <a:ext cx="579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err="1">
                <a:solidFill>
                  <a:schemeClr val="bg1"/>
                </a:solidFill>
              </a:rPr>
              <a:t>Hauri</a:t>
            </a:r>
            <a:r>
              <a:rPr lang="en-US" dirty="0">
                <a:solidFill>
                  <a:schemeClr val="bg1"/>
                </a:solidFill>
              </a:rPr>
              <a:t>, P., </a:t>
            </a:r>
            <a:r>
              <a:rPr lang="en-US" dirty="0" err="1">
                <a:solidFill>
                  <a:schemeClr val="bg1"/>
                </a:solidFill>
              </a:rPr>
              <a:t>Linde</a:t>
            </a:r>
            <a:r>
              <a:rPr lang="en-US" dirty="0">
                <a:solidFill>
                  <a:schemeClr val="bg1"/>
                </a:solidFill>
              </a:rPr>
              <a:t>, S.,  and Westbrook, P.R. (1996)</a:t>
            </a:r>
          </a:p>
        </p:txBody>
      </p:sp>
    </p:spTree>
    <p:extLst>
      <p:ext uri="{BB962C8B-B14F-4D97-AF65-F5344CB8AC3E}">
        <p14:creationId xmlns:p14="http://schemas.microsoft.com/office/powerpoint/2010/main" val="40643761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Quit Smoking!</a:t>
            </a:r>
          </a:p>
        </p:txBody>
      </p:sp>
      <p:sp>
        <p:nvSpPr>
          <p:cNvPr id="3" name="Content Placeholder 2"/>
          <p:cNvSpPr>
            <a:spLocks noGrp="1"/>
          </p:cNvSpPr>
          <p:nvPr>
            <p:ph idx="1"/>
          </p:nvPr>
        </p:nvSpPr>
        <p:spPr/>
        <p:txBody>
          <a:bodyPr/>
          <a:lstStyle/>
          <a:p>
            <a:pPr lvl="1"/>
            <a:r>
              <a:rPr lang="en-US" dirty="0">
                <a:solidFill>
                  <a:schemeClr val="bg1"/>
                </a:solidFill>
              </a:rPr>
              <a:t>Nicotine is a stimulant, just like caffeine.</a:t>
            </a:r>
          </a:p>
          <a:p>
            <a:pPr lvl="1"/>
            <a:r>
              <a:rPr lang="en-US" dirty="0">
                <a:solidFill>
                  <a:schemeClr val="bg1"/>
                </a:solidFill>
              </a:rPr>
              <a:t>Insomnia ranks near the top of things smokers complain about.</a:t>
            </a:r>
          </a:p>
          <a:p>
            <a:pPr lvl="1"/>
            <a:r>
              <a:rPr lang="en-US" dirty="0">
                <a:solidFill>
                  <a:schemeClr val="bg1"/>
                </a:solidFill>
              </a:rPr>
              <a:t>Smokers often have difficulty falling asleep because smoking increases heart rate, raises blood pressure, and stimulates brain-wave activity.  Withdrawal symptoms might wake them up at night.</a:t>
            </a:r>
          </a:p>
          <a:p>
            <a:pPr lvl="1"/>
            <a:r>
              <a:rPr lang="en-US" dirty="0">
                <a:solidFill>
                  <a:schemeClr val="bg1"/>
                </a:solidFill>
              </a:rPr>
              <a:t>Smoking makes sleep apnea worse.</a:t>
            </a:r>
          </a:p>
          <a:p>
            <a:pPr marL="0" indent="0">
              <a:buNone/>
            </a:pPr>
            <a:endParaRPr lang="en-US" dirty="0"/>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
        <p:nvSpPr>
          <p:cNvPr id="6" name="Text Box 6"/>
          <p:cNvSpPr txBox="1">
            <a:spLocks noChangeArrowheads="1"/>
          </p:cNvSpPr>
          <p:nvPr/>
        </p:nvSpPr>
        <p:spPr bwMode="auto">
          <a:xfrm>
            <a:off x="592931" y="6169215"/>
            <a:ext cx="579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err="1">
                <a:solidFill>
                  <a:schemeClr val="bg1"/>
                </a:solidFill>
              </a:rPr>
              <a:t>Hauri</a:t>
            </a:r>
            <a:r>
              <a:rPr lang="en-US" dirty="0">
                <a:solidFill>
                  <a:schemeClr val="bg1"/>
                </a:solidFill>
              </a:rPr>
              <a:t>, P., </a:t>
            </a:r>
            <a:r>
              <a:rPr lang="en-US" dirty="0" err="1">
                <a:solidFill>
                  <a:schemeClr val="bg1"/>
                </a:solidFill>
              </a:rPr>
              <a:t>Linde</a:t>
            </a:r>
            <a:r>
              <a:rPr lang="en-US" dirty="0">
                <a:solidFill>
                  <a:schemeClr val="bg1"/>
                </a:solidFill>
              </a:rPr>
              <a:t>, S.,  and Westbrook, P.R. (1996)</a:t>
            </a:r>
          </a:p>
        </p:txBody>
      </p:sp>
    </p:spTree>
    <p:extLst>
      <p:ext uri="{BB962C8B-B14F-4D97-AF65-F5344CB8AC3E}">
        <p14:creationId xmlns:p14="http://schemas.microsoft.com/office/powerpoint/2010/main" val="40643761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4" name="Picture 2" descr="What If Sleep Hygiene Doesn't Work? | Sleepopolis">
            <a:extLst>
              <a:ext uri="{FF2B5EF4-FFF2-40B4-BE49-F238E27FC236}">
                <a16:creationId xmlns:a16="http://schemas.microsoft.com/office/drawing/2014/main" id="{13D1FEEF-9517-41BC-AB99-062BC7E8005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6435"/>
          <a:stretch/>
        </p:blipFill>
        <p:spPr bwMode="auto">
          <a:xfrm>
            <a:off x="20" y="10"/>
            <a:ext cx="9143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a:extLst>
              <a:ext uri="{FF2B5EF4-FFF2-40B4-BE49-F238E27FC236}">
                <a16:creationId xmlns:a16="http://schemas.microsoft.com/office/drawing/2014/main" id="{37C89E4B-3C9F-44B9-8B86-D9E3D112D8E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9144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FB9C1A-0F5F-4C28-9A79-A30409FAD877}"/>
              </a:ext>
            </a:extLst>
          </p:cNvPr>
          <p:cNvSpPr>
            <a:spLocks noGrp="1"/>
          </p:cNvSpPr>
          <p:nvPr>
            <p:ph type="title"/>
          </p:nvPr>
        </p:nvSpPr>
        <p:spPr>
          <a:xfrm>
            <a:off x="392906" y="5317240"/>
            <a:ext cx="8408194" cy="744836"/>
          </a:xfrm>
        </p:spPr>
        <p:txBody>
          <a:bodyPr vert="horz" lIns="91440" tIns="45720" rIns="91440" bIns="45720" rtlCol="0" anchor="ctr">
            <a:normAutofit/>
          </a:bodyPr>
          <a:lstStyle/>
          <a:p>
            <a:pPr>
              <a:lnSpc>
                <a:spcPct val="90000"/>
              </a:lnSpc>
            </a:pPr>
            <a:r>
              <a:rPr lang="en-US" sz="3600" b="1" dirty="0">
                <a:solidFill>
                  <a:schemeClr val="tx1">
                    <a:lumMod val="85000"/>
                    <a:lumOff val="15000"/>
                  </a:schemeClr>
                </a:solidFill>
              </a:rPr>
              <a:t>Sleep Hygiene Doesn’t Work For Insomnia</a:t>
            </a:r>
          </a:p>
        </p:txBody>
      </p:sp>
      <p:cxnSp>
        <p:nvCxnSpPr>
          <p:cNvPr id="73" name="Straight Connector 72">
            <a:extLst>
              <a:ext uri="{FF2B5EF4-FFF2-40B4-BE49-F238E27FC236}">
                <a16:creationId xmlns:a16="http://schemas.microsoft.com/office/drawing/2014/main" id="{AA2EAA10-076F-46BD-8F0F-B9A2FB77A85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D891E407-403B-4764-86C9-33A56D3BCAA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59442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Sleep Hygiene</a:t>
            </a:r>
          </a:p>
        </p:txBody>
      </p:sp>
      <p:sp>
        <p:nvSpPr>
          <p:cNvPr id="3" name="Content Placeholder 2"/>
          <p:cNvSpPr>
            <a:spLocks noGrp="1"/>
          </p:cNvSpPr>
          <p:nvPr>
            <p:ph idx="1"/>
          </p:nvPr>
        </p:nvSpPr>
        <p:spPr/>
        <p:txBody>
          <a:bodyPr>
            <a:normAutofit fontScale="92500"/>
          </a:bodyPr>
          <a:lstStyle/>
          <a:p>
            <a:pPr marL="457200" lvl="0" indent="-457200">
              <a:buFont typeface="Arial" panose="020B0604020202020204" pitchFamily="34" charset="0"/>
              <a:buChar char="•"/>
            </a:pPr>
            <a:r>
              <a:rPr lang="en-US" sz="3200" b="1" dirty="0">
                <a:solidFill>
                  <a:schemeClr val="bg1"/>
                </a:solidFill>
              </a:rPr>
              <a:t>Eliminate daytime napping if possible.</a:t>
            </a:r>
            <a:r>
              <a:rPr lang="en-US" sz="3200" dirty="0">
                <a:solidFill>
                  <a:schemeClr val="bg1"/>
                </a:solidFill>
              </a:rPr>
              <a:t> </a:t>
            </a:r>
          </a:p>
          <a:p>
            <a:pPr marL="457200" lvl="0" indent="-457200">
              <a:buFont typeface="Arial" panose="020B0604020202020204" pitchFamily="34" charset="0"/>
              <a:buChar char="•"/>
            </a:pPr>
            <a:endParaRPr lang="en-US" sz="3200" b="1" dirty="0">
              <a:solidFill>
                <a:schemeClr val="bg1"/>
              </a:solidFill>
            </a:endParaRPr>
          </a:p>
          <a:p>
            <a:pPr marL="457200" lvl="0" indent="-457200">
              <a:buFont typeface="Arial" panose="020B0604020202020204" pitchFamily="34" charset="0"/>
              <a:buChar char="•"/>
            </a:pPr>
            <a:r>
              <a:rPr lang="en-US" sz="3200" b="1" dirty="0">
                <a:solidFill>
                  <a:schemeClr val="bg1"/>
                </a:solidFill>
              </a:rPr>
              <a:t>Keep a regular sleep schedule.</a:t>
            </a:r>
            <a:r>
              <a:rPr lang="en-US" sz="3200" dirty="0">
                <a:solidFill>
                  <a:schemeClr val="bg1"/>
                </a:solidFill>
              </a:rPr>
              <a:t>  </a:t>
            </a:r>
          </a:p>
          <a:p>
            <a:pPr marL="457200" lvl="0" indent="-457200">
              <a:buFont typeface="Arial" panose="020B0604020202020204" pitchFamily="34" charset="0"/>
              <a:buChar char="•"/>
            </a:pPr>
            <a:endParaRPr lang="en-US" sz="3200" dirty="0">
              <a:solidFill>
                <a:schemeClr val="bg1"/>
              </a:solidFill>
            </a:endParaRPr>
          </a:p>
          <a:p>
            <a:pPr marL="457200" lvl="0" indent="-457200">
              <a:buFont typeface="Arial" panose="020B0604020202020204" pitchFamily="34" charset="0"/>
              <a:buChar char="•"/>
            </a:pPr>
            <a:r>
              <a:rPr lang="en-US" sz="3200" b="1" dirty="0">
                <a:solidFill>
                  <a:schemeClr val="bg1"/>
                </a:solidFill>
              </a:rPr>
              <a:t>Make certain you allow enough time for sleep.</a:t>
            </a:r>
            <a:r>
              <a:rPr lang="en-US" sz="3200" dirty="0">
                <a:solidFill>
                  <a:schemeClr val="bg1"/>
                </a:solidFill>
              </a:rPr>
              <a:t> </a:t>
            </a:r>
          </a:p>
          <a:p>
            <a:pPr marL="457200" lvl="0" indent="-457200">
              <a:buFont typeface="Arial" panose="020B0604020202020204" pitchFamily="34" charset="0"/>
              <a:buChar char="•"/>
            </a:pPr>
            <a:endParaRPr lang="en-US" sz="3200" dirty="0">
              <a:solidFill>
                <a:schemeClr val="bg1"/>
              </a:solidFill>
            </a:endParaRPr>
          </a:p>
          <a:p>
            <a:pPr marL="457200" lvl="0" indent="-457200">
              <a:buFont typeface="Arial" panose="020B0604020202020204" pitchFamily="34" charset="0"/>
              <a:buChar char="•"/>
            </a:pPr>
            <a:r>
              <a:rPr lang="en-US" sz="3200" b="1" dirty="0">
                <a:solidFill>
                  <a:schemeClr val="bg1"/>
                </a:solidFill>
              </a:rPr>
              <a:t>Eliminate caffeine at least 10 hours prior to bedtime.</a:t>
            </a:r>
            <a:r>
              <a:rPr lang="en-US" sz="3200" dirty="0">
                <a:solidFill>
                  <a:schemeClr val="bg1"/>
                </a:solidFill>
              </a:rPr>
              <a:t> </a:t>
            </a: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40643761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Sleep Hygiene</a:t>
            </a:r>
          </a:p>
        </p:txBody>
      </p:sp>
      <p:sp>
        <p:nvSpPr>
          <p:cNvPr id="3" name="Content Placeholder 2"/>
          <p:cNvSpPr>
            <a:spLocks noGrp="1"/>
          </p:cNvSpPr>
          <p:nvPr>
            <p:ph idx="1"/>
          </p:nvPr>
        </p:nvSpPr>
        <p:spPr/>
        <p:txBody>
          <a:bodyPr>
            <a:normAutofit fontScale="92500"/>
          </a:bodyPr>
          <a:lstStyle/>
          <a:p>
            <a:pPr marL="457200" indent="-457200">
              <a:buFont typeface="Arial" panose="020B0604020202020204" pitchFamily="34" charset="0"/>
              <a:buChar char="•"/>
            </a:pPr>
            <a:r>
              <a:rPr lang="en-US" sz="3200" b="1" dirty="0">
                <a:solidFill>
                  <a:schemeClr val="bg1"/>
                </a:solidFill>
              </a:rPr>
              <a:t>Don’t smoke within 2 hours of bedtime or during the middle of the night. </a:t>
            </a:r>
          </a:p>
          <a:p>
            <a:pPr marL="457200" indent="-457200">
              <a:buFont typeface="Arial" panose="020B0604020202020204" pitchFamily="34" charset="0"/>
              <a:buChar char="•"/>
            </a:pPr>
            <a:endParaRPr lang="en-US" sz="3200" dirty="0">
              <a:solidFill>
                <a:schemeClr val="bg1"/>
              </a:solidFill>
            </a:endParaRPr>
          </a:p>
          <a:p>
            <a:pPr marL="457200" lvl="0" indent="-457200">
              <a:buFont typeface="Arial" panose="020B0604020202020204" pitchFamily="34" charset="0"/>
              <a:buChar char="•"/>
            </a:pPr>
            <a:r>
              <a:rPr lang="en-US" sz="3200" b="1" dirty="0">
                <a:solidFill>
                  <a:schemeClr val="bg1"/>
                </a:solidFill>
              </a:rPr>
              <a:t>Don’t drink alcohol within 3 hours of bedtime.</a:t>
            </a:r>
          </a:p>
          <a:p>
            <a:pPr marL="457200" lvl="0" indent="-457200">
              <a:buFont typeface="Arial" panose="020B0604020202020204" pitchFamily="34" charset="0"/>
              <a:buChar char="•"/>
            </a:pPr>
            <a:endParaRPr lang="en-US" sz="3200" b="1" dirty="0">
              <a:solidFill>
                <a:schemeClr val="bg1"/>
              </a:solidFill>
            </a:endParaRPr>
          </a:p>
          <a:p>
            <a:pPr marL="457200" lvl="0" indent="-457200">
              <a:buFont typeface="Arial" panose="020B0604020202020204" pitchFamily="34" charset="0"/>
              <a:buChar char="•"/>
            </a:pPr>
            <a:r>
              <a:rPr lang="en-US" sz="3200" b="1" dirty="0">
                <a:solidFill>
                  <a:schemeClr val="bg1"/>
                </a:solidFill>
              </a:rPr>
              <a:t>Allow for a wind-down time.</a:t>
            </a:r>
            <a:r>
              <a:rPr lang="en-US" sz="3200" dirty="0">
                <a:solidFill>
                  <a:schemeClr val="bg1"/>
                </a:solidFill>
              </a:rPr>
              <a:t> </a:t>
            </a:r>
          </a:p>
          <a:p>
            <a:pPr marL="457200" lvl="0" indent="-457200">
              <a:buFont typeface="Arial" panose="020B0604020202020204" pitchFamily="34" charset="0"/>
              <a:buChar char="•"/>
            </a:pPr>
            <a:endParaRPr lang="en-US" sz="3200" dirty="0">
              <a:solidFill>
                <a:schemeClr val="bg1"/>
              </a:solidFill>
            </a:endParaRPr>
          </a:p>
          <a:p>
            <a:pPr marL="457200" lvl="0" indent="-457200">
              <a:buFont typeface="Arial" panose="020B0604020202020204" pitchFamily="34" charset="0"/>
              <a:buChar char="•"/>
            </a:pPr>
            <a:r>
              <a:rPr lang="en-US" sz="3200" b="1" dirty="0">
                <a:solidFill>
                  <a:schemeClr val="bg1"/>
                </a:solidFill>
              </a:rPr>
              <a:t>Exercise, but not within 3-4 hours of bedtime.</a:t>
            </a:r>
            <a:r>
              <a:rPr lang="en-US" sz="3200" dirty="0">
                <a:solidFill>
                  <a:schemeClr val="bg1"/>
                </a:solidFill>
              </a:rPr>
              <a:t> </a:t>
            </a: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168395809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Sleep Hygiene</a:t>
            </a:r>
          </a:p>
        </p:txBody>
      </p:sp>
      <p:sp>
        <p:nvSpPr>
          <p:cNvPr id="3" name="Content Placeholder 2"/>
          <p:cNvSpPr>
            <a:spLocks noGrp="1"/>
          </p:cNvSpPr>
          <p:nvPr>
            <p:ph idx="1"/>
          </p:nvPr>
        </p:nvSpPr>
        <p:spPr/>
        <p:txBody>
          <a:bodyPr>
            <a:normAutofit lnSpcReduction="10000"/>
          </a:bodyPr>
          <a:lstStyle/>
          <a:p>
            <a:pPr marL="457200" lvl="0" indent="-457200">
              <a:buFont typeface="Arial" panose="020B0604020202020204" pitchFamily="34" charset="0"/>
              <a:buChar char="•"/>
            </a:pPr>
            <a:r>
              <a:rPr lang="en-US" sz="3200" b="1" dirty="0">
                <a:solidFill>
                  <a:schemeClr val="bg1"/>
                </a:solidFill>
              </a:rPr>
              <a:t>Deal with worries, emotional topics, or planning for the next day at least 2 hours before bedtime.</a:t>
            </a:r>
          </a:p>
          <a:p>
            <a:pPr marL="457200" lvl="0" indent="-457200">
              <a:buFont typeface="Arial" panose="020B0604020202020204" pitchFamily="34" charset="0"/>
              <a:buChar char="•"/>
            </a:pPr>
            <a:endParaRPr lang="en-US" sz="3200" b="1" dirty="0">
              <a:solidFill>
                <a:schemeClr val="bg1"/>
              </a:solidFill>
            </a:endParaRPr>
          </a:p>
          <a:p>
            <a:pPr marL="457200" lvl="0" indent="-457200">
              <a:buFont typeface="Arial" panose="020B0604020202020204" pitchFamily="34" charset="0"/>
              <a:buChar char="•"/>
            </a:pPr>
            <a:r>
              <a:rPr lang="en-US" sz="3200" b="1" dirty="0">
                <a:solidFill>
                  <a:schemeClr val="bg1"/>
                </a:solidFill>
              </a:rPr>
              <a:t>Use the bedroom for sleeping and intimate activities only.</a:t>
            </a:r>
            <a:r>
              <a:rPr lang="en-US" sz="3200" dirty="0">
                <a:solidFill>
                  <a:schemeClr val="bg1"/>
                </a:solidFill>
              </a:rPr>
              <a:t> </a:t>
            </a:r>
            <a:endParaRPr lang="en-US" sz="3200" b="1" dirty="0">
              <a:solidFill>
                <a:schemeClr val="bg1"/>
              </a:solidFill>
            </a:endParaRPr>
          </a:p>
          <a:p>
            <a:pPr marL="457200" lvl="0" indent="-457200">
              <a:buFont typeface="Arial" panose="020B0604020202020204" pitchFamily="34" charset="0"/>
              <a:buChar char="•"/>
            </a:pPr>
            <a:endParaRPr lang="en-US" sz="3200" b="1" dirty="0">
              <a:solidFill>
                <a:schemeClr val="bg1"/>
              </a:solidFill>
            </a:endParaRPr>
          </a:p>
          <a:p>
            <a:pPr marL="457200" lvl="0" indent="-457200">
              <a:buFont typeface="Arial" panose="020B0604020202020204" pitchFamily="34" charset="0"/>
              <a:buChar char="•"/>
            </a:pPr>
            <a:r>
              <a:rPr lang="en-US" sz="3200" b="1" dirty="0">
                <a:solidFill>
                  <a:schemeClr val="bg1"/>
                </a:solidFill>
              </a:rPr>
              <a:t>Limit exposure to blue and green light at least 90-minutes prior to bed.</a:t>
            </a:r>
            <a:r>
              <a:rPr lang="en-US" sz="3200" dirty="0">
                <a:solidFill>
                  <a:schemeClr val="bg1"/>
                </a:solidFill>
              </a:rPr>
              <a:t> </a:t>
            </a: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1683958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880E9-5936-47F5-8EED-82654A6EBD3E}"/>
              </a:ext>
            </a:extLst>
          </p:cNvPr>
          <p:cNvSpPr>
            <a:spLocks noGrp="1"/>
          </p:cNvSpPr>
          <p:nvPr>
            <p:ph type="title"/>
          </p:nvPr>
        </p:nvSpPr>
        <p:spPr/>
        <p:txBody>
          <a:bodyPr>
            <a:normAutofit fontScale="90000"/>
          </a:bodyPr>
          <a:lstStyle/>
          <a:p>
            <a:r>
              <a:rPr lang="en-US" dirty="0">
                <a:solidFill>
                  <a:schemeClr val="bg1"/>
                </a:solidFill>
              </a:rPr>
              <a:t>Why Sleep Matters </a:t>
            </a:r>
            <a:br>
              <a:rPr lang="en-US" dirty="0">
                <a:solidFill>
                  <a:schemeClr val="bg1"/>
                </a:solidFill>
              </a:rPr>
            </a:br>
            <a:r>
              <a:rPr lang="en-US" dirty="0">
                <a:solidFill>
                  <a:schemeClr val="bg1"/>
                </a:solidFill>
              </a:rPr>
              <a:t>in Behavioral Health</a:t>
            </a:r>
          </a:p>
        </p:txBody>
      </p:sp>
      <p:pic>
        <p:nvPicPr>
          <p:cNvPr id="5" name="Picture 4">
            <a:extLst>
              <a:ext uri="{FF2B5EF4-FFF2-40B4-BE49-F238E27FC236}">
                <a16:creationId xmlns:a16="http://schemas.microsoft.com/office/drawing/2014/main" id="{84605FCF-CB81-4A92-A00D-51D653E55CA9}"/>
              </a:ext>
            </a:extLst>
          </p:cNvPr>
          <p:cNvPicPr>
            <a:picLocks noChangeAspect="1"/>
          </p:cNvPicPr>
          <p:nvPr/>
        </p:nvPicPr>
        <p:blipFill>
          <a:blip r:embed="rId2"/>
          <a:stretch>
            <a:fillRect/>
          </a:stretch>
        </p:blipFill>
        <p:spPr>
          <a:xfrm>
            <a:off x="-8821" y="0"/>
            <a:ext cx="1249788" cy="762066"/>
          </a:xfrm>
          <a:prstGeom prst="rect">
            <a:avLst/>
          </a:prstGeom>
        </p:spPr>
      </p:pic>
      <p:sp>
        <p:nvSpPr>
          <p:cNvPr id="6" name="TextBox 5">
            <a:extLst>
              <a:ext uri="{FF2B5EF4-FFF2-40B4-BE49-F238E27FC236}">
                <a16:creationId xmlns:a16="http://schemas.microsoft.com/office/drawing/2014/main" id="{9B5B3724-BF7C-46BD-B569-5882DF413E19}"/>
              </a:ext>
            </a:extLst>
          </p:cNvPr>
          <p:cNvSpPr txBox="1"/>
          <p:nvPr/>
        </p:nvSpPr>
        <p:spPr>
          <a:xfrm>
            <a:off x="76200" y="6553200"/>
            <a:ext cx="8991600" cy="369332"/>
          </a:xfrm>
          <a:prstGeom prst="rect">
            <a:avLst/>
          </a:prstGeom>
          <a:noFill/>
        </p:spPr>
        <p:txBody>
          <a:bodyPr wrap="square" rtlCol="0">
            <a:spAutoFit/>
          </a:bodyPr>
          <a:lstStyle/>
          <a:p>
            <a:r>
              <a:rPr lang="en-US" sz="1800" dirty="0">
                <a:solidFill>
                  <a:schemeClr val="bg1"/>
                </a:solidFill>
                <a:effectLst/>
                <a:latin typeface="Arial" panose="020B0604020202020204" pitchFamily="34" charset="0"/>
                <a:ea typeface="Calibri" panose="020F0502020204030204" pitchFamily="34" charset="0"/>
              </a:rPr>
              <a:t>Source:  https://www.health.harvard.edu/newsletter_article/sleep-and-mental-health</a:t>
            </a:r>
            <a:endParaRPr lang="en-US" dirty="0">
              <a:solidFill>
                <a:schemeClr val="bg1"/>
              </a:solidFill>
            </a:endParaRPr>
          </a:p>
        </p:txBody>
      </p:sp>
      <p:sp>
        <p:nvSpPr>
          <p:cNvPr id="7" name="TextBox 6">
            <a:extLst>
              <a:ext uri="{FF2B5EF4-FFF2-40B4-BE49-F238E27FC236}">
                <a16:creationId xmlns:a16="http://schemas.microsoft.com/office/drawing/2014/main" id="{BED329F1-EB49-4DC8-9226-AF3A06CB1366}"/>
              </a:ext>
            </a:extLst>
          </p:cNvPr>
          <p:cNvSpPr txBox="1"/>
          <p:nvPr/>
        </p:nvSpPr>
        <p:spPr>
          <a:xfrm>
            <a:off x="76200" y="1676400"/>
            <a:ext cx="8915400" cy="4401205"/>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chemeClr val="bg1"/>
                </a:solidFill>
              </a:rPr>
              <a:t>50%-80% of patients in behavioral health have chronic sleep problems, compared with 10% to 18% in the general population.</a:t>
            </a:r>
          </a:p>
          <a:p>
            <a:pPr marL="285750" indent="-285750">
              <a:buFont typeface="Arial" panose="020B0604020202020204" pitchFamily="34" charset="0"/>
              <a:buChar char="•"/>
            </a:pPr>
            <a:endParaRPr lang="en-US" sz="2800" dirty="0">
              <a:solidFill>
                <a:schemeClr val="bg1"/>
              </a:solidFill>
            </a:endParaRPr>
          </a:p>
          <a:p>
            <a:pPr marL="285750" indent="-285750">
              <a:buFont typeface="Arial" panose="020B0604020202020204" pitchFamily="34" charset="0"/>
              <a:buChar char="•"/>
            </a:pPr>
            <a:r>
              <a:rPr lang="en-US" sz="2800" dirty="0">
                <a:solidFill>
                  <a:schemeClr val="bg1"/>
                </a:solidFill>
              </a:rPr>
              <a:t>Sleep problems increase the risk for developing mental health problems and treating sleep disorders can help alleviate mental health problems.</a:t>
            </a:r>
          </a:p>
          <a:p>
            <a:pPr marL="285750" indent="-285750">
              <a:buFont typeface="Arial" panose="020B0604020202020204" pitchFamily="34" charset="0"/>
              <a:buChar char="•"/>
            </a:pPr>
            <a:endParaRPr lang="en-US" sz="2800" dirty="0">
              <a:solidFill>
                <a:schemeClr val="bg1"/>
              </a:solidFill>
            </a:endParaRPr>
          </a:p>
          <a:p>
            <a:pPr marL="285750" indent="-285750">
              <a:buFont typeface="Arial" panose="020B0604020202020204" pitchFamily="34" charset="0"/>
              <a:buChar char="•"/>
            </a:pPr>
            <a:r>
              <a:rPr lang="en-US" sz="2800" dirty="0">
                <a:solidFill>
                  <a:schemeClr val="bg1"/>
                </a:solidFill>
              </a:rPr>
              <a:t>Many DSM-V diagnoses have sleep impairment as one or more of the diagnostic symptoms.</a:t>
            </a:r>
          </a:p>
        </p:txBody>
      </p:sp>
    </p:spTree>
    <p:extLst>
      <p:ext uri="{BB962C8B-B14F-4D97-AF65-F5344CB8AC3E}">
        <p14:creationId xmlns:p14="http://schemas.microsoft.com/office/powerpoint/2010/main" val="90507634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B2A2C-83A0-4386-AA4C-DB37146EBB4F}"/>
              </a:ext>
            </a:extLst>
          </p:cNvPr>
          <p:cNvSpPr>
            <a:spLocks noGrp="1"/>
          </p:cNvSpPr>
          <p:nvPr>
            <p:ph type="title"/>
          </p:nvPr>
        </p:nvSpPr>
        <p:spPr>
          <a:xfrm>
            <a:off x="360758" y="3752849"/>
            <a:ext cx="8402241" cy="2452687"/>
          </a:xfrm>
        </p:spPr>
        <p:txBody>
          <a:bodyPr vert="horz" lIns="91440" tIns="45720" rIns="91440" bIns="45720" rtlCol="0" anchor="ctr">
            <a:normAutofit/>
          </a:bodyPr>
          <a:lstStyle/>
          <a:p>
            <a:pPr>
              <a:lnSpc>
                <a:spcPct val="90000"/>
              </a:lnSpc>
            </a:pPr>
            <a:r>
              <a:rPr lang="en-US" sz="6600" b="1" dirty="0"/>
              <a:t>Stimulus Control Works!</a:t>
            </a:r>
          </a:p>
        </p:txBody>
      </p:sp>
      <p:pic>
        <p:nvPicPr>
          <p:cNvPr id="5" name="Picture 2">
            <a:extLst>
              <a:ext uri="{FF2B5EF4-FFF2-40B4-BE49-F238E27FC236}">
                <a16:creationId xmlns:a16="http://schemas.microsoft.com/office/drawing/2014/main" id="{557F25B4-F586-4F99-B8D0-57FDE216B48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4254" b="24952"/>
          <a:stretch/>
        </p:blipFill>
        <p:spPr bwMode="auto">
          <a:xfrm>
            <a:off x="20" y="10"/>
            <a:ext cx="9143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7E09DFE-32DC-4BF3-8D28-44E8C2E9CE1A}"/>
              </a:ext>
            </a:extLst>
          </p:cNvPr>
          <p:cNvSpPr txBox="1"/>
          <p:nvPr/>
        </p:nvSpPr>
        <p:spPr>
          <a:xfrm>
            <a:off x="3657600" y="6200823"/>
            <a:ext cx="5614060" cy="361949"/>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1600" dirty="0"/>
              <a:t>Image:  www.verywellhealth.com</a:t>
            </a:r>
          </a:p>
        </p:txBody>
      </p:sp>
      <p:pic>
        <p:nvPicPr>
          <p:cNvPr id="9" name="Content Placeholder 3">
            <a:extLst>
              <a:ext uri="{FF2B5EF4-FFF2-40B4-BE49-F238E27FC236}">
                <a16:creationId xmlns:a16="http://schemas.microsoft.com/office/drawing/2014/main" id="{FF3E5B7C-2A9B-44DF-B7A2-D281C760F1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39831221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F523F-83CA-44B6-BD75-E9473BA3F9A1}"/>
              </a:ext>
            </a:extLst>
          </p:cNvPr>
          <p:cNvSpPr>
            <a:spLocks noGrp="1"/>
          </p:cNvSpPr>
          <p:nvPr>
            <p:ph type="title"/>
          </p:nvPr>
        </p:nvSpPr>
        <p:spPr/>
        <p:txBody>
          <a:bodyPr/>
          <a:lstStyle/>
          <a:p>
            <a:endParaRPr lang="en-US" dirty="0"/>
          </a:p>
        </p:txBody>
      </p:sp>
      <p:sp>
        <p:nvSpPr>
          <p:cNvPr id="4" name="Title 1">
            <a:extLst>
              <a:ext uri="{FF2B5EF4-FFF2-40B4-BE49-F238E27FC236}">
                <a16:creationId xmlns:a16="http://schemas.microsoft.com/office/drawing/2014/main" id="{9E10D4F9-04DD-4ED7-B282-FFEE19558FE8}"/>
              </a:ext>
            </a:extLst>
          </p:cNvPr>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solidFill>
                  <a:schemeClr val="bg1"/>
                </a:solidFill>
              </a:rPr>
              <a:t>Stimulus Control</a:t>
            </a:r>
            <a:endParaRPr lang="en-US" dirty="0">
              <a:solidFill>
                <a:schemeClr val="bg1"/>
              </a:solidFill>
            </a:endParaRPr>
          </a:p>
        </p:txBody>
      </p:sp>
      <p:sp>
        <p:nvSpPr>
          <p:cNvPr id="6" name="TextBox 5">
            <a:extLst>
              <a:ext uri="{FF2B5EF4-FFF2-40B4-BE49-F238E27FC236}">
                <a16:creationId xmlns:a16="http://schemas.microsoft.com/office/drawing/2014/main" id="{06401D18-3AA6-45FB-A1F6-FDD633665549}"/>
              </a:ext>
            </a:extLst>
          </p:cNvPr>
          <p:cNvSpPr txBox="1"/>
          <p:nvPr/>
        </p:nvSpPr>
        <p:spPr>
          <a:xfrm>
            <a:off x="304800" y="1584697"/>
            <a:ext cx="8763000" cy="4401205"/>
          </a:xfrm>
          <a:prstGeom prst="rect">
            <a:avLst/>
          </a:prstGeom>
          <a:noFill/>
        </p:spPr>
        <p:txBody>
          <a:bodyPr wrap="square">
            <a:spAutoFit/>
          </a:bodyPr>
          <a:lstStyle/>
          <a:p>
            <a:pPr marL="285750" indent="-285750">
              <a:buFont typeface="Arial" panose="020B0604020202020204" pitchFamily="34" charset="0"/>
              <a:buChar char="•"/>
            </a:pPr>
            <a:r>
              <a:rPr lang="en-US" sz="2800" b="1" dirty="0">
                <a:solidFill>
                  <a:schemeClr val="bg1"/>
                </a:solidFill>
              </a:rPr>
              <a:t>Only go to bed when you are both sleepy and intending to sleep, but not before your scheduled bedtime.</a:t>
            </a:r>
            <a:r>
              <a:rPr lang="en-US" sz="2800" dirty="0">
                <a:solidFill>
                  <a:schemeClr val="bg1"/>
                </a:solidFill>
              </a:rPr>
              <a:t> </a:t>
            </a:r>
          </a:p>
          <a:p>
            <a:pPr marL="285750" indent="-285750">
              <a:buFont typeface="Arial" panose="020B0604020202020204" pitchFamily="34" charset="0"/>
              <a:buChar char="•"/>
            </a:pPr>
            <a:endParaRPr lang="en-US" sz="2800" dirty="0">
              <a:solidFill>
                <a:schemeClr val="bg1"/>
              </a:solidFill>
            </a:endParaRPr>
          </a:p>
          <a:p>
            <a:pPr marL="285750" indent="-285750">
              <a:buFont typeface="Arial" panose="020B0604020202020204" pitchFamily="34" charset="0"/>
              <a:buChar char="•"/>
            </a:pPr>
            <a:r>
              <a:rPr lang="en-US" sz="2800" b="1" dirty="0">
                <a:solidFill>
                  <a:schemeClr val="bg1"/>
                </a:solidFill>
              </a:rPr>
              <a:t>Use the bed for sleeping and intimate activity only. </a:t>
            </a:r>
          </a:p>
          <a:p>
            <a:pPr marL="285750" indent="-285750">
              <a:buFont typeface="Arial" panose="020B0604020202020204" pitchFamily="34" charset="0"/>
              <a:buChar char="•"/>
            </a:pPr>
            <a:endParaRPr lang="en-US" sz="2800" b="1" dirty="0">
              <a:solidFill>
                <a:schemeClr val="bg1"/>
              </a:solidFill>
            </a:endParaRPr>
          </a:p>
          <a:p>
            <a:pPr marL="285750" indent="-285750">
              <a:buFont typeface="Arial" panose="020B0604020202020204" pitchFamily="34" charset="0"/>
              <a:buChar char="•"/>
            </a:pPr>
            <a:r>
              <a:rPr lang="en-US" sz="2800" b="1" dirty="0">
                <a:solidFill>
                  <a:schemeClr val="bg1"/>
                </a:solidFill>
              </a:rPr>
              <a:t>If you are unable to fall asleep within 15 to 20 minutes, get out of bed and go do something relaxing and enjoyable until you feel sleepy.  This is also the rule if you are awake during the middle of the night for more than 15 to 20 minutes.</a:t>
            </a:r>
            <a:r>
              <a:rPr lang="en-US" sz="2800" dirty="0">
                <a:solidFill>
                  <a:schemeClr val="bg1"/>
                </a:solidFill>
              </a:rPr>
              <a:t> </a:t>
            </a:r>
          </a:p>
        </p:txBody>
      </p:sp>
      <p:pic>
        <p:nvPicPr>
          <p:cNvPr id="8" name="Content Placeholder 3">
            <a:extLst>
              <a:ext uri="{FF2B5EF4-FFF2-40B4-BE49-F238E27FC236}">
                <a16:creationId xmlns:a16="http://schemas.microsoft.com/office/drawing/2014/main" id="{3716975D-326E-4913-A98E-AFF1650F6F0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31630973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F523F-83CA-44B6-BD75-E9473BA3F9A1}"/>
              </a:ext>
            </a:extLst>
          </p:cNvPr>
          <p:cNvSpPr>
            <a:spLocks noGrp="1"/>
          </p:cNvSpPr>
          <p:nvPr>
            <p:ph type="title"/>
          </p:nvPr>
        </p:nvSpPr>
        <p:spPr/>
        <p:txBody>
          <a:bodyPr/>
          <a:lstStyle/>
          <a:p>
            <a:endParaRPr lang="en-US" dirty="0"/>
          </a:p>
        </p:txBody>
      </p:sp>
      <p:sp>
        <p:nvSpPr>
          <p:cNvPr id="4" name="Title 1">
            <a:extLst>
              <a:ext uri="{FF2B5EF4-FFF2-40B4-BE49-F238E27FC236}">
                <a16:creationId xmlns:a16="http://schemas.microsoft.com/office/drawing/2014/main" id="{9E10D4F9-04DD-4ED7-B282-FFEE19558FE8}"/>
              </a:ext>
            </a:extLst>
          </p:cNvPr>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solidFill>
                  <a:schemeClr val="bg1"/>
                </a:solidFill>
              </a:rPr>
              <a:t>Stimulus Control</a:t>
            </a:r>
            <a:endParaRPr lang="en-US" dirty="0">
              <a:solidFill>
                <a:schemeClr val="bg1"/>
              </a:solidFill>
            </a:endParaRPr>
          </a:p>
        </p:txBody>
      </p:sp>
      <p:sp>
        <p:nvSpPr>
          <p:cNvPr id="5" name="TextBox 4">
            <a:extLst>
              <a:ext uri="{FF2B5EF4-FFF2-40B4-BE49-F238E27FC236}">
                <a16:creationId xmlns:a16="http://schemas.microsoft.com/office/drawing/2014/main" id="{C7FAB937-B393-4D1C-A631-2CDF6386E29F}"/>
              </a:ext>
            </a:extLst>
          </p:cNvPr>
          <p:cNvSpPr txBox="1"/>
          <p:nvPr/>
        </p:nvSpPr>
        <p:spPr>
          <a:xfrm>
            <a:off x="457200" y="1828801"/>
            <a:ext cx="8229600" cy="3539430"/>
          </a:xfrm>
          <a:prstGeom prst="rect">
            <a:avLst/>
          </a:prstGeom>
          <a:noFill/>
        </p:spPr>
        <p:txBody>
          <a:bodyPr wrap="square">
            <a:spAutoFit/>
          </a:bodyPr>
          <a:lstStyle/>
          <a:p>
            <a:pPr marL="285750" indent="-285750">
              <a:buFont typeface="Arial" panose="020B0604020202020204" pitchFamily="34" charset="0"/>
              <a:buChar char="•"/>
            </a:pPr>
            <a:r>
              <a:rPr lang="en-US" sz="2800" b="1" dirty="0">
                <a:solidFill>
                  <a:schemeClr val="bg1"/>
                </a:solidFill>
              </a:rPr>
              <a:t>If you go back to bed after being up for a while and still can’t sleep, get up again</a:t>
            </a:r>
            <a:r>
              <a:rPr lang="en-US" sz="2800" dirty="0">
                <a:solidFill>
                  <a:schemeClr val="bg1"/>
                </a:solidFill>
              </a:rPr>
              <a:t>.</a:t>
            </a:r>
          </a:p>
          <a:p>
            <a:pPr marL="285750" indent="-285750">
              <a:buFont typeface="Arial" panose="020B0604020202020204" pitchFamily="34" charset="0"/>
              <a:buChar char="•"/>
            </a:pPr>
            <a:endParaRPr lang="en-US" sz="2800" dirty="0">
              <a:solidFill>
                <a:schemeClr val="bg1"/>
              </a:solidFill>
            </a:endParaRPr>
          </a:p>
          <a:p>
            <a:pPr marL="285750" indent="-285750">
              <a:buFont typeface="Arial" panose="020B0604020202020204" pitchFamily="34" charset="0"/>
              <a:buChar char="•"/>
            </a:pPr>
            <a:r>
              <a:rPr lang="en-US" sz="2800" b="1" dirty="0">
                <a:solidFill>
                  <a:schemeClr val="bg1"/>
                </a:solidFill>
              </a:rPr>
              <a:t>Set your alarm and get up at the same time every day</a:t>
            </a:r>
            <a:r>
              <a:rPr lang="en-US" sz="2800" dirty="0">
                <a:solidFill>
                  <a:schemeClr val="bg1"/>
                </a:solidFill>
              </a:rPr>
              <a:t> </a:t>
            </a:r>
            <a:r>
              <a:rPr lang="en-US" sz="2800" b="1" dirty="0">
                <a:solidFill>
                  <a:schemeClr val="bg1"/>
                </a:solidFill>
              </a:rPr>
              <a:t>regardless of how much sleep you got the night before.</a:t>
            </a:r>
          </a:p>
          <a:p>
            <a:pPr marL="285750" indent="-285750">
              <a:buFont typeface="Arial" panose="020B0604020202020204" pitchFamily="34" charset="0"/>
              <a:buChar char="•"/>
            </a:pPr>
            <a:endParaRPr lang="en-US" sz="2800" b="1" dirty="0">
              <a:solidFill>
                <a:schemeClr val="bg1"/>
              </a:solidFill>
            </a:endParaRPr>
          </a:p>
          <a:p>
            <a:pPr marL="285750" indent="-285750">
              <a:buFont typeface="Arial" panose="020B0604020202020204" pitchFamily="34" charset="0"/>
              <a:buChar char="•"/>
            </a:pPr>
            <a:r>
              <a:rPr lang="en-US" sz="2800" b="1" dirty="0">
                <a:solidFill>
                  <a:schemeClr val="bg1"/>
                </a:solidFill>
              </a:rPr>
              <a:t>Do not nap or sleep outside your sleep schedule.</a:t>
            </a:r>
            <a:endParaRPr lang="en-US" sz="2800" dirty="0">
              <a:solidFill>
                <a:schemeClr val="bg1"/>
              </a:solidFill>
            </a:endParaRPr>
          </a:p>
        </p:txBody>
      </p:sp>
      <p:pic>
        <p:nvPicPr>
          <p:cNvPr id="7" name="Content Placeholder 3">
            <a:extLst>
              <a:ext uri="{FF2B5EF4-FFF2-40B4-BE49-F238E27FC236}">
                <a16:creationId xmlns:a16="http://schemas.microsoft.com/office/drawing/2014/main" id="{698BFCC6-18CB-421B-808B-AE9BED94E59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Tree>
    <p:extLst>
      <p:ext uri="{BB962C8B-B14F-4D97-AF65-F5344CB8AC3E}">
        <p14:creationId xmlns:p14="http://schemas.microsoft.com/office/powerpoint/2010/main" val="409133817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F523F-83CA-44B6-BD75-E9473BA3F9A1}"/>
              </a:ext>
            </a:extLst>
          </p:cNvPr>
          <p:cNvSpPr>
            <a:spLocks noGrp="1"/>
          </p:cNvSpPr>
          <p:nvPr>
            <p:ph type="title"/>
          </p:nvPr>
        </p:nvSpPr>
        <p:spPr/>
        <p:txBody>
          <a:bodyPr/>
          <a:lstStyle/>
          <a:p>
            <a:endParaRPr lang="en-US" dirty="0"/>
          </a:p>
        </p:txBody>
      </p:sp>
      <p:sp>
        <p:nvSpPr>
          <p:cNvPr id="4" name="Title 1">
            <a:extLst>
              <a:ext uri="{FF2B5EF4-FFF2-40B4-BE49-F238E27FC236}">
                <a16:creationId xmlns:a16="http://schemas.microsoft.com/office/drawing/2014/main" id="{9E10D4F9-04DD-4ED7-B282-FFEE19558FE8}"/>
              </a:ext>
            </a:extLst>
          </p:cNvPr>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solidFill>
                  <a:schemeClr val="bg1"/>
                </a:solidFill>
              </a:rPr>
              <a:t>Tying It All Together</a:t>
            </a:r>
          </a:p>
        </p:txBody>
      </p:sp>
      <p:pic>
        <p:nvPicPr>
          <p:cNvPr id="3" name="Content Placeholder 3">
            <a:extLst>
              <a:ext uri="{FF2B5EF4-FFF2-40B4-BE49-F238E27FC236}">
                <a16:creationId xmlns:a16="http://schemas.microsoft.com/office/drawing/2014/main" id="{D7AA2D67-CCE5-49FB-BEDD-37E43AFD70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sp>
        <p:nvSpPr>
          <p:cNvPr id="6" name="TextBox 5">
            <a:extLst>
              <a:ext uri="{FF2B5EF4-FFF2-40B4-BE49-F238E27FC236}">
                <a16:creationId xmlns:a16="http://schemas.microsoft.com/office/drawing/2014/main" id="{C7668059-0FE8-4E04-85CC-AB6D2B0E0D6A}"/>
              </a:ext>
            </a:extLst>
          </p:cNvPr>
          <p:cNvSpPr txBox="1"/>
          <p:nvPr/>
        </p:nvSpPr>
        <p:spPr>
          <a:xfrm>
            <a:off x="457200" y="1676400"/>
            <a:ext cx="8382000" cy="5262979"/>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Most people don’t </a:t>
            </a:r>
            <a:r>
              <a:rPr lang="en-US" sz="2400">
                <a:solidFill>
                  <a:schemeClr val="bg1"/>
                </a:solidFill>
              </a:rPr>
              <a:t>have insomnia; </a:t>
            </a:r>
            <a:r>
              <a:rPr lang="en-US" sz="2400" dirty="0">
                <a:solidFill>
                  <a:schemeClr val="bg1"/>
                </a:solidFill>
              </a:rPr>
              <a:t>they have disordered sleeping habits. </a:t>
            </a:r>
          </a:p>
          <a:p>
            <a:pPr marL="285750" indent="-285750">
              <a:buFont typeface="Arial" panose="020B0604020202020204" pitchFamily="34" charset="0"/>
              <a:buChar char="•"/>
            </a:pPr>
            <a:endParaRPr lang="en-US" sz="2400" dirty="0">
              <a:solidFill>
                <a:schemeClr val="bg1"/>
              </a:solidFill>
            </a:endParaRPr>
          </a:p>
          <a:p>
            <a:pPr marL="285750" indent="-285750">
              <a:buFont typeface="Arial" panose="020B0604020202020204" pitchFamily="34" charset="0"/>
              <a:buChar char="•"/>
            </a:pPr>
            <a:r>
              <a:rPr lang="en-US" sz="2400" dirty="0">
                <a:solidFill>
                  <a:schemeClr val="bg1"/>
                </a:solidFill>
              </a:rPr>
              <a:t>80% of people will get better if they use Stimulus Control (and maybe sleep hygiene).</a:t>
            </a:r>
          </a:p>
          <a:p>
            <a:pPr marL="285750" indent="-285750">
              <a:buFont typeface="Arial" panose="020B0604020202020204" pitchFamily="34" charset="0"/>
              <a:buChar char="•"/>
            </a:pPr>
            <a:endParaRPr lang="en-US" sz="2400" dirty="0">
              <a:solidFill>
                <a:schemeClr val="bg1"/>
              </a:solidFill>
            </a:endParaRPr>
          </a:p>
          <a:p>
            <a:pPr marL="285750" indent="-285750">
              <a:buFont typeface="Arial" panose="020B0604020202020204" pitchFamily="34" charset="0"/>
              <a:buChar char="•"/>
            </a:pPr>
            <a:r>
              <a:rPr lang="en-US" sz="2400" dirty="0">
                <a:solidFill>
                  <a:schemeClr val="bg1"/>
                </a:solidFill>
              </a:rPr>
              <a:t>For those who need more, Sleep Restriction Therapy or specific childhood treatment techniques are very powerful.  In fact, of the 20% who need additional therapy other than Sleep Hygiene and Stimulus Control, 80% will respond to other behavioral treatments.</a:t>
            </a:r>
          </a:p>
          <a:p>
            <a:pPr marL="285750" indent="-285750">
              <a:buFont typeface="Arial" panose="020B0604020202020204" pitchFamily="34" charset="0"/>
              <a:buChar char="•"/>
            </a:pPr>
            <a:endParaRPr lang="en-US" sz="2400" dirty="0">
              <a:solidFill>
                <a:schemeClr val="bg1"/>
              </a:solidFill>
            </a:endParaRPr>
          </a:p>
          <a:p>
            <a:pPr marL="285750" indent="-285750">
              <a:buFont typeface="Arial" panose="020B0604020202020204" pitchFamily="34" charset="0"/>
              <a:buChar char="•"/>
            </a:pPr>
            <a:r>
              <a:rPr lang="en-US" sz="2400" dirty="0">
                <a:solidFill>
                  <a:schemeClr val="bg1"/>
                </a:solidFill>
              </a:rPr>
              <a:t>Sleep problems are common, but most can be helped without medication.</a:t>
            </a:r>
          </a:p>
        </p:txBody>
      </p:sp>
    </p:spTree>
    <p:extLst>
      <p:ext uri="{BB962C8B-B14F-4D97-AF65-F5344CB8AC3E}">
        <p14:creationId xmlns:p14="http://schemas.microsoft.com/office/powerpoint/2010/main" val="2713822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4" name="Rectangle 70">
            <a:extLst>
              <a:ext uri="{FF2B5EF4-FFF2-40B4-BE49-F238E27FC236}">
                <a16:creationId xmlns:a16="http://schemas.microsoft.com/office/drawing/2014/main" id="{0B761509-3B9A-49A6-A84B-C3D86811697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914399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3" name="Freeform: Shape 72">
            <a:extLst>
              <a:ext uri="{FF2B5EF4-FFF2-40B4-BE49-F238E27FC236}">
                <a16:creationId xmlns:a16="http://schemas.microsoft.com/office/drawing/2014/main" id="{91DE43FD-EB47-414A-B0AB-169B0FFFA52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954691" cy="6858000"/>
          </a:xfrm>
          <a:custGeom>
            <a:avLst/>
            <a:gdLst>
              <a:gd name="connsiteX0" fmla="*/ 0 w 9272922"/>
              <a:gd name="connsiteY0" fmla="*/ 0 h 6858000"/>
              <a:gd name="connsiteX1" fmla="*/ 1733417 w 9272922"/>
              <a:gd name="connsiteY1" fmla="*/ 0 h 6858000"/>
              <a:gd name="connsiteX2" fmla="*/ 3307976 w 9272922"/>
              <a:gd name="connsiteY2" fmla="*/ 0 h 6858000"/>
              <a:gd name="connsiteX3" fmla="*/ 8126249 w 9272922"/>
              <a:gd name="connsiteY3" fmla="*/ 0 h 6858000"/>
              <a:gd name="connsiteX4" fmla="*/ 8138896 w 9272922"/>
              <a:gd name="connsiteY4" fmla="*/ 31774 h 6858000"/>
              <a:gd name="connsiteX5" fmla="*/ 9193904 w 9272922"/>
              <a:gd name="connsiteY5" fmla="*/ 2682457 h 6858000"/>
              <a:gd name="connsiteX6" fmla="*/ 9193904 w 9272922"/>
              <a:gd name="connsiteY6" fmla="*/ 3752208 h 6858000"/>
              <a:gd name="connsiteX7" fmla="*/ 8036400 w 9272922"/>
              <a:gd name="connsiteY7" fmla="*/ 6660411 h 6858000"/>
              <a:gd name="connsiteX8" fmla="*/ 7957938 w 9272922"/>
              <a:gd name="connsiteY8" fmla="*/ 6857542 h 6858000"/>
              <a:gd name="connsiteX9" fmla="*/ 3307976 w 9272922"/>
              <a:gd name="connsiteY9" fmla="*/ 6857542 h 6858000"/>
              <a:gd name="connsiteX10" fmla="*/ 3307976 w 9272922"/>
              <a:gd name="connsiteY10" fmla="*/ 6858000 h 6858000"/>
              <a:gd name="connsiteX11" fmla="*/ 0 w 9272922"/>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122" name="Picture 2" descr="I've Looked At Blots From Both Sides Now « Everyone Is Entitled To My  Opinion">
            <a:extLst>
              <a:ext uri="{FF2B5EF4-FFF2-40B4-BE49-F238E27FC236}">
                <a16:creationId xmlns:a16="http://schemas.microsoft.com/office/drawing/2014/main" id="{F0A20CC8-FE53-41F0-9ABD-AB044EBB4DA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7897" y="533400"/>
            <a:ext cx="6095515" cy="5943127"/>
          </a:xfrm>
          <a:prstGeom prst="rect">
            <a:avLst/>
          </a:prstGeom>
          <a:noFill/>
          <a:extLst>
            <a:ext uri="{909E8E84-426E-40DD-AFC4-6F175D3DCCD1}">
              <a14:hiddenFill xmlns:a14="http://schemas.microsoft.com/office/drawing/2010/main">
                <a:solidFill>
                  <a:srgbClr val="FFFFFF"/>
                </a:solidFill>
              </a14:hiddenFill>
            </a:ext>
          </a:extLst>
        </p:spPr>
      </p:pic>
      <p:grpSp>
        <p:nvGrpSpPr>
          <p:cNvPr id="75" name="Group 74">
            <a:extLst>
              <a:ext uri="{FF2B5EF4-FFF2-40B4-BE49-F238E27FC236}">
                <a16:creationId xmlns:a16="http://schemas.microsoft.com/office/drawing/2014/main" id="{58495BCC-CE77-4CC2-952E-846F41119FD5}"/>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870420" y="1075188"/>
            <a:ext cx="1171701" cy="1172973"/>
            <a:chOff x="9160561" y="1075188"/>
            <a:chExt cx="1562267" cy="1172973"/>
          </a:xfrm>
        </p:grpSpPr>
        <p:sp>
          <p:nvSpPr>
            <p:cNvPr id="76" name="Freeform 5">
              <a:extLst>
                <a:ext uri="{FF2B5EF4-FFF2-40B4-BE49-F238E27FC236}">
                  <a16:creationId xmlns:a16="http://schemas.microsoft.com/office/drawing/2014/main" id="{1B42538B-E30F-4967-A6C1-8EBA775F4D60}"/>
                </a:ext>
                <a:ext uri="{C183D7F6-B498-43B3-948B-1728B52AA6E4}">
                  <adec:decorative xmlns=""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160561" y="1423846"/>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77" name="Freeform 5">
              <a:extLst>
                <a:ext uri="{FF2B5EF4-FFF2-40B4-BE49-F238E27FC236}">
                  <a16:creationId xmlns:a16="http://schemas.microsoft.com/office/drawing/2014/main" id="{9A6BD9AC-4DE7-4B20-8547-4E3B375C21F7}"/>
                </a:ext>
                <a:ext uri="{C183D7F6-B498-43B3-948B-1728B52AA6E4}">
                  <adec:decorative xmlns=""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960661" y="1075188"/>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71428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F6793-2BF0-4DC0-A98A-B99B4C781711}"/>
              </a:ext>
            </a:extLst>
          </p:cNvPr>
          <p:cNvSpPr>
            <a:spLocks noGrp="1"/>
          </p:cNvSpPr>
          <p:nvPr>
            <p:ph type="title"/>
          </p:nvPr>
        </p:nvSpPr>
        <p:spPr/>
        <p:txBody>
          <a:bodyPr/>
          <a:lstStyle/>
          <a:p>
            <a:r>
              <a:rPr lang="en-US" b="1" dirty="0">
                <a:solidFill>
                  <a:schemeClr val="bg1"/>
                </a:solidFill>
              </a:rPr>
              <a:t>Questions and Discussion</a:t>
            </a:r>
          </a:p>
        </p:txBody>
      </p:sp>
      <p:pic>
        <p:nvPicPr>
          <p:cNvPr id="5" name="Content Placeholder 3">
            <a:extLst>
              <a:ext uri="{FF2B5EF4-FFF2-40B4-BE49-F238E27FC236}">
                <a16:creationId xmlns:a16="http://schemas.microsoft.com/office/drawing/2014/main" id="{FAE7A14F-62CD-4A65-85F9-0CFA40DF47A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48833" cy="762000"/>
          </a:xfrm>
          <a:prstGeom prst="rect">
            <a:avLst/>
          </a:prstGeom>
        </p:spPr>
      </p:pic>
      <p:pic>
        <p:nvPicPr>
          <p:cNvPr id="1026" name="Picture 2" descr="Ask Questions to Improve Your Leadership">
            <a:extLst>
              <a:ext uri="{FF2B5EF4-FFF2-40B4-BE49-F238E27FC236}">
                <a16:creationId xmlns:a16="http://schemas.microsoft.com/office/drawing/2014/main" id="{FF371A9D-009D-4DC2-9466-D797E0F671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3975" y="1439634"/>
            <a:ext cx="6496050" cy="4872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74776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70"/>
          <p:cNvSpPr>
            <a:spLocks noChangeArrowheads="1"/>
          </p:cNvSpPr>
          <p:nvPr/>
        </p:nvSpPr>
        <p:spPr bwMode="auto">
          <a:xfrm>
            <a:off x="-53975" y="-37307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9" name="Rectangle 194"/>
          <p:cNvSpPr>
            <a:spLocks noChangeArrowheads="1"/>
          </p:cNvSpPr>
          <p:nvPr/>
        </p:nvSpPr>
        <p:spPr bwMode="auto">
          <a:xfrm>
            <a:off x="-53975" y="8412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0" name="Text Box 169"/>
          <p:cNvSpPr txBox="1">
            <a:spLocks noChangeArrowheads="1"/>
          </p:cNvSpPr>
          <p:nvPr/>
        </p:nvSpPr>
        <p:spPr bwMode="auto">
          <a:xfrm>
            <a:off x="564357" y="5942013"/>
            <a:ext cx="474662" cy="430212"/>
          </a:xfrm>
          <a:prstGeom prst="rect">
            <a:avLst/>
          </a:prstGeom>
          <a:gradFill rotWithShape="0">
            <a:gsLst>
              <a:gs pos="0">
                <a:srgbClr val="C2D69B"/>
              </a:gs>
              <a:gs pos="50000">
                <a:srgbClr val="EAF1DD"/>
              </a:gs>
              <a:gs pos="100000">
                <a:srgbClr val="C2D69B"/>
              </a:gs>
            </a:gsLst>
            <a:lin ang="189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30’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1" name="Text Box 168"/>
          <p:cNvSpPr txBox="1">
            <a:spLocks noChangeArrowheads="1"/>
          </p:cNvSpPr>
          <p:nvPr/>
        </p:nvSpPr>
        <p:spPr bwMode="auto">
          <a:xfrm>
            <a:off x="1051719" y="5943600"/>
            <a:ext cx="2211388" cy="430213"/>
          </a:xfrm>
          <a:prstGeom prst="rect">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122" name="Text Box 167"/>
          <p:cNvSpPr txBox="1">
            <a:spLocks noChangeArrowheads="1"/>
          </p:cNvSpPr>
          <p:nvPr/>
        </p:nvSpPr>
        <p:spPr bwMode="auto">
          <a:xfrm>
            <a:off x="3271044" y="5943600"/>
            <a:ext cx="381000" cy="430213"/>
          </a:xfrm>
          <a:prstGeom prst="rect">
            <a:avLst/>
          </a:prstGeom>
          <a:gradFill rotWithShape="0">
            <a:gsLst>
              <a:gs pos="0">
                <a:srgbClr val="D99594"/>
              </a:gs>
              <a:gs pos="50000">
                <a:srgbClr val="F2DBDB"/>
              </a:gs>
              <a:gs pos="100000">
                <a:srgbClr val="D99594"/>
              </a:gs>
            </a:gsLst>
            <a:lin ang="189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3" name="Text Box 166"/>
          <p:cNvSpPr txBox="1">
            <a:spLocks noChangeArrowheads="1"/>
          </p:cNvSpPr>
          <p:nvPr/>
        </p:nvSpPr>
        <p:spPr bwMode="auto">
          <a:xfrm>
            <a:off x="3658394" y="5943600"/>
            <a:ext cx="2090738" cy="428625"/>
          </a:xfrm>
          <a:prstGeom prst="rect">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spAutoFit/>
          </a:bodyPr>
          <a:lstStyle/>
          <a:p>
            <a:endParaRPr lang="en-US"/>
          </a:p>
        </p:txBody>
      </p:sp>
      <p:sp>
        <p:nvSpPr>
          <p:cNvPr id="124" name="Text Box 165"/>
          <p:cNvSpPr txBox="1">
            <a:spLocks noChangeArrowheads="1"/>
          </p:cNvSpPr>
          <p:nvPr/>
        </p:nvSpPr>
        <p:spPr bwMode="auto">
          <a:xfrm>
            <a:off x="5768182" y="5956300"/>
            <a:ext cx="711200" cy="430213"/>
          </a:xfrm>
          <a:prstGeom prst="rect">
            <a:avLst/>
          </a:prstGeom>
          <a:gradFill rotWithShape="0">
            <a:gsLst>
              <a:gs pos="0">
                <a:srgbClr val="D99594"/>
              </a:gs>
              <a:gs pos="50000">
                <a:srgbClr val="F2DBDB"/>
              </a:gs>
              <a:gs pos="100000">
                <a:srgbClr val="D99594"/>
              </a:gs>
            </a:gsLst>
            <a:lin ang="189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30’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5" name="Text Box 164"/>
          <p:cNvSpPr txBox="1">
            <a:spLocks noChangeArrowheads="1"/>
          </p:cNvSpPr>
          <p:nvPr/>
        </p:nvSpPr>
        <p:spPr bwMode="auto">
          <a:xfrm>
            <a:off x="6485732" y="5957888"/>
            <a:ext cx="1292225" cy="430212"/>
          </a:xfrm>
          <a:prstGeom prst="rect">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126" name="Text Box 163"/>
          <p:cNvSpPr txBox="1">
            <a:spLocks noChangeArrowheads="1"/>
          </p:cNvSpPr>
          <p:nvPr/>
        </p:nvSpPr>
        <p:spPr bwMode="auto">
          <a:xfrm>
            <a:off x="7784307" y="5956300"/>
            <a:ext cx="685800" cy="430213"/>
          </a:xfrm>
          <a:prstGeom prst="rect">
            <a:avLst/>
          </a:prstGeom>
          <a:gradFill rotWithShape="0">
            <a:gsLst>
              <a:gs pos="0">
                <a:srgbClr val="B2A1C7"/>
              </a:gs>
              <a:gs pos="50000">
                <a:srgbClr val="E5DFEC"/>
              </a:gs>
              <a:gs pos="100000">
                <a:srgbClr val="B2A1C7"/>
              </a:gs>
            </a:gsLst>
            <a:lin ang="18900000" scaled="1"/>
          </a:gradFill>
          <a:ln w="12700">
            <a:solidFill>
              <a:srgbClr val="B2A1C7"/>
            </a:solidFill>
            <a:miter lim="800000"/>
            <a:headEnd/>
            <a:tailEnd/>
          </a:ln>
          <a:effectLst>
            <a:outerShdw dist="28398" dir="3806097" algn="ctr" rotWithShape="0">
              <a:srgbClr val="3F3151">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30’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7" name="AutoShape 162"/>
          <p:cNvSpPr>
            <a:spLocks noChangeArrowheads="1"/>
          </p:cNvSpPr>
          <p:nvPr/>
        </p:nvSpPr>
        <p:spPr bwMode="auto">
          <a:xfrm>
            <a:off x="564357" y="3657600"/>
            <a:ext cx="415925" cy="285750"/>
          </a:xfrm>
          <a:prstGeom prst="wedgeRectCallout">
            <a:avLst>
              <a:gd name="adj1" fmla="val 27065"/>
              <a:gd name="adj2" fmla="val 276000"/>
            </a:avLst>
          </a:prstGeom>
          <a:gradFill rotWithShape="0">
            <a:gsLst>
              <a:gs pos="0">
                <a:srgbClr val="C2D69B"/>
              </a:gs>
              <a:gs pos="50000">
                <a:srgbClr val="EAF1DD"/>
              </a:gs>
              <a:gs pos="100000">
                <a:srgbClr val="C2D69B"/>
              </a:gs>
            </a:gsLst>
            <a:lin ang="189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SL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8" name="AutoShape 161"/>
          <p:cNvSpPr>
            <a:spLocks noChangeArrowheads="1"/>
          </p:cNvSpPr>
          <p:nvPr/>
        </p:nvSpPr>
        <p:spPr bwMode="auto">
          <a:xfrm>
            <a:off x="1770857" y="3657600"/>
            <a:ext cx="549275" cy="285750"/>
          </a:xfrm>
          <a:prstGeom prst="wedgeRectCallout">
            <a:avLst>
              <a:gd name="adj1" fmla="val -6713"/>
              <a:gd name="adj2" fmla="val 342667"/>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TST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9" name="AutoShape 160"/>
          <p:cNvSpPr>
            <a:spLocks noChangeArrowheads="1"/>
          </p:cNvSpPr>
          <p:nvPr/>
        </p:nvSpPr>
        <p:spPr bwMode="auto">
          <a:xfrm>
            <a:off x="3044032" y="3657600"/>
            <a:ext cx="768350" cy="625475"/>
          </a:xfrm>
          <a:prstGeom prst="wedgeRectCallout">
            <a:avLst>
              <a:gd name="adj1" fmla="val -3495"/>
              <a:gd name="adj2" fmla="val 130528"/>
            </a:avLst>
          </a:prstGeom>
          <a:gradFill rotWithShape="0">
            <a:gsLst>
              <a:gs pos="0">
                <a:srgbClr val="D99594"/>
              </a:gs>
              <a:gs pos="50000">
                <a:srgbClr val="F2DBDB"/>
              </a:gs>
              <a:gs pos="100000">
                <a:srgbClr val="D99594"/>
              </a:gs>
            </a:gsLst>
            <a:lin ang="189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WASO</a:t>
            </a:r>
            <a:endParaRPr kumimoji="0" lang="en-US" altLang="en-US" sz="6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NOA 1</a:t>
            </a:r>
            <a:endParaRPr kumimoji="0" lang="en-US" altLang="en-US" sz="6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0" name="AutoShape 159"/>
          <p:cNvSpPr>
            <a:spLocks noChangeArrowheads="1"/>
          </p:cNvSpPr>
          <p:nvPr/>
        </p:nvSpPr>
        <p:spPr bwMode="auto">
          <a:xfrm>
            <a:off x="4285457" y="3657600"/>
            <a:ext cx="739775" cy="282575"/>
          </a:xfrm>
          <a:prstGeom prst="wedgeRectCallout">
            <a:avLst>
              <a:gd name="adj1" fmla="val 13894"/>
              <a:gd name="adj2" fmla="val 343500"/>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TST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1" name="AutoShape 158"/>
          <p:cNvSpPr>
            <a:spLocks noChangeArrowheads="1"/>
          </p:cNvSpPr>
          <p:nvPr/>
        </p:nvSpPr>
        <p:spPr bwMode="auto">
          <a:xfrm>
            <a:off x="6760369" y="3657600"/>
            <a:ext cx="549275" cy="282575"/>
          </a:xfrm>
          <a:prstGeom prst="wedgeRectCallout">
            <a:avLst>
              <a:gd name="adj1" fmla="val -3009"/>
              <a:gd name="adj2" fmla="val 346412"/>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TST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2" name="AutoShape 157"/>
          <p:cNvSpPr>
            <a:spLocks noChangeArrowheads="1"/>
          </p:cNvSpPr>
          <p:nvPr/>
        </p:nvSpPr>
        <p:spPr bwMode="auto">
          <a:xfrm>
            <a:off x="5628482" y="3657600"/>
            <a:ext cx="772318" cy="631825"/>
          </a:xfrm>
          <a:prstGeom prst="wedgeRectCallout">
            <a:avLst>
              <a:gd name="adj1" fmla="val 23829"/>
              <a:gd name="adj2" fmla="val 132958"/>
            </a:avLst>
          </a:prstGeom>
          <a:gradFill rotWithShape="0">
            <a:gsLst>
              <a:gs pos="0">
                <a:srgbClr val="D99594"/>
              </a:gs>
              <a:gs pos="50000">
                <a:srgbClr val="F2DBDB"/>
              </a:gs>
              <a:gs pos="100000">
                <a:srgbClr val="D99594"/>
              </a:gs>
            </a:gsLst>
            <a:lin ang="189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WASO</a:t>
            </a:r>
            <a:endParaRPr kumimoji="0" lang="en-US" altLang="en-US" sz="6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NOA 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3" name="AutoShape 156"/>
          <p:cNvSpPr>
            <a:spLocks noChangeArrowheads="1"/>
          </p:cNvSpPr>
          <p:nvPr/>
        </p:nvSpPr>
        <p:spPr bwMode="auto">
          <a:xfrm>
            <a:off x="7782719" y="3657600"/>
            <a:ext cx="687388" cy="282575"/>
          </a:xfrm>
          <a:prstGeom prst="wedgeRectCallout">
            <a:avLst>
              <a:gd name="adj1" fmla="val -12500"/>
              <a:gd name="adj2" fmla="val 288565"/>
            </a:avLst>
          </a:prstGeom>
          <a:gradFill rotWithShape="0">
            <a:gsLst>
              <a:gs pos="0">
                <a:srgbClr val="B2A1C7"/>
              </a:gs>
              <a:gs pos="50000">
                <a:srgbClr val="E5DFEC"/>
              </a:gs>
              <a:gs pos="100000">
                <a:srgbClr val="B2A1C7"/>
              </a:gs>
            </a:gsLst>
            <a:lin ang="18900000" scaled="1"/>
          </a:gradFill>
          <a:ln w="12700">
            <a:solidFill>
              <a:srgbClr val="B2A1C7"/>
            </a:solidFill>
            <a:miter lim="800000"/>
            <a:headEnd/>
            <a:tailEnd/>
          </a:ln>
          <a:effectLst>
            <a:outerShdw dist="28398" dir="3806097" algn="ctr" rotWithShape="0">
              <a:srgbClr val="3F3151">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EMA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 name="Text Box 155"/>
          <p:cNvSpPr txBox="1">
            <a:spLocks noChangeArrowheads="1"/>
          </p:cNvSpPr>
          <p:nvPr/>
        </p:nvSpPr>
        <p:spPr bwMode="auto">
          <a:xfrm>
            <a:off x="242094" y="4545013"/>
            <a:ext cx="1071563" cy="673100"/>
          </a:xfrm>
          <a:prstGeom prst="rect">
            <a:avLst/>
          </a:prstGeom>
          <a:gradFill rotWithShape="0">
            <a:gsLst>
              <a:gs pos="0">
                <a:srgbClr val="C2D69B"/>
              </a:gs>
              <a:gs pos="50000">
                <a:srgbClr val="EAF1DD"/>
              </a:gs>
              <a:gs pos="100000">
                <a:srgbClr val="C2D69B"/>
              </a:gs>
            </a:gsLst>
            <a:lin ang="189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Entered bed at 10:00 pm, fell asleep 30’ later.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5" name="AutoShape 154"/>
          <p:cNvSpPr>
            <a:spLocks noChangeShapeType="1"/>
          </p:cNvSpPr>
          <p:nvPr/>
        </p:nvSpPr>
        <p:spPr bwMode="auto">
          <a:xfrm>
            <a:off x="789782" y="5232400"/>
            <a:ext cx="0" cy="6191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6" name="Text Box 153"/>
          <p:cNvSpPr txBox="1">
            <a:spLocks noChangeArrowheads="1"/>
          </p:cNvSpPr>
          <p:nvPr/>
        </p:nvSpPr>
        <p:spPr bwMode="auto">
          <a:xfrm>
            <a:off x="1770857" y="4725988"/>
            <a:ext cx="752477" cy="311150"/>
          </a:xfrm>
          <a:prstGeom prst="rect">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Sleeping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7" name="AutoShape 152"/>
          <p:cNvSpPr>
            <a:spLocks noChangeShapeType="1"/>
          </p:cNvSpPr>
          <p:nvPr/>
        </p:nvSpPr>
        <p:spPr bwMode="auto">
          <a:xfrm>
            <a:off x="2104232" y="5038725"/>
            <a:ext cx="0" cy="8128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8" name="Text Box 151"/>
          <p:cNvSpPr txBox="1">
            <a:spLocks noChangeArrowheads="1"/>
          </p:cNvSpPr>
          <p:nvPr/>
        </p:nvSpPr>
        <p:spPr bwMode="auto">
          <a:xfrm>
            <a:off x="2930358" y="4773612"/>
            <a:ext cx="838200" cy="387350"/>
          </a:xfrm>
          <a:prstGeom prst="rect">
            <a:avLst/>
          </a:prstGeom>
          <a:gradFill rotWithShape="0">
            <a:gsLst>
              <a:gs pos="0">
                <a:srgbClr val="D99594"/>
              </a:gs>
              <a:gs pos="50000">
                <a:srgbClr val="F2DBDB"/>
              </a:gs>
              <a:gs pos="100000">
                <a:srgbClr val="D99594"/>
              </a:gs>
            </a:gsLst>
            <a:lin ang="189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Time Awake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9" name="AutoShape 150"/>
          <p:cNvSpPr>
            <a:spLocks noChangeShapeType="1"/>
          </p:cNvSpPr>
          <p:nvPr/>
        </p:nvSpPr>
        <p:spPr bwMode="auto">
          <a:xfrm>
            <a:off x="3429000" y="5065713"/>
            <a:ext cx="0" cy="8128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Text Box 149"/>
          <p:cNvSpPr txBox="1">
            <a:spLocks noChangeArrowheads="1"/>
          </p:cNvSpPr>
          <p:nvPr/>
        </p:nvSpPr>
        <p:spPr bwMode="auto">
          <a:xfrm>
            <a:off x="4385469" y="4725988"/>
            <a:ext cx="745163" cy="311150"/>
          </a:xfrm>
          <a:prstGeom prst="rect">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Sleeping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 name="AutoShape 148"/>
          <p:cNvSpPr>
            <a:spLocks noChangeShapeType="1"/>
          </p:cNvSpPr>
          <p:nvPr/>
        </p:nvSpPr>
        <p:spPr bwMode="auto">
          <a:xfrm>
            <a:off x="4723607" y="5038725"/>
            <a:ext cx="0" cy="8128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2" name="Text Box 147"/>
          <p:cNvSpPr txBox="1">
            <a:spLocks noChangeArrowheads="1"/>
          </p:cNvSpPr>
          <p:nvPr/>
        </p:nvSpPr>
        <p:spPr bwMode="auto">
          <a:xfrm>
            <a:off x="5638007" y="4754562"/>
            <a:ext cx="841375" cy="406399"/>
          </a:xfrm>
          <a:prstGeom prst="rect">
            <a:avLst/>
          </a:prstGeom>
          <a:gradFill rotWithShape="0">
            <a:gsLst>
              <a:gs pos="0">
                <a:srgbClr val="D99594"/>
              </a:gs>
              <a:gs pos="50000">
                <a:srgbClr val="F2DBDB"/>
              </a:gs>
              <a:gs pos="100000">
                <a:srgbClr val="D99594"/>
              </a:gs>
            </a:gsLst>
            <a:lin ang="189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Time Awake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3" name="Text Box 146"/>
          <p:cNvSpPr txBox="1">
            <a:spLocks noChangeArrowheads="1"/>
          </p:cNvSpPr>
          <p:nvPr/>
        </p:nvSpPr>
        <p:spPr bwMode="auto">
          <a:xfrm>
            <a:off x="6760369" y="4754563"/>
            <a:ext cx="707231" cy="311150"/>
          </a:xfrm>
          <a:prstGeom prst="rect">
            <a:avLst/>
          </a:pr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Sleeping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4" name="Text Box 145"/>
          <p:cNvSpPr txBox="1">
            <a:spLocks noChangeArrowheads="1"/>
          </p:cNvSpPr>
          <p:nvPr/>
        </p:nvSpPr>
        <p:spPr bwMode="auto">
          <a:xfrm>
            <a:off x="7543007" y="4545013"/>
            <a:ext cx="1123950" cy="685800"/>
          </a:xfrm>
          <a:prstGeom prst="rect">
            <a:avLst/>
          </a:prstGeom>
          <a:gradFill rotWithShape="0">
            <a:gsLst>
              <a:gs pos="0">
                <a:srgbClr val="B2A1C7"/>
              </a:gs>
              <a:gs pos="50000">
                <a:srgbClr val="E5DFEC"/>
              </a:gs>
              <a:gs pos="100000">
                <a:srgbClr val="B2A1C7"/>
              </a:gs>
            </a:gsLst>
            <a:lin ang="18900000" scaled="1"/>
          </a:gradFill>
          <a:ln w="12700">
            <a:solidFill>
              <a:srgbClr val="B2A1C7"/>
            </a:solidFill>
            <a:miter lim="800000"/>
            <a:headEnd/>
            <a:tailEnd/>
          </a:ln>
          <a:effectLst>
            <a:outerShdw dist="28398" dir="3806097" algn="ctr" rotWithShape="0">
              <a:srgbClr val="3F3151">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Awake in bed 30’ before getting out at 7:00 am.</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5" name="AutoShape 144"/>
          <p:cNvSpPr>
            <a:spLocks noChangeShapeType="1"/>
          </p:cNvSpPr>
          <p:nvPr/>
        </p:nvSpPr>
        <p:spPr bwMode="auto">
          <a:xfrm>
            <a:off x="6133307" y="5067300"/>
            <a:ext cx="0" cy="7842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AutoShape 143"/>
          <p:cNvSpPr>
            <a:spLocks noChangeShapeType="1"/>
          </p:cNvSpPr>
          <p:nvPr/>
        </p:nvSpPr>
        <p:spPr bwMode="auto">
          <a:xfrm>
            <a:off x="7114382" y="5067300"/>
            <a:ext cx="0" cy="7842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AutoShape 142"/>
          <p:cNvSpPr>
            <a:spLocks noChangeShapeType="1"/>
          </p:cNvSpPr>
          <p:nvPr/>
        </p:nvSpPr>
        <p:spPr bwMode="auto">
          <a:xfrm>
            <a:off x="8133557" y="5232400"/>
            <a:ext cx="0" cy="6191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Text Box 141"/>
          <p:cNvSpPr txBox="1">
            <a:spLocks noChangeArrowheads="1"/>
          </p:cNvSpPr>
          <p:nvPr/>
        </p:nvSpPr>
        <p:spPr bwMode="auto">
          <a:xfrm>
            <a:off x="4281" y="5815805"/>
            <a:ext cx="569914" cy="682625"/>
          </a:xfrm>
          <a:prstGeom prst="rect">
            <a:avLst/>
          </a:prstGeom>
          <a:solidFill>
            <a:srgbClr val="FFFF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10:00 PM</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9" name="Text Box 140"/>
          <p:cNvSpPr txBox="1">
            <a:spLocks noChangeArrowheads="1"/>
          </p:cNvSpPr>
          <p:nvPr/>
        </p:nvSpPr>
        <p:spPr bwMode="auto">
          <a:xfrm>
            <a:off x="8481412" y="5815804"/>
            <a:ext cx="608613" cy="682625"/>
          </a:xfrm>
          <a:prstGeom prst="rect">
            <a:avLst/>
          </a:prstGeom>
          <a:solidFill>
            <a:srgbClr val="FFFF0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7:00 am</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0" name="Rectangle 170"/>
          <p:cNvSpPr>
            <a:spLocks noChangeArrowheads="1"/>
          </p:cNvSpPr>
          <p:nvPr/>
        </p:nvSpPr>
        <p:spPr bwMode="auto">
          <a:xfrm>
            <a:off x="267494" y="3200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1" name="Rectangle 194"/>
          <p:cNvSpPr>
            <a:spLocks noChangeArrowheads="1"/>
          </p:cNvSpPr>
          <p:nvPr/>
        </p:nvSpPr>
        <p:spPr bwMode="auto">
          <a:xfrm>
            <a:off x="267494" y="36576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val="3545521749"/>
              </p:ext>
            </p:extLst>
          </p:nvPr>
        </p:nvGraphicFramePr>
        <p:xfrm>
          <a:off x="22972" y="1023613"/>
          <a:ext cx="9085746" cy="2329608"/>
        </p:xfrm>
        <a:graphic>
          <a:graphicData uri="http://schemas.openxmlformats.org/drawingml/2006/table">
            <a:tbl>
              <a:tblPr firstRow="1" firstCol="1" bandRow="1">
                <a:tableStyleId>{5C22544A-7EE6-4342-B048-85BDC9FD1C3A}</a:tableStyleId>
              </a:tblPr>
              <a:tblGrid>
                <a:gridCol w="2562646">
                  <a:extLst>
                    <a:ext uri="{9D8B030D-6E8A-4147-A177-3AD203B41FA5}">
                      <a16:colId xmlns:a16="http://schemas.microsoft.com/office/drawing/2014/main" val="20000"/>
                    </a:ext>
                  </a:extLst>
                </a:gridCol>
                <a:gridCol w="652310">
                  <a:extLst>
                    <a:ext uri="{9D8B030D-6E8A-4147-A177-3AD203B41FA5}">
                      <a16:colId xmlns:a16="http://schemas.microsoft.com/office/drawing/2014/main" val="20001"/>
                    </a:ext>
                  </a:extLst>
                </a:gridCol>
                <a:gridCol w="652310">
                  <a:extLst>
                    <a:ext uri="{9D8B030D-6E8A-4147-A177-3AD203B41FA5}">
                      <a16:colId xmlns:a16="http://schemas.microsoft.com/office/drawing/2014/main" val="20002"/>
                    </a:ext>
                  </a:extLst>
                </a:gridCol>
                <a:gridCol w="652310">
                  <a:extLst>
                    <a:ext uri="{9D8B030D-6E8A-4147-A177-3AD203B41FA5}">
                      <a16:colId xmlns:a16="http://schemas.microsoft.com/office/drawing/2014/main" val="20003"/>
                    </a:ext>
                  </a:extLst>
                </a:gridCol>
                <a:gridCol w="652310">
                  <a:extLst>
                    <a:ext uri="{9D8B030D-6E8A-4147-A177-3AD203B41FA5}">
                      <a16:colId xmlns:a16="http://schemas.microsoft.com/office/drawing/2014/main" val="20004"/>
                    </a:ext>
                  </a:extLst>
                </a:gridCol>
                <a:gridCol w="652310">
                  <a:extLst>
                    <a:ext uri="{9D8B030D-6E8A-4147-A177-3AD203B41FA5}">
                      <a16:colId xmlns:a16="http://schemas.microsoft.com/office/drawing/2014/main" val="20005"/>
                    </a:ext>
                  </a:extLst>
                </a:gridCol>
                <a:gridCol w="652310">
                  <a:extLst>
                    <a:ext uri="{9D8B030D-6E8A-4147-A177-3AD203B41FA5}">
                      <a16:colId xmlns:a16="http://schemas.microsoft.com/office/drawing/2014/main" val="20006"/>
                    </a:ext>
                  </a:extLst>
                </a:gridCol>
                <a:gridCol w="652310">
                  <a:extLst>
                    <a:ext uri="{9D8B030D-6E8A-4147-A177-3AD203B41FA5}">
                      <a16:colId xmlns:a16="http://schemas.microsoft.com/office/drawing/2014/main" val="20007"/>
                    </a:ext>
                  </a:extLst>
                </a:gridCol>
                <a:gridCol w="652310">
                  <a:extLst>
                    <a:ext uri="{9D8B030D-6E8A-4147-A177-3AD203B41FA5}">
                      <a16:colId xmlns:a16="http://schemas.microsoft.com/office/drawing/2014/main" val="20008"/>
                    </a:ext>
                  </a:extLst>
                </a:gridCol>
                <a:gridCol w="652310">
                  <a:extLst>
                    <a:ext uri="{9D8B030D-6E8A-4147-A177-3AD203B41FA5}">
                      <a16:colId xmlns:a16="http://schemas.microsoft.com/office/drawing/2014/main" val="20009"/>
                    </a:ext>
                  </a:extLst>
                </a:gridCol>
                <a:gridCol w="652310">
                  <a:extLst>
                    <a:ext uri="{9D8B030D-6E8A-4147-A177-3AD203B41FA5}">
                      <a16:colId xmlns:a16="http://schemas.microsoft.com/office/drawing/2014/main" val="20010"/>
                    </a:ext>
                  </a:extLst>
                </a:gridCol>
              </a:tblGrid>
              <a:tr h="388268">
                <a:tc>
                  <a:txBody>
                    <a:bodyPr/>
                    <a:lstStyle/>
                    <a:p>
                      <a:pPr marL="0" marR="0">
                        <a:lnSpc>
                          <a:spcPct val="115000"/>
                        </a:lnSpc>
                        <a:spcBef>
                          <a:spcPts val="0"/>
                        </a:spcBef>
                        <a:spcAft>
                          <a:spcPts val="0"/>
                        </a:spcAft>
                      </a:pPr>
                      <a:r>
                        <a:rPr lang="en-US" sz="1100" dirty="0">
                          <a:solidFill>
                            <a:schemeClr val="tx1"/>
                          </a:solidFill>
                          <a:effectLst/>
                        </a:rPr>
                        <a:t>TTB (Time on the clock when you</a:t>
                      </a:r>
                      <a:endParaRPr lang="en-US" sz="1000" dirty="0">
                        <a:solidFill>
                          <a:schemeClr val="tx1"/>
                        </a:solidFill>
                        <a:effectLst/>
                      </a:endParaRPr>
                    </a:p>
                    <a:p>
                      <a:pPr marL="0" marR="0">
                        <a:lnSpc>
                          <a:spcPct val="115000"/>
                        </a:lnSpc>
                        <a:spcBef>
                          <a:spcPts val="0"/>
                        </a:spcBef>
                        <a:spcAft>
                          <a:spcPts val="0"/>
                        </a:spcAft>
                      </a:pPr>
                      <a:r>
                        <a:rPr lang="en-US" sz="1100" dirty="0">
                          <a:solidFill>
                            <a:schemeClr val="tx1"/>
                          </a:solidFill>
                          <a:effectLst/>
                        </a:rPr>
                        <a:t>got into bed):</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rgbClr val="FFFF00"/>
                    </a:solidFill>
                  </a:tcPr>
                </a:tc>
                <a:tc>
                  <a:txBody>
                    <a:bodyPr/>
                    <a:lstStyle/>
                    <a:p>
                      <a:pPr marL="0" marR="0" algn="ctr">
                        <a:lnSpc>
                          <a:spcPct val="115000"/>
                        </a:lnSpc>
                        <a:spcBef>
                          <a:spcPts val="0"/>
                        </a:spcBef>
                        <a:spcAft>
                          <a:spcPts val="0"/>
                        </a:spcAft>
                      </a:pPr>
                      <a:r>
                        <a:rPr lang="en-US" sz="1000" dirty="0">
                          <a:solidFill>
                            <a:schemeClr val="tx1"/>
                          </a:solidFill>
                          <a:effectLst/>
                          <a:highlight>
                            <a:srgbClr val="FFFF00"/>
                          </a:highlight>
                        </a:rPr>
                        <a:t>10:00</a:t>
                      </a:r>
                      <a:r>
                        <a:rPr lang="en-US" sz="1000" baseline="0" dirty="0">
                          <a:solidFill>
                            <a:schemeClr val="tx1"/>
                          </a:solidFill>
                          <a:effectLst/>
                          <a:highlight>
                            <a:srgbClr val="FFFF00"/>
                          </a:highlight>
                        </a:rPr>
                        <a:t> pm</a:t>
                      </a: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highlight>
                            <a:srgbClr val="FFFF00"/>
                          </a:highligh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extLst>
                  <a:ext uri="{0D108BD9-81ED-4DB2-BD59-A6C34878D82A}">
                    <a16:rowId xmlns:a16="http://schemas.microsoft.com/office/drawing/2014/main" val="10000"/>
                  </a:ext>
                </a:extLst>
              </a:tr>
              <a:tr h="388268">
                <a:tc>
                  <a:txBody>
                    <a:bodyPr/>
                    <a:lstStyle/>
                    <a:p>
                      <a:pPr marL="0" marR="0">
                        <a:lnSpc>
                          <a:spcPct val="115000"/>
                        </a:lnSpc>
                        <a:spcBef>
                          <a:spcPts val="0"/>
                        </a:spcBef>
                        <a:spcAft>
                          <a:spcPts val="0"/>
                        </a:spcAft>
                      </a:pPr>
                      <a:r>
                        <a:rPr lang="en-US" sz="1100" dirty="0">
                          <a:solidFill>
                            <a:schemeClr val="tx1"/>
                          </a:solidFill>
                          <a:effectLst/>
                        </a:rPr>
                        <a:t>SL (Sleep Latency; how long to fall </a:t>
                      </a:r>
                      <a:endParaRPr lang="en-US" sz="1000" dirty="0">
                        <a:solidFill>
                          <a:schemeClr val="tx1"/>
                        </a:solidFill>
                        <a:effectLst/>
                      </a:endParaRPr>
                    </a:p>
                    <a:p>
                      <a:pPr marL="0" marR="0">
                        <a:lnSpc>
                          <a:spcPct val="115000"/>
                        </a:lnSpc>
                        <a:spcBef>
                          <a:spcPts val="0"/>
                        </a:spcBef>
                        <a:spcAft>
                          <a:spcPts val="0"/>
                        </a:spcAft>
                      </a:pPr>
                      <a:r>
                        <a:rPr lang="en-US" sz="1100" dirty="0">
                          <a:solidFill>
                            <a:schemeClr val="tx1"/>
                          </a:solidFill>
                          <a:effectLst/>
                        </a:rPr>
                        <a:t>asleep after entering your bed?):</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3">
                        <a:lumMod val="60000"/>
                        <a:lumOff val="40000"/>
                      </a:schemeClr>
                    </a:solidFill>
                  </a:tcPr>
                </a:tc>
                <a:tc>
                  <a:txBody>
                    <a:bodyPr/>
                    <a:lstStyle/>
                    <a:p>
                      <a:pPr marL="0" marR="0" algn="ctr">
                        <a:lnSpc>
                          <a:spcPct val="115000"/>
                        </a:lnSpc>
                        <a:spcBef>
                          <a:spcPts val="0"/>
                        </a:spcBef>
                        <a:spcAft>
                          <a:spcPts val="0"/>
                        </a:spcAft>
                      </a:pPr>
                      <a:r>
                        <a:rPr lang="en-US" sz="1000" dirty="0">
                          <a:effectLst/>
                        </a:rPr>
                        <a:t> </a:t>
                      </a:r>
                      <a:r>
                        <a:rPr lang="en-US" sz="1000" b="1" dirty="0">
                          <a:effectLst/>
                        </a:rPr>
                        <a:t>30</a:t>
                      </a:r>
                      <a:r>
                        <a:rPr lang="en-US" sz="1000" b="1" baseline="0" dirty="0">
                          <a:effectLst/>
                        </a:rPr>
                        <a:t> Min.</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extLst>
                  <a:ext uri="{0D108BD9-81ED-4DB2-BD59-A6C34878D82A}">
                    <a16:rowId xmlns:a16="http://schemas.microsoft.com/office/drawing/2014/main" val="10001"/>
                  </a:ext>
                </a:extLst>
              </a:tr>
              <a:tr h="388268">
                <a:tc>
                  <a:txBody>
                    <a:bodyPr/>
                    <a:lstStyle/>
                    <a:p>
                      <a:pPr marL="0" marR="0">
                        <a:lnSpc>
                          <a:spcPct val="115000"/>
                        </a:lnSpc>
                        <a:spcBef>
                          <a:spcPts val="0"/>
                        </a:spcBef>
                        <a:spcAft>
                          <a:spcPts val="0"/>
                        </a:spcAft>
                      </a:pPr>
                      <a:r>
                        <a:rPr lang="en-US" sz="1100" dirty="0">
                          <a:solidFill>
                            <a:schemeClr val="tx1"/>
                          </a:solidFill>
                          <a:effectLst/>
                        </a:rPr>
                        <a:t>NOA (number of times you woke up and then fell back to sleep): </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tx2">
                        <a:lumMod val="40000"/>
                        <a:lumOff val="60000"/>
                      </a:schemeClr>
                    </a:solidFill>
                  </a:tcPr>
                </a:tc>
                <a:tc>
                  <a:txBody>
                    <a:bodyPr/>
                    <a:lstStyle/>
                    <a:p>
                      <a:pPr marL="0" marR="0" algn="ctr">
                        <a:lnSpc>
                          <a:spcPct val="115000"/>
                        </a:lnSpc>
                        <a:spcBef>
                          <a:spcPts val="0"/>
                        </a:spcBef>
                        <a:spcAft>
                          <a:spcPts val="0"/>
                        </a:spcAft>
                      </a:pPr>
                      <a:r>
                        <a:rPr lang="en-US" sz="1000" b="1" dirty="0">
                          <a:effectLst/>
                        </a:rPr>
                        <a:t> 2</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extLst>
                  <a:ext uri="{0D108BD9-81ED-4DB2-BD59-A6C34878D82A}">
                    <a16:rowId xmlns:a16="http://schemas.microsoft.com/office/drawing/2014/main" val="10002"/>
                  </a:ext>
                </a:extLst>
              </a:tr>
              <a:tr h="388268">
                <a:tc>
                  <a:txBody>
                    <a:bodyPr/>
                    <a:lstStyle/>
                    <a:p>
                      <a:pPr marL="0" marR="0">
                        <a:lnSpc>
                          <a:spcPct val="115000"/>
                        </a:lnSpc>
                        <a:spcBef>
                          <a:spcPts val="0"/>
                        </a:spcBef>
                        <a:spcAft>
                          <a:spcPts val="0"/>
                        </a:spcAft>
                      </a:pPr>
                      <a:r>
                        <a:rPr lang="en-US" sz="1100" dirty="0">
                          <a:solidFill>
                            <a:schemeClr val="tx1"/>
                          </a:solidFill>
                          <a:effectLst/>
                        </a:rPr>
                        <a:t>WASO (total amount of minutes awake during your awakenings): </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6">
                        <a:lumMod val="60000"/>
                        <a:lumOff val="40000"/>
                      </a:schemeClr>
                    </a:solidFill>
                  </a:tcPr>
                </a:tc>
                <a:tc>
                  <a:txBody>
                    <a:bodyPr/>
                    <a:lstStyle/>
                    <a:p>
                      <a:pPr marL="0" marR="0" algn="ctr">
                        <a:lnSpc>
                          <a:spcPct val="115000"/>
                        </a:lnSpc>
                        <a:spcBef>
                          <a:spcPts val="0"/>
                        </a:spcBef>
                        <a:spcAft>
                          <a:spcPts val="0"/>
                        </a:spcAft>
                      </a:pPr>
                      <a:r>
                        <a:rPr lang="en-US" sz="1000" dirty="0">
                          <a:effectLst/>
                        </a:rPr>
                        <a:t> 15+30 = </a:t>
                      </a:r>
                      <a:r>
                        <a:rPr lang="en-US" sz="1000" b="1" dirty="0">
                          <a:effectLst/>
                        </a:rPr>
                        <a:t>45</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extLst>
                  <a:ext uri="{0D108BD9-81ED-4DB2-BD59-A6C34878D82A}">
                    <a16:rowId xmlns:a16="http://schemas.microsoft.com/office/drawing/2014/main" val="10003"/>
                  </a:ext>
                </a:extLst>
              </a:tr>
              <a:tr h="388268">
                <a:tc>
                  <a:txBody>
                    <a:bodyPr/>
                    <a:lstStyle/>
                    <a:p>
                      <a:pPr marL="0" marR="0">
                        <a:lnSpc>
                          <a:spcPct val="115000"/>
                        </a:lnSpc>
                        <a:spcBef>
                          <a:spcPts val="0"/>
                        </a:spcBef>
                        <a:spcAft>
                          <a:spcPts val="0"/>
                        </a:spcAft>
                      </a:pPr>
                      <a:r>
                        <a:rPr lang="en-US" sz="1100" dirty="0">
                          <a:solidFill>
                            <a:schemeClr val="tx1"/>
                          </a:solidFill>
                          <a:effectLst/>
                        </a:rPr>
                        <a:t>EMA (time continuously awake before getting out of bed to start the day):</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60000"/>
                        <a:lumOff val="40000"/>
                      </a:schemeClr>
                    </a:solidFill>
                  </a:tcPr>
                </a:tc>
                <a:tc>
                  <a:txBody>
                    <a:bodyPr/>
                    <a:lstStyle/>
                    <a:p>
                      <a:pPr marL="0" marR="0">
                        <a:lnSpc>
                          <a:spcPct val="115000"/>
                        </a:lnSpc>
                        <a:spcBef>
                          <a:spcPts val="0"/>
                        </a:spcBef>
                        <a:spcAft>
                          <a:spcPts val="0"/>
                        </a:spcAft>
                      </a:pPr>
                      <a:r>
                        <a:rPr lang="en-US" sz="1000" b="1" dirty="0">
                          <a:effectLst/>
                        </a:rPr>
                        <a:t> 30 min</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chemeClr val="accent4">
                        <a:lumMod val="20000"/>
                        <a:lumOff val="80000"/>
                      </a:schemeClr>
                    </a:solidFill>
                  </a:tcPr>
                </a:tc>
                <a:extLst>
                  <a:ext uri="{0D108BD9-81ED-4DB2-BD59-A6C34878D82A}">
                    <a16:rowId xmlns:a16="http://schemas.microsoft.com/office/drawing/2014/main" val="10004"/>
                  </a:ext>
                </a:extLst>
              </a:tr>
              <a:tr h="388268">
                <a:tc>
                  <a:txBody>
                    <a:bodyPr/>
                    <a:lstStyle/>
                    <a:p>
                      <a:pPr marL="0" marR="0">
                        <a:lnSpc>
                          <a:spcPct val="115000"/>
                        </a:lnSpc>
                        <a:spcBef>
                          <a:spcPts val="0"/>
                        </a:spcBef>
                        <a:spcAft>
                          <a:spcPts val="0"/>
                        </a:spcAft>
                      </a:pPr>
                      <a:r>
                        <a:rPr lang="en-US" sz="1100" dirty="0">
                          <a:solidFill>
                            <a:schemeClr val="tx1"/>
                          </a:solidFill>
                          <a:effectLst/>
                        </a:rPr>
                        <a:t>TOB (Time on the clock when you left the bed for the day):</a:t>
                      </a:r>
                      <a:endParaRPr lang="en-US"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solidFill>
                      <a:srgbClr val="FFFF00"/>
                    </a:solidFill>
                  </a:tcPr>
                </a:tc>
                <a:tc>
                  <a:txBody>
                    <a:bodyPr/>
                    <a:lstStyle/>
                    <a:p>
                      <a:pPr marL="0" marR="0">
                        <a:lnSpc>
                          <a:spcPct val="115000"/>
                        </a:lnSpc>
                        <a:spcBef>
                          <a:spcPts val="0"/>
                        </a:spcBef>
                        <a:spcAft>
                          <a:spcPts val="0"/>
                        </a:spcAft>
                      </a:pPr>
                      <a:r>
                        <a:rPr lang="en-US" sz="1000" dirty="0">
                          <a:effectLst/>
                        </a:rPr>
                        <a:t> </a:t>
                      </a:r>
                      <a:r>
                        <a:rPr lang="en-US" sz="1000" b="1" dirty="0">
                          <a:effectLst/>
                        </a:rPr>
                        <a:t>7:00 am</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tc>
                  <a:txBody>
                    <a:bodyPr/>
                    <a:lstStyle/>
                    <a:p>
                      <a:pPr marL="0" marR="0">
                        <a:lnSpc>
                          <a:spcPct val="115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3305" marR="63305" marT="0" marB="0"/>
                </a:tc>
                <a:extLst>
                  <a:ext uri="{0D108BD9-81ED-4DB2-BD59-A6C34878D82A}">
                    <a16:rowId xmlns:a16="http://schemas.microsoft.com/office/drawing/2014/main" val="10005"/>
                  </a:ext>
                </a:extLst>
              </a:tr>
            </a:tbl>
          </a:graphicData>
        </a:graphic>
      </p:graphicFrame>
      <p:sp>
        <p:nvSpPr>
          <p:cNvPr id="5" name="TextBox 4"/>
          <p:cNvSpPr txBox="1"/>
          <p:nvPr/>
        </p:nvSpPr>
        <p:spPr>
          <a:xfrm>
            <a:off x="4281" y="0"/>
            <a:ext cx="9139719" cy="769441"/>
          </a:xfrm>
          <a:prstGeom prst="rect">
            <a:avLst/>
          </a:prstGeom>
          <a:noFill/>
        </p:spPr>
        <p:txBody>
          <a:bodyPr wrap="square" rtlCol="0">
            <a:spAutoFit/>
          </a:bodyPr>
          <a:lstStyle/>
          <a:p>
            <a:pPr algn="ctr"/>
            <a:r>
              <a:rPr lang="en-US" sz="4400" dirty="0">
                <a:solidFill>
                  <a:schemeClr val="bg1"/>
                </a:solidFill>
              </a:rPr>
              <a:t>Sleep Log Completion</a:t>
            </a:r>
          </a:p>
        </p:txBody>
      </p:sp>
    </p:spTree>
    <p:extLst>
      <p:ext uri="{BB962C8B-B14F-4D97-AF65-F5344CB8AC3E}">
        <p14:creationId xmlns:p14="http://schemas.microsoft.com/office/powerpoint/2010/main" val="1702846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31850-50C3-44A6-B6EB-1945BB651DE2}"/>
              </a:ext>
            </a:extLst>
          </p:cNvPr>
          <p:cNvSpPr>
            <a:spLocks noGrp="1"/>
          </p:cNvSpPr>
          <p:nvPr>
            <p:ph type="title"/>
          </p:nvPr>
        </p:nvSpPr>
        <p:spPr/>
        <p:txBody>
          <a:bodyPr>
            <a:normAutofit fontScale="90000"/>
          </a:bodyPr>
          <a:lstStyle/>
          <a:p>
            <a:r>
              <a:rPr lang="en-US" dirty="0">
                <a:solidFill>
                  <a:schemeClr val="bg1"/>
                </a:solidFill>
              </a:rPr>
              <a:t>Why Sleep Matters </a:t>
            </a:r>
            <a:br>
              <a:rPr lang="en-US" dirty="0">
                <a:solidFill>
                  <a:schemeClr val="bg1"/>
                </a:solidFill>
              </a:rPr>
            </a:br>
            <a:r>
              <a:rPr lang="en-US" dirty="0">
                <a:solidFill>
                  <a:schemeClr val="bg1"/>
                </a:solidFill>
              </a:rPr>
              <a:t>in Behavioral Health</a:t>
            </a:r>
            <a:endParaRPr lang="en-US" dirty="0"/>
          </a:p>
        </p:txBody>
      </p:sp>
      <p:pic>
        <p:nvPicPr>
          <p:cNvPr id="5" name="Picture 4">
            <a:extLst>
              <a:ext uri="{FF2B5EF4-FFF2-40B4-BE49-F238E27FC236}">
                <a16:creationId xmlns:a16="http://schemas.microsoft.com/office/drawing/2014/main" id="{9EBC951D-161A-4E97-926C-59772EF058AD}"/>
              </a:ext>
            </a:extLst>
          </p:cNvPr>
          <p:cNvPicPr>
            <a:picLocks noChangeAspect="1"/>
          </p:cNvPicPr>
          <p:nvPr/>
        </p:nvPicPr>
        <p:blipFill>
          <a:blip r:embed="rId2"/>
          <a:stretch>
            <a:fillRect/>
          </a:stretch>
        </p:blipFill>
        <p:spPr>
          <a:xfrm>
            <a:off x="-8821" y="0"/>
            <a:ext cx="1249788" cy="762066"/>
          </a:xfrm>
          <a:prstGeom prst="rect">
            <a:avLst/>
          </a:prstGeom>
        </p:spPr>
      </p:pic>
      <p:sp>
        <p:nvSpPr>
          <p:cNvPr id="8" name="TextBox 7">
            <a:extLst>
              <a:ext uri="{FF2B5EF4-FFF2-40B4-BE49-F238E27FC236}">
                <a16:creationId xmlns:a16="http://schemas.microsoft.com/office/drawing/2014/main" id="{C4D9ED3E-94FE-443A-A87D-ACB3AEB6F9D0}"/>
              </a:ext>
            </a:extLst>
          </p:cNvPr>
          <p:cNvSpPr txBox="1"/>
          <p:nvPr/>
        </p:nvSpPr>
        <p:spPr>
          <a:xfrm>
            <a:off x="76200" y="1524000"/>
            <a:ext cx="8915400" cy="4524315"/>
          </a:xfrm>
          <a:prstGeom prst="rect">
            <a:avLst/>
          </a:prstGeom>
          <a:noFill/>
        </p:spPr>
        <p:txBody>
          <a:bodyPr wrap="square" rtlCol="0">
            <a:spAutoFit/>
          </a:bodyPr>
          <a:lstStyle/>
          <a:p>
            <a:r>
              <a:rPr lang="en-US" sz="3600" dirty="0">
                <a:solidFill>
                  <a:schemeClr val="bg1"/>
                </a:solidFill>
              </a:rPr>
              <a:t>Suicide</a:t>
            </a:r>
          </a:p>
          <a:p>
            <a:pPr marL="285750" indent="-285750">
              <a:buFont typeface="Arial" panose="020B0604020202020204" pitchFamily="34" charset="0"/>
              <a:buChar char="•"/>
            </a:pPr>
            <a:endParaRPr lang="en-US" sz="2800" dirty="0">
              <a:solidFill>
                <a:schemeClr val="bg1"/>
              </a:solidFill>
            </a:endParaRPr>
          </a:p>
          <a:p>
            <a:pPr marL="285750" indent="-285750">
              <a:buFont typeface="Arial" panose="020B0604020202020204" pitchFamily="34" charset="0"/>
              <a:buChar char="•"/>
            </a:pPr>
            <a:r>
              <a:rPr lang="en-US" sz="2800" dirty="0">
                <a:solidFill>
                  <a:schemeClr val="bg1"/>
                </a:solidFill>
              </a:rPr>
              <a:t>The American Academy of Sleep Medicine found that 21% of </a:t>
            </a:r>
            <a:r>
              <a:rPr lang="en-US" sz="2800" dirty="0" smtClean="0">
                <a:solidFill>
                  <a:schemeClr val="bg1"/>
                </a:solidFill>
              </a:rPr>
              <a:t>insomniac </a:t>
            </a:r>
            <a:r>
              <a:rPr lang="en-US" sz="2800" dirty="0">
                <a:solidFill>
                  <a:schemeClr val="bg1"/>
                </a:solidFill>
              </a:rPr>
              <a:t>patients reported having suicidal ideations the </a:t>
            </a:r>
            <a:r>
              <a:rPr lang="en-US" sz="2800" dirty="0" smtClean="0">
                <a:solidFill>
                  <a:schemeClr val="bg1"/>
                </a:solidFill>
              </a:rPr>
              <a:t>two </a:t>
            </a:r>
            <a:r>
              <a:rPr lang="en-US" sz="2800" dirty="0">
                <a:solidFill>
                  <a:schemeClr val="bg1"/>
                </a:solidFill>
              </a:rPr>
              <a:t>weeks </a:t>
            </a:r>
            <a:r>
              <a:rPr lang="en-US" sz="2800" dirty="0" smtClean="0">
                <a:solidFill>
                  <a:schemeClr val="bg1"/>
                </a:solidFill>
              </a:rPr>
              <a:t>prior to </a:t>
            </a:r>
            <a:r>
              <a:rPr lang="en-US" sz="2800" dirty="0">
                <a:solidFill>
                  <a:schemeClr val="bg1"/>
                </a:solidFill>
              </a:rPr>
              <a:t>the study.</a:t>
            </a:r>
          </a:p>
          <a:p>
            <a:pPr marL="285750" indent="-285750">
              <a:buFont typeface="Arial" panose="020B0604020202020204" pitchFamily="34" charset="0"/>
              <a:buChar char="•"/>
            </a:pPr>
            <a:endParaRPr lang="en-US" sz="2800" dirty="0">
              <a:solidFill>
                <a:schemeClr val="bg1"/>
              </a:solidFill>
            </a:endParaRPr>
          </a:p>
          <a:p>
            <a:pPr marL="285750" indent="-285750">
              <a:buFont typeface="Arial" panose="020B0604020202020204" pitchFamily="34" charset="0"/>
              <a:buChar char="•"/>
            </a:pPr>
            <a:r>
              <a:rPr lang="en-US" sz="2800" dirty="0">
                <a:solidFill>
                  <a:schemeClr val="bg1"/>
                </a:solidFill>
              </a:rPr>
              <a:t>A longitudinal study of 405 </a:t>
            </a:r>
            <a:r>
              <a:rPr lang="en-US" sz="2800" dirty="0" smtClean="0">
                <a:solidFill>
                  <a:schemeClr val="bg1"/>
                </a:solidFill>
              </a:rPr>
              <a:t>veterans </a:t>
            </a:r>
            <a:r>
              <a:rPr lang="en-US" sz="2800" dirty="0">
                <a:solidFill>
                  <a:schemeClr val="bg1"/>
                </a:solidFill>
              </a:rPr>
              <a:t>found that for every 7-point decrease in severity on the Insomnia Severity Index resulted in a 65% reduction in suicidal ideation (</a:t>
            </a:r>
            <a:r>
              <a:rPr lang="en-US" sz="2800" dirty="0">
                <a:solidFill>
                  <a:schemeClr val="bg1"/>
                </a:solidFill>
                <a:effectLst/>
                <a:latin typeface="Segoe UI" panose="020B0502040204020203" pitchFamily="34" charset="0"/>
                <a:ea typeface="Times New Roman" panose="02020603050405020304" pitchFamily="18" charset="0"/>
                <a:cs typeface="Times New Roman" panose="02020603050405020304" pitchFamily="18" charset="0"/>
              </a:rPr>
              <a:t>Sleep, 2015 Feb 1;38(2):259-65.)</a:t>
            </a:r>
            <a:endParaRPr lang="en-US" sz="2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1">
            <a:extLst>
              <a:ext uri="{FF2B5EF4-FFF2-40B4-BE49-F238E27FC236}">
                <a16:creationId xmlns:a16="http://schemas.microsoft.com/office/drawing/2014/main" id="{41FC572F-ABEE-445F-86EC-EDD5A202B72A}"/>
              </a:ext>
            </a:extLst>
          </p:cNvPr>
          <p:cNvSpPr>
            <a:spLocks noChangeArrowheads="1"/>
          </p:cNvSpPr>
          <p:nvPr/>
        </p:nvSpPr>
        <p:spPr bwMode="auto">
          <a:xfrm>
            <a:off x="0" y="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rgbClr val="5B616B"/>
              </a:solidFill>
              <a:effectLst/>
              <a:latin typeface="BlinkMacSystemFon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600" b="0" i="0" u="none" strike="noStrike" cap="none" normalizeH="0" baseline="0">
                <a:ln>
                  <a:noFill/>
                </a:ln>
                <a:solidFill>
                  <a:srgbClr val="0071BC"/>
                </a:solidFill>
                <a:effectLst/>
              </a:rPr>
              <a:t>.</a:t>
            </a:r>
            <a:r>
              <a:rPr kumimoji="0" lang="en-US" altLang="en-US" sz="1800" b="0" i="0" u="none" strike="noStrike" cap="none" normalizeH="0" baseline="0">
                <a:ln>
                  <a:noFill/>
                </a:ln>
                <a:solidFill>
                  <a:srgbClr val="0071BC"/>
                </a:solidFill>
                <a:effectLst/>
                <a:latin typeface="Arial" panose="020B0604020202020204" pitchFamily="34" charset="0"/>
              </a:rPr>
              <a:t> </a:t>
            </a:r>
            <a:r>
              <a:rPr kumimoji="0" lang="en-US" altLang="en-US" sz="1800" b="0" i="0" u="none" strike="noStrike" cap="none" normalizeH="0" baseline="0">
                <a:ln>
                  <a:noFill/>
                </a:ln>
                <a:solidFill>
                  <a:schemeClr val="tx1"/>
                </a:solidFill>
                <a:effectLst/>
                <a:latin typeface="Arial" panose="020B0604020202020204" pitchFamily="34" charset="0"/>
              </a:rPr>
              <a:t>2015 Feb 1;38(2):259-65.</a:t>
            </a:r>
            <a:r>
              <a:rPr kumimoji="0" lang="en-US" altLang="en-US" sz="1200" b="0" i="0" u="none" strike="noStrike" cap="none" normalizeH="0" baseline="0">
                <a:ln>
                  <a:noFill/>
                </a:ln>
                <a:solidFill>
                  <a:srgbClr val="212121"/>
                </a:solidFill>
                <a:effectLst/>
                <a:latin typeface="BlinkMacSystemFont"/>
              </a:rPr>
              <a:t> </a:t>
            </a:r>
            <a:r>
              <a:rPr kumimoji="0" lang="en-US" altLang="en-US" sz="1200" b="0" i="0" u="none" strike="noStrike" cap="none" normalizeH="0" baseline="0">
                <a:ln>
                  <a:noFill/>
                </a:ln>
                <a:solidFill>
                  <a:srgbClr val="5B616B"/>
                </a:solidFill>
                <a:effectLst/>
                <a:latin typeface="BlinkMacSystemFont"/>
              </a:rPr>
              <a:t>doi: 10.5665/sleep.4410.</a:t>
            </a:r>
            <a:r>
              <a:rPr kumimoji="0" lang="en-US" altLang="en-US" sz="600" b="0" i="0" u="none" strike="noStrike" cap="none" normalizeH="0" baseline="0">
                <a:ln>
                  <a:noFill/>
                </a:ln>
                <a:solidFill>
                  <a:schemeClr val="tx1"/>
                </a:solidFill>
                <a:effectLst/>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 name="Rectangle 2">
            <a:extLst>
              <a:ext uri="{FF2B5EF4-FFF2-40B4-BE49-F238E27FC236}">
                <a16:creationId xmlns:a16="http://schemas.microsoft.com/office/drawing/2014/main" id="{2795F6EA-1434-426F-88B1-00BBCFE5EA41}"/>
              </a:ext>
            </a:extLst>
          </p:cNvPr>
          <p:cNvSpPr>
            <a:spLocks noChangeArrowheads="1"/>
          </p:cNvSpPr>
          <p:nvPr/>
        </p:nvSpPr>
        <p:spPr bwMode="auto">
          <a:xfrm>
            <a:off x="152400" y="15240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rgbClr val="5B616B"/>
              </a:solidFill>
              <a:effectLst/>
              <a:latin typeface="BlinkMacSystemFon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600" b="0" i="0" u="none" strike="noStrike" cap="none" normalizeH="0" baseline="0">
                <a:ln>
                  <a:noFill/>
                </a:ln>
                <a:solidFill>
                  <a:srgbClr val="0071BC"/>
                </a:solidFill>
                <a:effectLst/>
              </a:rPr>
              <a:t>.</a:t>
            </a:r>
            <a:r>
              <a:rPr kumimoji="0" lang="en-US" altLang="en-US" sz="1800" b="0" i="0" u="none" strike="noStrike" cap="none" normalizeH="0" baseline="0">
                <a:ln>
                  <a:noFill/>
                </a:ln>
                <a:solidFill>
                  <a:srgbClr val="0071BC"/>
                </a:solidFill>
                <a:effectLst/>
                <a:latin typeface="Arial" panose="020B0604020202020204" pitchFamily="34" charset="0"/>
              </a:rPr>
              <a:t> </a:t>
            </a:r>
            <a:r>
              <a:rPr kumimoji="0" lang="en-US" altLang="en-US" sz="1800" b="0" i="0" u="none" strike="noStrike" cap="none" normalizeH="0" baseline="0">
                <a:ln>
                  <a:noFill/>
                </a:ln>
                <a:solidFill>
                  <a:schemeClr val="tx1"/>
                </a:solidFill>
                <a:effectLst/>
                <a:latin typeface="Arial" panose="020B0604020202020204" pitchFamily="34" charset="0"/>
              </a:rPr>
              <a:t>2015 Feb 1;38(2):259-65.</a:t>
            </a:r>
            <a:r>
              <a:rPr kumimoji="0" lang="en-US" altLang="en-US" sz="1200" b="0" i="0" u="none" strike="noStrike" cap="none" normalizeH="0" baseline="0">
                <a:ln>
                  <a:noFill/>
                </a:ln>
                <a:solidFill>
                  <a:srgbClr val="212121"/>
                </a:solidFill>
                <a:effectLst/>
                <a:latin typeface="BlinkMacSystemFont"/>
              </a:rPr>
              <a:t> </a:t>
            </a:r>
            <a:r>
              <a:rPr kumimoji="0" lang="en-US" altLang="en-US" sz="1200" b="0" i="0" u="none" strike="noStrike" cap="none" normalizeH="0" baseline="0">
                <a:ln>
                  <a:noFill/>
                </a:ln>
                <a:solidFill>
                  <a:srgbClr val="5B616B"/>
                </a:solidFill>
                <a:effectLst/>
                <a:latin typeface="BlinkMacSystemFont"/>
              </a:rPr>
              <a:t>doi: 10.5665/sleep.4410</a:t>
            </a:r>
            <a:r>
              <a:rPr kumimoji="0" lang="en-US" altLang="en-US" sz="600" b="0" i="0" u="none" strike="noStrike" cap="none" normalizeH="0" baseline="0">
                <a:ln>
                  <a:noFill/>
                </a:ln>
                <a:solidFill>
                  <a:schemeClr val="tx1"/>
                </a:solidFill>
                <a:effectLst/>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4588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AFFB7-4852-45C3-A71A-591FAF370552}"/>
              </a:ext>
            </a:extLst>
          </p:cNvPr>
          <p:cNvSpPr>
            <a:spLocks noGrp="1"/>
          </p:cNvSpPr>
          <p:nvPr>
            <p:ph type="title"/>
          </p:nvPr>
        </p:nvSpPr>
        <p:spPr/>
        <p:txBody>
          <a:bodyPr/>
          <a:lstStyle/>
          <a:p>
            <a:r>
              <a:rPr lang="en-US" dirty="0">
                <a:solidFill>
                  <a:schemeClr val="bg1"/>
                </a:solidFill>
              </a:rPr>
              <a:t>Insomnia Severity Index</a:t>
            </a:r>
          </a:p>
        </p:txBody>
      </p:sp>
      <p:sp>
        <p:nvSpPr>
          <p:cNvPr id="4" name="TextBox 3">
            <a:extLst>
              <a:ext uri="{FF2B5EF4-FFF2-40B4-BE49-F238E27FC236}">
                <a16:creationId xmlns:a16="http://schemas.microsoft.com/office/drawing/2014/main" id="{870DA64E-10B9-425D-81CF-A72FCB8104A8}"/>
              </a:ext>
            </a:extLst>
          </p:cNvPr>
          <p:cNvSpPr txBox="1"/>
          <p:nvPr/>
        </p:nvSpPr>
        <p:spPr>
          <a:xfrm>
            <a:off x="533400" y="1828800"/>
            <a:ext cx="8229600" cy="4647426"/>
          </a:xfrm>
          <a:prstGeom prst="rect">
            <a:avLst/>
          </a:prstGeom>
          <a:noFill/>
        </p:spPr>
        <p:txBody>
          <a:bodyPr wrap="square" rtlCol="0">
            <a:spAutoFit/>
          </a:bodyPr>
          <a:lstStyle/>
          <a:p>
            <a:r>
              <a:rPr lang="en-US" sz="3600" dirty="0">
                <a:solidFill>
                  <a:schemeClr val="bg1"/>
                </a:solidFill>
              </a:rPr>
              <a:t>ISI consists of 7 questions rated from 0-4</a:t>
            </a:r>
          </a:p>
          <a:p>
            <a:endParaRPr lang="en-US" sz="3600" dirty="0">
              <a:solidFill>
                <a:schemeClr val="bg1"/>
              </a:solidFill>
            </a:endParaRPr>
          </a:p>
          <a:p>
            <a:r>
              <a:rPr lang="en-US" sz="2800" dirty="0">
                <a:solidFill>
                  <a:schemeClr val="bg1"/>
                </a:solidFill>
              </a:rPr>
              <a:t>Total score categories: </a:t>
            </a:r>
          </a:p>
          <a:p>
            <a:pPr marL="457200" indent="-457200">
              <a:buFont typeface="Arial" panose="020B0604020202020204" pitchFamily="34" charset="0"/>
              <a:buChar char="•"/>
            </a:pPr>
            <a:r>
              <a:rPr lang="en-US" sz="2800" dirty="0">
                <a:solidFill>
                  <a:schemeClr val="bg1"/>
                </a:solidFill>
              </a:rPr>
              <a:t>0–7 = No clinically significant insomnia </a:t>
            </a:r>
          </a:p>
          <a:p>
            <a:pPr marL="457200" indent="-457200">
              <a:buFont typeface="Arial" panose="020B0604020202020204" pitchFamily="34" charset="0"/>
              <a:buChar char="•"/>
            </a:pPr>
            <a:r>
              <a:rPr lang="en-US" sz="2800" dirty="0">
                <a:solidFill>
                  <a:schemeClr val="bg1"/>
                </a:solidFill>
              </a:rPr>
              <a:t>8–14 = Subthreshold insomnia </a:t>
            </a:r>
          </a:p>
          <a:p>
            <a:pPr marL="457200" indent="-457200">
              <a:buFont typeface="Arial" panose="020B0604020202020204" pitchFamily="34" charset="0"/>
              <a:buChar char="•"/>
            </a:pPr>
            <a:r>
              <a:rPr lang="en-US" sz="2800" dirty="0">
                <a:solidFill>
                  <a:schemeClr val="bg1"/>
                </a:solidFill>
              </a:rPr>
              <a:t>15–21 = Clinical insomnia (moderate severity) </a:t>
            </a:r>
          </a:p>
          <a:p>
            <a:pPr marL="457200" indent="-457200">
              <a:buFont typeface="Arial" panose="020B0604020202020204" pitchFamily="34" charset="0"/>
              <a:buChar char="•"/>
            </a:pPr>
            <a:r>
              <a:rPr lang="en-US" sz="2800" dirty="0">
                <a:solidFill>
                  <a:schemeClr val="bg1"/>
                </a:solidFill>
              </a:rPr>
              <a:t>22–28 = Clinical insomnia (severe) </a:t>
            </a:r>
          </a:p>
          <a:p>
            <a:pPr marL="457200" indent="-457200">
              <a:buFont typeface="Arial" panose="020B0604020202020204" pitchFamily="34" charset="0"/>
              <a:buChar char="•"/>
            </a:pPr>
            <a:endParaRPr lang="en-US" sz="2800" dirty="0">
              <a:solidFill>
                <a:schemeClr val="bg1"/>
              </a:solidFill>
            </a:endParaRPr>
          </a:p>
          <a:p>
            <a:r>
              <a:rPr lang="en-US" sz="2800" dirty="0">
                <a:solidFill>
                  <a:schemeClr val="bg1"/>
                </a:solidFill>
              </a:rPr>
              <a:t>A drop in score from 28 to &lt;= 7 yields a 2.6-fold reduction in suicidal ideation.</a:t>
            </a:r>
          </a:p>
        </p:txBody>
      </p:sp>
    </p:spTree>
    <p:extLst>
      <p:ext uri="{BB962C8B-B14F-4D97-AF65-F5344CB8AC3E}">
        <p14:creationId xmlns:p14="http://schemas.microsoft.com/office/powerpoint/2010/main" val="940193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04286-42D3-4F7E-8537-89A97E523783}"/>
              </a:ext>
            </a:extLst>
          </p:cNvPr>
          <p:cNvSpPr>
            <a:spLocks noGrp="1"/>
          </p:cNvSpPr>
          <p:nvPr>
            <p:ph type="title"/>
          </p:nvPr>
        </p:nvSpPr>
        <p:spPr/>
        <p:txBody>
          <a:bodyPr>
            <a:normAutofit fontScale="90000"/>
          </a:bodyPr>
          <a:lstStyle/>
          <a:p>
            <a:r>
              <a:rPr lang="en-US" dirty="0">
                <a:solidFill>
                  <a:schemeClr val="bg1"/>
                </a:solidFill>
              </a:rPr>
              <a:t>Why Sleep Matters </a:t>
            </a:r>
            <a:br>
              <a:rPr lang="en-US" dirty="0">
                <a:solidFill>
                  <a:schemeClr val="bg1"/>
                </a:solidFill>
              </a:rPr>
            </a:br>
            <a:r>
              <a:rPr lang="en-US" dirty="0">
                <a:solidFill>
                  <a:schemeClr val="bg1"/>
                </a:solidFill>
              </a:rPr>
              <a:t>in Behavioral Health</a:t>
            </a:r>
            <a:endParaRPr lang="en-US" dirty="0"/>
          </a:p>
        </p:txBody>
      </p:sp>
      <p:pic>
        <p:nvPicPr>
          <p:cNvPr id="5" name="Picture 4">
            <a:extLst>
              <a:ext uri="{FF2B5EF4-FFF2-40B4-BE49-F238E27FC236}">
                <a16:creationId xmlns:a16="http://schemas.microsoft.com/office/drawing/2014/main" id="{8D261A60-D924-4442-B1AD-3DD5F977E57E}"/>
              </a:ext>
            </a:extLst>
          </p:cNvPr>
          <p:cNvPicPr>
            <a:picLocks noChangeAspect="1"/>
          </p:cNvPicPr>
          <p:nvPr/>
        </p:nvPicPr>
        <p:blipFill>
          <a:blip r:embed="rId2"/>
          <a:stretch>
            <a:fillRect/>
          </a:stretch>
        </p:blipFill>
        <p:spPr>
          <a:xfrm>
            <a:off x="-8821" y="0"/>
            <a:ext cx="1249788" cy="762066"/>
          </a:xfrm>
          <a:prstGeom prst="rect">
            <a:avLst/>
          </a:prstGeom>
        </p:spPr>
      </p:pic>
      <p:sp>
        <p:nvSpPr>
          <p:cNvPr id="7" name="TextBox 6">
            <a:extLst>
              <a:ext uri="{FF2B5EF4-FFF2-40B4-BE49-F238E27FC236}">
                <a16:creationId xmlns:a16="http://schemas.microsoft.com/office/drawing/2014/main" id="{34ACA98F-B758-4F47-9054-F7C8D0EA0AB8}"/>
              </a:ext>
            </a:extLst>
          </p:cNvPr>
          <p:cNvSpPr txBox="1"/>
          <p:nvPr/>
        </p:nvSpPr>
        <p:spPr>
          <a:xfrm>
            <a:off x="76200" y="6553200"/>
            <a:ext cx="8991600" cy="369332"/>
          </a:xfrm>
          <a:prstGeom prst="rect">
            <a:avLst/>
          </a:prstGeom>
          <a:noFill/>
        </p:spPr>
        <p:txBody>
          <a:bodyPr wrap="square" rtlCol="0">
            <a:spAutoFit/>
          </a:bodyPr>
          <a:lstStyle/>
          <a:p>
            <a:r>
              <a:rPr lang="en-US" sz="1800" dirty="0">
                <a:solidFill>
                  <a:schemeClr val="bg1"/>
                </a:solidFill>
                <a:effectLst/>
                <a:latin typeface="Arial" panose="020B0604020202020204" pitchFamily="34" charset="0"/>
                <a:ea typeface="Calibri" panose="020F0502020204030204" pitchFamily="34" charset="0"/>
              </a:rPr>
              <a:t>Source:  https://www.health.harvard.edu/newsletter_article/sleep-and-mental-health</a:t>
            </a:r>
            <a:endParaRPr lang="en-US" dirty="0">
              <a:solidFill>
                <a:schemeClr val="bg1"/>
              </a:solidFill>
            </a:endParaRPr>
          </a:p>
        </p:txBody>
      </p:sp>
      <p:sp>
        <p:nvSpPr>
          <p:cNvPr id="8" name="TextBox 7">
            <a:extLst>
              <a:ext uri="{FF2B5EF4-FFF2-40B4-BE49-F238E27FC236}">
                <a16:creationId xmlns:a16="http://schemas.microsoft.com/office/drawing/2014/main" id="{76E6E138-E81B-4286-B1D5-FF14F51C3324}"/>
              </a:ext>
            </a:extLst>
          </p:cNvPr>
          <p:cNvSpPr txBox="1"/>
          <p:nvPr/>
        </p:nvSpPr>
        <p:spPr>
          <a:xfrm>
            <a:off x="76200" y="1828800"/>
            <a:ext cx="8991600" cy="3970318"/>
          </a:xfrm>
          <a:prstGeom prst="rect">
            <a:avLst/>
          </a:prstGeom>
          <a:noFill/>
        </p:spPr>
        <p:txBody>
          <a:bodyPr wrap="square" rtlCol="0">
            <a:spAutoFit/>
          </a:bodyPr>
          <a:lstStyle/>
          <a:p>
            <a:r>
              <a:rPr lang="en-US" sz="3600" dirty="0">
                <a:solidFill>
                  <a:schemeClr val="bg1"/>
                </a:solidFill>
              </a:rPr>
              <a:t>Major Depression</a:t>
            </a:r>
          </a:p>
          <a:p>
            <a:endParaRPr lang="en-US" dirty="0">
              <a:solidFill>
                <a:schemeClr val="bg1"/>
              </a:solidFill>
            </a:endParaRPr>
          </a:p>
          <a:p>
            <a:pPr marL="285750" indent="-285750">
              <a:buFont typeface="Arial" panose="020B0604020202020204" pitchFamily="34" charset="0"/>
              <a:buChar char="•"/>
            </a:pPr>
            <a:r>
              <a:rPr lang="en-US" sz="2200" dirty="0">
                <a:solidFill>
                  <a:schemeClr val="bg1"/>
                </a:solidFill>
              </a:rPr>
              <a:t>65% to 90% of patients with major depression have some sleep disorder.  Most have insomnia, but 40% suffer from sleep apnea.  5 of the 9 questions assessed on the PHQ-9 can be caused by poor sleep.</a:t>
            </a:r>
          </a:p>
          <a:p>
            <a:pPr marL="285750" indent="-285750">
              <a:buFont typeface="Arial" panose="020B0604020202020204" pitchFamily="34" charset="0"/>
              <a:buChar char="•"/>
            </a:pPr>
            <a:endParaRPr lang="en-US" sz="2200" dirty="0">
              <a:solidFill>
                <a:schemeClr val="bg1"/>
              </a:solidFill>
            </a:endParaRPr>
          </a:p>
          <a:p>
            <a:pPr marL="285750" indent="-285750">
              <a:buFont typeface="Arial" panose="020B0604020202020204" pitchFamily="34" charset="0"/>
              <a:buChar char="•"/>
            </a:pPr>
            <a:r>
              <a:rPr lang="en-US" sz="2200" dirty="0">
                <a:solidFill>
                  <a:schemeClr val="bg1"/>
                </a:solidFill>
              </a:rPr>
              <a:t>Insomniacs were found to be 4 times more likely to develop major depression than normal sleepers during a second interview 3 years later.</a:t>
            </a:r>
          </a:p>
          <a:p>
            <a:pPr marL="285750" indent="-285750">
              <a:buFont typeface="Arial" panose="020B0604020202020204" pitchFamily="34" charset="0"/>
              <a:buChar char="•"/>
            </a:pPr>
            <a:endParaRPr lang="en-US" sz="2200" dirty="0">
              <a:solidFill>
                <a:schemeClr val="bg1"/>
              </a:solidFill>
            </a:endParaRPr>
          </a:p>
          <a:p>
            <a:pPr marL="285750" indent="-285750">
              <a:buFont typeface="Arial" panose="020B0604020202020204" pitchFamily="34" charset="0"/>
              <a:buChar char="•"/>
            </a:pPr>
            <a:r>
              <a:rPr lang="en-US" sz="2200" dirty="0">
                <a:solidFill>
                  <a:schemeClr val="bg1"/>
                </a:solidFill>
              </a:rPr>
              <a:t>Research continues to show that for most people (69%), sleep problems developed before the first major depressive episode.</a:t>
            </a:r>
          </a:p>
        </p:txBody>
      </p:sp>
    </p:spTree>
    <p:extLst>
      <p:ext uri="{BB962C8B-B14F-4D97-AF65-F5344CB8AC3E}">
        <p14:creationId xmlns:p14="http://schemas.microsoft.com/office/powerpoint/2010/main" val="14831204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428</TotalTime>
  <Words>2367</Words>
  <Application>Microsoft Office PowerPoint</Application>
  <PresentationFormat>On-screen Show (4:3)</PresentationFormat>
  <Paragraphs>362</Paragraphs>
  <Slides>66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66</vt:i4>
      </vt:variant>
    </vt:vector>
  </HeadingPairs>
  <TitlesOfParts>
    <vt:vector size="73" baseType="lpstr">
      <vt:lpstr>Arial</vt:lpstr>
      <vt:lpstr>BlinkMacSystemFont</vt:lpstr>
      <vt:lpstr>Calibri</vt:lpstr>
      <vt:lpstr>Rockwell</vt:lpstr>
      <vt:lpstr>Segoe UI</vt:lpstr>
      <vt:lpstr>Times New Roman</vt:lpstr>
      <vt:lpstr>Office Theme</vt:lpstr>
      <vt:lpstr>How Sleep Works: A Primer for Helping Your Clients Sleep Better</vt:lpstr>
      <vt:lpstr>PowerPoint Presentation</vt:lpstr>
      <vt:lpstr>PowerPoint Presentation</vt:lpstr>
      <vt:lpstr>Learning Objectives</vt:lpstr>
      <vt:lpstr>Why Sleep Matters  in Behavioral Health</vt:lpstr>
      <vt:lpstr>Why Sleep Matters  in Behavioral Health</vt:lpstr>
      <vt:lpstr>Why Sleep Matters  in Behavioral Health</vt:lpstr>
      <vt:lpstr>Insomnia Severity Index</vt:lpstr>
      <vt:lpstr>Why Sleep Matters  in Behavioral Health</vt:lpstr>
      <vt:lpstr>Why Sleep Matters  in Behavioral Health</vt:lpstr>
      <vt:lpstr>Why Sleep Matters  in Behavioral Health</vt:lpstr>
      <vt:lpstr>Why Sleep Matters  in Behavioral Health</vt:lpstr>
      <vt:lpstr>Why We Need Sleep Therapists</vt:lpstr>
      <vt:lpstr>The Need For Sleep Therapists</vt:lpstr>
      <vt:lpstr>The Need for Sleep Therapists</vt:lpstr>
      <vt:lpstr>What Behavioral Sleep Medicine Providers Treat</vt:lpstr>
      <vt:lpstr>The Need for Sleep Therapists</vt:lpstr>
      <vt:lpstr>Sleep Basics</vt:lpstr>
      <vt:lpstr>PowerPoint Presentation</vt:lpstr>
      <vt:lpstr>Infant Hypnogram</vt:lpstr>
      <vt:lpstr>PowerPoint Presentation</vt:lpstr>
      <vt:lpstr>PowerPoint Presentation</vt:lpstr>
      <vt:lpstr>How Sleep Works</vt:lpstr>
      <vt:lpstr>The Two Process Model of Sleep</vt:lpstr>
      <vt:lpstr>The Two Process Model of Sleep</vt:lpstr>
      <vt:lpstr>The Two Process Model of Sleep</vt:lpstr>
      <vt:lpstr>The Two Process Model of Sleep</vt:lpstr>
      <vt:lpstr>The Two Process Model of Sleep</vt:lpstr>
      <vt:lpstr>The Two Process Model of Sleep</vt:lpstr>
      <vt:lpstr>PowerPoint Presentation</vt:lpstr>
      <vt:lpstr>PowerPoint Presentation</vt:lpstr>
      <vt:lpstr>The Circadian Clock</vt:lpstr>
      <vt:lpstr>Circadian Rhythms</vt:lpstr>
      <vt:lpstr>PowerPoint Presentation</vt:lpstr>
      <vt:lpstr>Circadian Rhythms</vt:lpstr>
      <vt:lpstr>Tying It All Together</vt:lpstr>
      <vt:lpstr>Tying It All Together</vt:lpstr>
      <vt:lpstr>The Four Factor Model of How Insomnia Develops</vt:lpstr>
      <vt:lpstr>Predisposing Factors</vt:lpstr>
      <vt:lpstr>Precipitating Factors</vt:lpstr>
      <vt:lpstr>Perpetuating Factors</vt:lpstr>
      <vt:lpstr>Excessive Time  in Bed</vt:lpstr>
      <vt:lpstr>PowerPoint Presentation</vt:lpstr>
      <vt:lpstr>Excessive Time in Bed</vt:lpstr>
      <vt:lpstr>Sleep Restriction Added</vt:lpstr>
      <vt:lpstr>Gradual Changes are the Key!</vt:lpstr>
      <vt:lpstr>Conditioned Arousal</vt:lpstr>
      <vt:lpstr>Conditioned Arousal</vt:lpstr>
      <vt:lpstr>Conditioned Arousal</vt:lpstr>
      <vt:lpstr>Tying it All Together</vt:lpstr>
      <vt:lpstr>Four Things to Reduce or  Eliminate To Sleep Better at Night</vt:lpstr>
      <vt:lpstr>Caffeine has a ½ Life of 4-7 hours</vt:lpstr>
      <vt:lpstr>Caffeine Blocks Adenosine</vt:lpstr>
      <vt:lpstr>Alcohol is Not the Sleep Aid You May Think It Is</vt:lpstr>
      <vt:lpstr>Quit Smoking!</vt:lpstr>
      <vt:lpstr>Sleep Hygiene Doesn’t Work For Insomnia</vt:lpstr>
      <vt:lpstr>Sleep Hygiene</vt:lpstr>
      <vt:lpstr>Sleep Hygiene</vt:lpstr>
      <vt:lpstr>Sleep Hygiene</vt:lpstr>
      <vt:lpstr>Stimulus Control Works!</vt:lpstr>
      <vt:lpstr>PowerPoint Presentation</vt:lpstr>
      <vt:lpstr>PowerPoint Presentation</vt:lpstr>
      <vt:lpstr>PowerPoint Presentation</vt:lpstr>
      <vt:lpstr>PowerPoint Presentation</vt:lpstr>
      <vt:lpstr>Questions and Discussion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Sleep Works: A Primer for Helping Your Clients Sleep Better</dc:title>
  <dc:creator>Richard Blackburn</dc:creator>
  <cp:lastModifiedBy>Richard Blackburn</cp:lastModifiedBy>
  <cp:revision>15</cp:revision>
  <dcterms:created xsi:type="dcterms:W3CDTF">2020-12-17T02:34:57Z</dcterms:created>
  <dcterms:modified xsi:type="dcterms:W3CDTF">2021-06-15T16:57:14Z</dcterms:modified>
</cp:coreProperties>
</file>