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av" ContentType="audio/wav"/>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236"/>
  </p:notesMasterIdLst>
  <p:handoutMasterIdLst>
    <p:handoutMasterId r:id="rId237"/>
  </p:handoutMasterIdLst>
  <p:sldIdLst>
    <p:sldId id="259" r:id="rId2"/>
    <p:sldId id="311" r:id="rId3"/>
    <p:sldId id="260" r:id="rId4"/>
    <p:sldId id="312" r:id="rId5"/>
    <p:sldId id="261" r:id="rId6"/>
    <p:sldId id="270" r:id="rId7"/>
    <p:sldId id="263" r:id="rId8"/>
    <p:sldId id="264" r:id="rId9"/>
    <p:sldId id="265" r:id="rId10"/>
    <p:sldId id="266" r:id="rId11"/>
    <p:sldId id="267" r:id="rId12"/>
    <p:sldId id="268" r:id="rId13"/>
    <p:sldId id="269" r:id="rId14"/>
    <p:sldId id="282" r:id="rId15"/>
    <p:sldId id="271" r:id="rId16"/>
    <p:sldId id="272" r:id="rId17"/>
    <p:sldId id="276" r:id="rId18"/>
    <p:sldId id="277" r:id="rId19"/>
    <p:sldId id="278" r:id="rId20"/>
    <p:sldId id="279" r:id="rId21"/>
    <p:sldId id="280" r:id="rId22"/>
    <p:sldId id="315" r:id="rId23"/>
    <p:sldId id="281" r:id="rId24"/>
    <p:sldId id="283" r:id="rId25"/>
    <p:sldId id="284" r:id="rId26"/>
    <p:sldId id="285" r:id="rId27"/>
    <p:sldId id="286" r:id="rId28"/>
    <p:sldId id="532" r:id="rId29"/>
    <p:sldId id="307" r:id="rId30"/>
    <p:sldId id="288" r:id="rId31"/>
    <p:sldId id="308" r:id="rId32"/>
    <p:sldId id="287" r:id="rId33"/>
    <p:sldId id="289" r:id="rId34"/>
    <p:sldId id="290" r:id="rId35"/>
    <p:sldId id="309" r:id="rId36"/>
    <p:sldId id="313" r:id="rId37"/>
    <p:sldId id="314" r:id="rId38"/>
    <p:sldId id="316" r:id="rId39"/>
    <p:sldId id="291" r:id="rId40"/>
    <p:sldId id="294" r:id="rId41"/>
    <p:sldId id="295" r:id="rId42"/>
    <p:sldId id="292" r:id="rId43"/>
    <p:sldId id="293" r:id="rId44"/>
    <p:sldId id="296" r:id="rId45"/>
    <p:sldId id="297" r:id="rId46"/>
    <p:sldId id="298" r:id="rId47"/>
    <p:sldId id="531" r:id="rId48"/>
    <p:sldId id="388" r:id="rId49"/>
    <p:sldId id="389" r:id="rId50"/>
    <p:sldId id="390" r:id="rId51"/>
    <p:sldId id="391" r:id="rId52"/>
    <p:sldId id="397" r:id="rId53"/>
    <p:sldId id="398" r:id="rId54"/>
    <p:sldId id="399" r:id="rId55"/>
    <p:sldId id="400" r:id="rId56"/>
    <p:sldId id="401" r:id="rId57"/>
    <p:sldId id="403" r:id="rId58"/>
    <p:sldId id="392" r:id="rId59"/>
    <p:sldId id="393" r:id="rId60"/>
    <p:sldId id="394" r:id="rId61"/>
    <p:sldId id="395" r:id="rId62"/>
    <p:sldId id="396" r:id="rId63"/>
    <p:sldId id="402" r:id="rId64"/>
    <p:sldId id="404" r:id="rId65"/>
    <p:sldId id="310" r:id="rId66"/>
    <p:sldId id="317" r:id="rId67"/>
    <p:sldId id="318" r:id="rId68"/>
    <p:sldId id="319" r:id="rId69"/>
    <p:sldId id="320" r:id="rId70"/>
    <p:sldId id="321" r:id="rId71"/>
    <p:sldId id="325" r:id="rId72"/>
    <p:sldId id="326" r:id="rId73"/>
    <p:sldId id="327" r:id="rId74"/>
    <p:sldId id="324" r:id="rId75"/>
    <p:sldId id="354" r:id="rId76"/>
    <p:sldId id="332" r:id="rId77"/>
    <p:sldId id="331" r:id="rId78"/>
    <p:sldId id="376" r:id="rId79"/>
    <p:sldId id="377" r:id="rId80"/>
    <p:sldId id="299" r:id="rId81"/>
    <p:sldId id="300" r:id="rId82"/>
    <p:sldId id="301" r:id="rId83"/>
    <p:sldId id="302" r:id="rId84"/>
    <p:sldId id="303" r:id="rId85"/>
    <p:sldId id="304" r:id="rId86"/>
    <p:sldId id="305" r:id="rId87"/>
    <p:sldId id="336" r:id="rId88"/>
    <p:sldId id="409" r:id="rId89"/>
    <p:sldId id="411" r:id="rId90"/>
    <p:sldId id="306" r:id="rId91"/>
    <p:sldId id="355" r:id="rId92"/>
    <p:sldId id="356" r:id="rId93"/>
    <p:sldId id="337" r:id="rId94"/>
    <p:sldId id="338" r:id="rId95"/>
    <p:sldId id="528" r:id="rId96"/>
    <p:sldId id="527" r:id="rId97"/>
    <p:sldId id="341" r:id="rId98"/>
    <p:sldId id="342" r:id="rId99"/>
    <p:sldId id="340" r:id="rId100"/>
    <p:sldId id="357" r:id="rId101"/>
    <p:sldId id="533" r:id="rId102"/>
    <p:sldId id="358" r:id="rId103"/>
    <p:sldId id="359" r:id="rId104"/>
    <p:sldId id="360" r:id="rId105"/>
    <p:sldId id="361" r:id="rId106"/>
    <p:sldId id="362" r:id="rId107"/>
    <p:sldId id="363" r:id="rId108"/>
    <p:sldId id="364" r:id="rId109"/>
    <p:sldId id="365" r:id="rId110"/>
    <p:sldId id="366" r:id="rId111"/>
    <p:sldId id="371" r:id="rId112"/>
    <p:sldId id="367" r:id="rId113"/>
    <p:sldId id="368" r:id="rId114"/>
    <p:sldId id="369" r:id="rId115"/>
    <p:sldId id="370" r:id="rId116"/>
    <p:sldId id="372" r:id="rId117"/>
    <p:sldId id="373" r:id="rId118"/>
    <p:sldId id="344" r:id="rId119"/>
    <p:sldId id="410" r:id="rId120"/>
    <p:sldId id="406" r:id="rId121"/>
    <p:sldId id="408" r:id="rId122"/>
    <p:sldId id="346" r:id="rId123"/>
    <p:sldId id="412" r:id="rId124"/>
    <p:sldId id="413" r:id="rId125"/>
    <p:sldId id="443" r:id="rId126"/>
    <p:sldId id="444" r:id="rId127"/>
    <p:sldId id="445" r:id="rId128"/>
    <p:sldId id="446" r:id="rId129"/>
    <p:sldId id="447" r:id="rId130"/>
    <p:sldId id="448" r:id="rId131"/>
    <p:sldId id="449" r:id="rId132"/>
    <p:sldId id="450" r:id="rId133"/>
    <p:sldId id="451" r:id="rId134"/>
    <p:sldId id="452" r:id="rId135"/>
    <p:sldId id="453" r:id="rId136"/>
    <p:sldId id="454" r:id="rId137"/>
    <p:sldId id="455" r:id="rId138"/>
    <p:sldId id="456" r:id="rId139"/>
    <p:sldId id="458" r:id="rId140"/>
    <p:sldId id="415" r:id="rId141"/>
    <p:sldId id="416" r:id="rId142"/>
    <p:sldId id="459" r:id="rId143"/>
    <p:sldId id="460" r:id="rId144"/>
    <p:sldId id="461" r:id="rId145"/>
    <p:sldId id="462" r:id="rId146"/>
    <p:sldId id="463" r:id="rId147"/>
    <p:sldId id="464" r:id="rId148"/>
    <p:sldId id="465" r:id="rId149"/>
    <p:sldId id="468" r:id="rId150"/>
    <p:sldId id="469" r:id="rId151"/>
    <p:sldId id="470" r:id="rId152"/>
    <p:sldId id="471" r:id="rId153"/>
    <p:sldId id="472" r:id="rId154"/>
    <p:sldId id="473" r:id="rId155"/>
    <p:sldId id="480" r:id="rId156"/>
    <p:sldId id="478" r:id="rId157"/>
    <p:sldId id="479" r:id="rId158"/>
    <p:sldId id="417" r:id="rId159"/>
    <p:sldId id="418" r:id="rId160"/>
    <p:sldId id="419" r:id="rId161"/>
    <p:sldId id="420" r:id="rId162"/>
    <p:sldId id="421" r:id="rId163"/>
    <p:sldId id="422" r:id="rId164"/>
    <p:sldId id="423" r:id="rId165"/>
    <p:sldId id="424" r:id="rId166"/>
    <p:sldId id="425" r:id="rId167"/>
    <p:sldId id="426" r:id="rId168"/>
    <p:sldId id="427" r:id="rId169"/>
    <p:sldId id="428" r:id="rId170"/>
    <p:sldId id="529" r:id="rId171"/>
    <p:sldId id="530" r:id="rId172"/>
    <p:sldId id="440" r:id="rId173"/>
    <p:sldId id="429" r:id="rId174"/>
    <p:sldId id="430" r:id="rId175"/>
    <p:sldId id="431" r:id="rId176"/>
    <p:sldId id="432" r:id="rId177"/>
    <p:sldId id="433" r:id="rId178"/>
    <p:sldId id="387" r:id="rId179"/>
    <p:sldId id="437" r:id="rId180"/>
    <p:sldId id="434" r:id="rId181"/>
    <p:sldId id="435" r:id="rId182"/>
    <p:sldId id="436" r:id="rId183"/>
    <p:sldId id="438" r:id="rId184"/>
    <p:sldId id="439" r:id="rId185"/>
    <p:sldId id="483" r:id="rId186"/>
    <p:sldId id="442" r:id="rId187"/>
    <p:sldId id="441" r:id="rId188"/>
    <p:sldId id="347" r:id="rId189"/>
    <p:sldId id="348" r:id="rId190"/>
    <p:sldId id="481" r:id="rId191"/>
    <p:sldId id="482" r:id="rId192"/>
    <p:sldId id="349" r:id="rId193"/>
    <p:sldId id="350" r:id="rId194"/>
    <p:sldId id="351" r:id="rId195"/>
    <p:sldId id="352" r:id="rId196"/>
    <p:sldId id="353" r:id="rId197"/>
    <p:sldId id="486" r:id="rId198"/>
    <p:sldId id="513" r:id="rId199"/>
    <p:sldId id="485" r:id="rId200"/>
    <p:sldId id="514" r:id="rId201"/>
    <p:sldId id="505" r:id="rId202"/>
    <p:sldId id="506" r:id="rId203"/>
    <p:sldId id="507" r:id="rId204"/>
    <p:sldId id="508" r:id="rId205"/>
    <p:sldId id="509" r:id="rId206"/>
    <p:sldId id="510" r:id="rId207"/>
    <p:sldId id="511" r:id="rId208"/>
    <p:sldId id="512" r:id="rId209"/>
    <p:sldId id="515" r:id="rId210"/>
    <p:sldId id="516" r:id="rId211"/>
    <p:sldId id="517" r:id="rId212"/>
    <p:sldId id="518" r:id="rId213"/>
    <p:sldId id="519" r:id="rId214"/>
    <p:sldId id="520" r:id="rId215"/>
    <p:sldId id="521" r:id="rId216"/>
    <p:sldId id="522" r:id="rId217"/>
    <p:sldId id="523" r:id="rId218"/>
    <p:sldId id="524" r:id="rId219"/>
    <p:sldId id="525" r:id="rId220"/>
    <p:sldId id="526" r:id="rId221"/>
    <p:sldId id="487" r:id="rId222"/>
    <p:sldId id="488" r:id="rId223"/>
    <p:sldId id="489" r:id="rId224"/>
    <p:sldId id="490" r:id="rId225"/>
    <p:sldId id="491" r:id="rId226"/>
    <p:sldId id="492" r:id="rId227"/>
    <p:sldId id="493" r:id="rId228"/>
    <p:sldId id="494" r:id="rId229"/>
    <p:sldId id="495" r:id="rId230"/>
    <p:sldId id="496" r:id="rId231"/>
    <p:sldId id="497" r:id="rId232"/>
    <p:sldId id="498" r:id="rId233"/>
    <p:sldId id="534" r:id="rId234"/>
    <p:sldId id="499" r:id="rId235"/>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1008">
          <p15:clr>
            <a:srgbClr val="A4A3A4"/>
          </p15:clr>
        </p15:guide>
        <p15:guide id="3" orient="horz" pos="3792">
          <p15:clr>
            <a:srgbClr val="A4A3A4"/>
          </p15:clr>
        </p15:guide>
        <p15:guide id="4" orient="horz" pos="1152">
          <p15:clr>
            <a:srgbClr val="A4A3A4"/>
          </p15:clr>
        </p15:guide>
        <p15:guide id="5" orient="horz" pos="3360">
          <p15:clr>
            <a:srgbClr val="A4A3A4"/>
          </p15:clr>
        </p15:guide>
        <p15:guide id="6" orient="horz" pos="3072">
          <p15:clr>
            <a:srgbClr val="A4A3A4"/>
          </p15:clr>
        </p15:guide>
        <p15:guide id="7" orient="horz" pos="864">
          <p15:clr>
            <a:srgbClr val="A4A3A4"/>
          </p15:clr>
        </p15:guide>
        <p15:guide id="8" orient="horz" pos="528">
          <p15:clr>
            <a:srgbClr val="A4A3A4"/>
          </p15:clr>
        </p15:guide>
        <p15:guide id="9" orient="horz" pos="2784">
          <p15:clr>
            <a:srgbClr val="A4A3A4"/>
          </p15:clr>
        </p15:guide>
        <p15:guide id="10" pos="3839">
          <p15:clr>
            <a:srgbClr val="A4A3A4"/>
          </p15:clr>
        </p15:guide>
        <p15:guide id="11" pos="959">
          <p15:clr>
            <a:srgbClr val="A4A3A4"/>
          </p15:clr>
        </p15:guide>
        <p15:guide id="12" pos="7007">
          <p15:clr>
            <a:srgbClr val="A4A3A4"/>
          </p15:clr>
        </p15:guide>
        <p15:guide id="13" pos="6719">
          <p15:clr>
            <a:srgbClr val="A4A3A4"/>
          </p15:clr>
        </p15:guide>
        <p15:guide id="14" pos="6143">
          <p15:clr>
            <a:srgbClr val="A4A3A4"/>
          </p15:clr>
        </p15:guide>
        <p15:guide id="15" pos="3983">
          <p15:clr>
            <a:srgbClr val="A4A3A4"/>
          </p15:clr>
        </p15:guide>
        <p15:guide id="16" pos="527">
          <p15:clr>
            <a:srgbClr val="A4A3A4"/>
          </p15:clr>
        </p15:guide>
        <p15:guide id="17" pos="715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p:cViewPr varScale="1">
        <p:scale>
          <a:sx n="103" d="100"/>
          <a:sy n="103" d="100"/>
        </p:scale>
        <p:origin x="138" y="456"/>
      </p:cViewPr>
      <p:guideLst>
        <p:guide orient="horz" pos="2160"/>
        <p:guide orient="horz" pos="1008"/>
        <p:guide orient="horz" pos="3792"/>
        <p:guide orient="horz" pos="1152"/>
        <p:guide orient="horz" pos="3360"/>
        <p:guide orient="horz" pos="3072"/>
        <p:guide orient="horz" pos="864"/>
        <p:guide orient="horz" pos="528"/>
        <p:guide orient="horz" pos="2784"/>
        <p:guide pos="3839"/>
        <p:guide pos="959"/>
        <p:guide pos="7007"/>
        <p:guide pos="6719"/>
        <p:guide pos="6143"/>
        <p:guide pos="3983"/>
        <p:guide pos="527"/>
        <p:guide pos="7151"/>
      </p:guideLst>
    </p:cSldViewPr>
  </p:slideViewPr>
  <p:notesTextViewPr>
    <p:cViewPr>
      <p:scale>
        <a:sx n="1" d="1"/>
        <a:sy n="1" d="1"/>
      </p:scale>
      <p:origin x="0" y="0"/>
    </p:cViewPr>
  </p:notesTextViewPr>
  <p:sorterViewPr>
    <p:cViewPr>
      <p:scale>
        <a:sx n="100" d="100"/>
        <a:sy n="100" d="100"/>
      </p:scale>
      <p:origin x="0" y="-1888"/>
    </p:cViewPr>
  </p:sorterViewPr>
  <p:notesViewPr>
    <p:cSldViewPr>
      <p:cViewPr varScale="1">
        <p:scale>
          <a:sx n="76" d="100"/>
          <a:sy n="76" d="100"/>
        </p:scale>
        <p:origin x="1680"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handoutMaster" Target="handoutMasters/handoutMaster1.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01" Type="http://schemas.openxmlformats.org/officeDocument/2006/relationships/slide" Target="slides/slide200.xml"/><Relationship Id="rId222" Type="http://schemas.openxmlformats.org/officeDocument/2006/relationships/slide" Target="slides/slide22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3" Type="http://schemas.openxmlformats.org/officeDocument/2006/relationships/slide" Target="slides/slide232.xml"/><Relationship Id="rId238" Type="http://schemas.openxmlformats.org/officeDocument/2006/relationships/presProps" Target="presProps.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theme" Target="theme/theme1.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notesMaster" Target="notesMasters/notesMaster1.xml"/><Relationship Id="rId26" Type="http://schemas.openxmlformats.org/officeDocument/2006/relationships/slide" Target="slides/slide25.xml"/><Relationship Id="rId231" Type="http://schemas.openxmlformats.org/officeDocument/2006/relationships/slide" Target="slides/slide230.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B27DC83-5035-484E-BE42-49BB0C1834C7}"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19C0EF3B-BF6D-474E-94BF-9634C078B678}">
      <dgm:prSet phldrT="[Text]" custT="1"/>
      <dgm:spPr>
        <a:solidFill>
          <a:srgbClr val="FF0000"/>
        </a:solidFill>
      </dgm:spPr>
      <dgm:t>
        <a:bodyPr/>
        <a:lstStyle/>
        <a:p>
          <a:r>
            <a:rPr lang="en-US" sz="1600" dirty="0"/>
            <a:t>Restoration</a:t>
          </a:r>
        </a:p>
      </dgm:t>
    </dgm:pt>
    <dgm:pt modelId="{86B1A712-2DF5-4013-81F6-A0A3EBBFDE1D}" type="parTrans" cxnId="{60607E92-FD3F-4F40-A90B-FCDF362722BF}">
      <dgm:prSet/>
      <dgm:spPr/>
      <dgm:t>
        <a:bodyPr/>
        <a:lstStyle/>
        <a:p>
          <a:endParaRPr lang="en-US"/>
        </a:p>
      </dgm:t>
    </dgm:pt>
    <dgm:pt modelId="{E3647BCE-CCE4-4354-A932-3FABA01EB320}" type="sibTrans" cxnId="{60607E92-FD3F-4F40-A90B-FCDF362722BF}">
      <dgm:prSet/>
      <dgm:spPr/>
      <dgm:t>
        <a:bodyPr/>
        <a:lstStyle/>
        <a:p>
          <a:endParaRPr lang="en-US"/>
        </a:p>
      </dgm:t>
    </dgm:pt>
    <dgm:pt modelId="{9DBA4348-CE40-4DD3-8F56-548DD9EDCEB2}">
      <dgm:prSet phldrT="[Text]" custT="1"/>
      <dgm:spPr/>
      <dgm:t>
        <a:bodyPr/>
        <a:lstStyle/>
        <a:p>
          <a:r>
            <a:rPr lang="en-US" sz="3200" dirty="0"/>
            <a:t>Certain genes only turned-on during sleep plus some hormones only released during sleep</a:t>
          </a:r>
        </a:p>
      </dgm:t>
    </dgm:pt>
    <dgm:pt modelId="{AEDF8E1A-372A-45FC-97E3-49E41AA65EE1}" type="parTrans" cxnId="{C0081448-FA26-4E3D-85B2-E0CA72BC353F}">
      <dgm:prSet/>
      <dgm:spPr/>
      <dgm:t>
        <a:bodyPr/>
        <a:lstStyle/>
        <a:p>
          <a:endParaRPr lang="en-US"/>
        </a:p>
      </dgm:t>
    </dgm:pt>
    <dgm:pt modelId="{5AB46CC5-120A-4D39-A1C6-E94D11A1CC75}" type="sibTrans" cxnId="{C0081448-FA26-4E3D-85B2-E0CA72BC353F}">
      <dgm:prSet/>
      <dgm:spPr/>
      <dgm:t>
        <a:bodyPr/>
        <a:lstStyle/>
        <a:p>
          <a:endParaRPr lang="en-US"/>
        </a:p>
      </dgm:t>
    </dgm:pt>
    <dgm:pt modelId="{B312B901-F229-4841-BC21-17FFDD01870A}">
      <dgm:prSet phldrT="[Text]"/>
      <dgm:spPr/>
      <dgm:t>
        <a:bodyPr/>
        <a:lstStyle/>
        <a:p>
          <a:r>
            <a:rPr lang="en-US" dirty="0"/>
            <a:t>Conservation of Energy</a:t>
          </a:r>
        </a:p>
      </dgm:t>
    </dgm:pt>
    <dgm:pt modelId="{74449F7C-12D3-45FD-910C-300D5AD470C8}" type="parTrans" cxnId="{A82E49E7-F5A0-4935-BF7C-2014EB2186FE}">
      <dgm:prSet/>
      <dgm:spPr/>
      <dgm:t>
        <a:bodyPr/>
        <a:lstStyle/>
        <a:p>
          <a:endParaRPr lang="en-US"/>
        </a:p>
      </dgm:t>
    </dgm:pt>
    <dgm:pt modelId="{3AC5A088-ED65-467E-8DDD-A10AC34703A9}" type="sibTrans" cxnId="{A82E49E7-F5A0-4935-BF7C-2014EB2186FE}">
      <dgm:prSet/>
      <dgm:spPr/>
      <dgm:t>
        <a:bodyPr/>
        <a:lstStyle/>
        <a:p>
          <a:endParaRPr lang="en-US"/>
        </a:p>
      </dgm:t>
    </dgm:pt>
    <dgm:pt modelId="{A25DF8D9-C83F-4F0B-A850-D57875935424}">
      <dgm:prSet phldrT="[Text]" custT="1"/>
      <dgm:spPr/>
      <dgm:t>
        <a:bodyPr/>
        <a:lstStyle/>
        <a:p>
          <a:r>
            <a:rPr lang="en-US" sz="3200" dirty="0"/>
            <a:t>We sleep to save calories?  Only 110 calories saved</a:t>
          </a:r>
        </a:p>
      </dgm:t>
    </dgm:pt>
    <dgm:pt modelId="{3A5A2B2B-3DB8-4702-A9A5-FCDE0B306778}" type="parTrans" cxnId="{E62B5CEE-AD7C-41E1-AFBB-2A9837F75189}">
      <dgm:prSet/>
      <dgm:spPr/>
      <dgm:t>
        <a:bodyPr/>
        <a:lstStyle/>
        <a:p>
          <a:endParaRPr lang="en-US"/>
        </a:p>
      </dgm:t>
    </dgm:pt>
    <dgm:pt modelId="{54CCC900-7D48-4CD9-AF7D-2DC876C04C74}" type="sibTrans" cxnId="{E62B5CEE-AD7C-41E1-AFBB-2A9837F75189}">
      <dgm:prSet/>
      <dgm:spPr/>
      <dgm:t>
        <a:bodyPr/>
        <a:lstStyle/>
        <a:p>
          <a:endParaRPr lang="en-US"/>
        </a:p>
      </dgm:t>
    </dgm:pt>
    <dgm:pt modelId="{0950240E-F48F-44CA-BDD4-A579DA80BBDA}">
      <dgm:prSet phldrT="[Text]"/>
      <dgm:spPr/>
      <dgm:t>
        <a:bodyPr/>
        <a:lstStyle/>
        <a:p>
          <a:r>
            <a:rPr lang="en-US" dirty="0"/>
            <a:t>Brain Processing</a:t>
          </a:r>
        </a:p>
      </dgm:t>
    </dgm:pt>
    <dgm:pt modelId="{3D21AC93-9495-44AC-A53D-3CE0C30BF722}" type="parTrans" cxnId="{08E17C24-B9E9-4ECA-838C-DCCF1E58791F}">
      <dgm:prSet/>
      <dgm:spPr/>
      <dgm:t>
        <a:bodyPr/>
        <a:lstStyle/>
        <a:p>
          <a:endParaRPr lang="en-US"/>
        </a:p>
      </dgm:t>
    </dgm:pt>
    <dgm:pt modelId="{AC45201A-F172-46E1-A070-F79B5174F5F3}" type="sibTrans" cxnId="{08E17C24-B9E9-4ECA-838C-DCCF1E58791F}">
      <dgm:prSet/>
      <dgm:spPr/>
      <dgm:t>
        <a:bodyPr/>
        <a:lstStyle/>
        <a:p>
          <a:endParaRPr lang="en-US"/>
        </a:p>
      </dgm:t>
    </dgm:pt>
    <dgm:pt modelId="{3C8F374F-A18B-4CE7-9864-CB2B216E4330}">
      <dgm:prSet/>
      <dgm:spPr/>
      <dgm:t>
        <a:bodyPr/>
        <a:lstStyle/>
        <a:p>
          <a:r>
            <a:rPr lang="en-US" dirty="0"/>
            <a:t>Mental processing and memory consolidation, neuronal pruning</a:t>
          </a:r>
        </a:p>
      </dgm:t>
    </dgm:pt>
    <dgm:pt modelId="{32C4C362-D414-4DA4-A449-EDB5AF3CDB6E}" type="parTrans" cxnId="{019289D4-E10A-4C04-8A45-527D4405C577}">
      <dgm:prSet/>
      <dgm:spPr/>
      <dgm:t>
        <a:bodyPr/>
        <a:lstStyle/>
        <a:p>
          <a:endParaRPr lang="en-US"/>
        </a:p>
      </dgm:t>
    </dgm:pt>
    <dgm:pt modelId="{AC604124-C9F9-4EEB-A124-D7E6E922E231}" type="sibTrans" cxnId="{019289D4-E10A-4C04-8A45-527D4405C577}">
      <dgm:prSet/>
      <dgm:spPr/>
      <dgm:t>
        <a:bodyPr/>
        <a:lstStyle/>
        <a:p>
          <a:endParaRPr lang="en-US"/>
        </a:p>
      </dgm:t>
    </dgm:pt>
    <dgm:pt modelId="{F435BB6C-8ECE-45A0-A896-0F7227000905}" type="pres">
      <dgm:prSet presAssocID="{BB27DC83-5035-484E-BE42-49BB0C1834C7}" presName="linearFlow" presStyleCnt="0">
        <dgm:presLayoutVars>
          <dgm:dir/>
          <dgm:animLvl val="lvl"/>
          <dgm:resizeHandles val="exact"/>
        </dgm:presLayoutVars>
      </dgm:prSet>
      <dgm:spPr/>
    </dgm:pt>
    <dgm:pt modelId="{4A6AE65B-7250-4091-8CAF-BAB7E0763FE1}" type="pres">
      <dgm:prSet presAssocID="{19C0EF3B-BF6D-474E-94BF-9634C078B678}" presName="composite" presStyleCnt="0"/>
      <dgm:spPr/>
    </dgm:pt>
    <dgm:pt modelId="{4D1F35A1-9737-4ABB-8D65-47BC2A77A360}" type="pres">
      <dgm:prSet presAssocID="{19C0EF3B-BF6D-474E-94BF-9634C078B678}" presName="parentText" presStyleLbl="alignNode1" presStyleIdx="0" presStyleCnt="3" custLinFactNeighborX="-5626" custLinFactNeighborY="-8896">
        <dgm:presLayoutVars>
          <dgm:chMax val="1"/>
          <dgm:bulletEnabled val="1"/>
        </dgm:presLayoutVars>
      </dgm:prSet>
      <dgm:spPr/>
    </dgm:pt>
    <dgm:pt modelId="{86BA773E-FACB-4142-A4A6-3AC8E77C7719}" type="pres">
      <dgm:prSet presAssocID="{19C0EF3B-BF6D-474E-94BF-9634C078B678}" presName="descendantText" presStyleLbl="alignAcc1" presStyleIdx="0" presStyleCnt="3" custScaleX="100658" custScaleY="132357">
        <dgm:presLayoutVars>
          <dgm:bulletEnabled val="1"/>
        </dgm:presLayoutVars>
      </dgm:prSet>
      <dgm:spPr/>
    </dgm:pt>
    <dgm:pt modelId="{885FE521-09D1-4572-988C-FD92B9F60D45}" type="pres">
      <dgm:prSet presAssocID="{E3647BCE-CCE4-4354-A932-3FABA01EB320}" presName="sp" presStyleCnt="0"/>
      <dgm:spPr/>
    </dgm:pt>
    <dgm:pt modelId="{DB62AA33-1AB5-45F0-8C8F-E852B9AA17E9}" type="pres">
      <dgm:prSet presAssocID="{B312B901-F229-4841-BC21-17FFDD01870A}" presName="composite" presStyleCnt="0"/>
      <dgm:spPr/>
    </dgm:pt>
    <dgm:pt modelId="{86C180AC-A4A6-4DB1-8F74-A8875B0BEB60}" type="pres">
      <dgm:prSet presAssocID="{B312B901-F229-4841-BC21-17FFDD01870A}" presName="parentText" presStyleLbl="alignNode1" presStyleIdx="1" presStyleCnt="3">
        <dgm:presLayoutVars>
          <dgm:chMax val="1"/>
          <dgm:bulletEnabled val="1"/>
        </dgm:presLayoutVars>
      </dgm:prSet>
      <dgm:spPr/>
    </dgm:pt>
    <dgm:pt modelId="{414065E0-3644-49C6-BD3E-D9B2D000B4D5}" type="pres">
      <dgm:prSet presAssocID="{B312B901-F229-4841-BC21-17FFDD01870A}" presName="descendantText" presStyleLbl="alignAcc1" presStyleIdx="1" presStyleCnt="3" custLinFactNeighborX="0" custLinFactNeighborY="-1487">
        <dgm:presLayoutVars>
          <dgm:bulletEnabled val="1"/>
        </dgm:presLayoutVars>
      </dgm:prSet>
      <dgm:spPr/>
    </dgm:pt>
    <dgm:pt modelId="{9D1023E5-628E-4BCE-A533-DE7699AE3C62}" type="pres">
      <dgm:prSet presAssocID="{3AC5A088-ED65-467E-8DDD-A10AC34703A9}" presName="sp" presStyleCnt="0"/>
      <dgm:spPr/>
    </dgm:pt>
    <dgm:pt modelId="{28B2498A-A80A-4198-9704-9997AA442158}" type="pres">
      <dgm:prSet presAssocID="{0950240E-F48F-44CA-BDD4-A579DA80BBDA}" presName="composite" presStyleCnt="0"/>
      <dgm:spPr/>
    </dgm:pt>
    <dgm:pt modelId="{9D7640B8-51FC-4194-A325-D07219E24EBC}" type="pres">
      <dgm:prSet presAssocID="{0950240E-F48F-44CA-BDD4-A579DA80BBDA}" presName="parentText" presStyleLbl="alignNode1" presStyleIdx="2" presStyleCnt="3">
        <dgm:presLayoutVars>
          <dgm:chMax val="1"/>
          <dgm:bulletEnabled val="1"/>
        </dgm:presLayoutVars>
      </dgm:prSet>
      <dgm:spPr/>
    </dgm:pt>
    <dgm:pt modelId="{65D68852-A45C-4E96-BF08-B759FC33574D}" type="pres">
      <dgm:prSet presAssocID="{0950240E-F48F-44CA-BDD4-A579DA80BBDA}" presName="descendantText" presStyleLbl="alignAcc1" presStyleIdx="2" presStyleCnt="3">
        <dgm:presLayoutVars>
          <dgm:bulletEnabled val="1"/>
        </dgm:presLayoutVars>
      </dgm:prSet>
      <dgm:spPr/>
    </dgm:pt>
  </dgm:ptLst>
  <dgm:cxnLst>
    <dgm:cxn modelId="{08E17C24-B9E9-4ECA-838C-DCCF1E58791F}" srcId="{BB27DC83-5035-484E-BE42-49BB0C1834C7}" destId="{0950240E-F48F-44CA-BDD4-A579DA80BBDA}" srcOrd="2" destOrd="0" parTransId="{3D21AC93-9495-44AC-A53D-3CE0C30BF722}" sibTransId="{AC45201A-F172-46E1-A070-F79B5174F5F3}"/>
    <dgm:cxn modelId="{C0081448-FA26-4E3D-85B2-E0CA72BC353F}" srcId="{19C0EF3B-BF6D-474E-94BF-9634C078B678}" destId="{9DBA4348-CE40-4DD3-8F56-548DD9EDCEB2}" srcOrd="0" destOrd="0" parTransId="{AEDF8E1A-372A-45FC-97E3-49E41AA65EE1}" sibTransId="{5AB46CC5-120A-4D39-A1C6-E94D11A1CC75}"/>
    <dgm:cxn modelId="{1BBA5B6E-6E61-468A-9844-22C582E25277}" type="presOf" srcId="{9DBA4348-CE40-4DD3-8F56-548DD9EDCEB2}" destId="{86BA773E-FACB-4142-A4A6-3AC8E77C7719}" srcOrd="0" destOrd="0" presId="urn:microsoft.com/office/officeart/2005/8/layout/chevron2"/>
    <dgm:cxn modelId="{0649DD7A-2387-48B8-8F74-3964F5B8CB97}" type="presOf" srcId="{3C8F374F-A18B-4CE7-9864-CB2B216E4330}" destId="{65D68852-A45C-4E96-BF08-B759FC33574D}" srcOrd="0" destOrd="0" presId="urn:microsoft.com/office/officeart/2005/8/layout/chevron2"/>
    <dgm:cxn modelId="{F5A24985-90B2-4B45-9AF0-61B9326F747C}" type="presOf" srcId="{BB27DC83-5035-484E-BE42-49BB0C1834C7}" destId="{F435BB6C-8ECE-45A0-A896-0F7227000905}" srcOrd="0" destOrd="0" presId="urn:microsoft.com/office/officeart/2005/8/layout/chevron2"/>
    <dgm:cxn modelId="{60607E92-FD3F-4F40-A90B-FCDF362722BF}" srcId="{BB27DC83-5035-484E-BE42-49BB0C1834C7}" destId="{19C0EF3B-BF6D-474E-94BF-9634C078B678}" srcOrd="0" destOrd="0" parTransId="{86B1A712-2DF5-4013-81F6-A0A3EBBFDE1D}" sibTransId="{E3647BCE-CCE4-4354-A932-3FABA01EB320}"/>
    <dgm:cxn modelId="{1FE107BB-A827-496D-97B1-2EBBF2B86A4F}" type="presOf" srcId="{A25DF8D9-C83F-4F0B-A850-D57875935424}" destId="{414065E0-3644-49C6-BD3E-D9B2D000B4D5}" srcOrd="0" destOrd="0" presId="urn:microsoft.com/office/officeart/2005/8/layout/chevron2"/>
    <dgm:cxn modelId="{019289D4-E10A-4C04-8A45-527D4405C577}" srcId="{0950240E-F48F-44CA-BDD4-A579DA80BBDA}" destId="{3C8F374F-A18B-4CE7-9864-CB2B216E4330}" srcOrd="0" destOrd="0" parTransId="{32C4C362-D414-4DA4-A449-EDB5AF3CDB6E}" sibTransId="{AC604124-C9F9-4EEB-A124-D7E6E922E231}"/>
    <dgm:cxn modelId="{9DD0A2E6-7F87-4773-8AFC-4DE8D5532E33}" type="presOf" srcId="{19C0EF3B-BF6D-474E-94BF-9634C078B678}" destId="{4D1F35A1-9737-4ABB-8D65-47BC2A77A360}" srcOrd="0" destOrd="0" presId="urn:microsoft.com/office/officeart/2005/8/layout/chevron2"/>
    <dgm:cxn modelId="{A82E49E7-F5A0-4935-BF7C-2014EB2186FE}" srcId="{BB27DC83-5035-484E-BE42-49BB0C1834C7}" destId="{B312B901-F229-4841-BC21-17FFDD01870A}" srcOrd="1" destOrd="0" parTransId="{74449F7C-12D3-45FD-910C-300D5AD470C8}" sibTransId="{3AC5A088-ED65-467E-8DDD-A10AC34703A9}"/>
    <dgm:cxn modelId="{CF45FAEB-C75D-4930-9418-7217ABBAC0AF}" type="presOf" srcId="{0950240E-F48F-44CA-BDD4-A579DA80BBDA}" destId="{9D7640B8-51FC-4194-A325-D07219E24EBC}" srcOrd="0" destOrd="0" presId="urn:microsoft.com/office/officeart/2005/8/layout/chevron2"/>
    <dgm:cxn modelId="{E62B5CEE-AD7C-41E1-AFBB-2A9837F75189}" srcId="{B312B901-F229-4841-BC21-17FFDD01870A}" destId="{A25DF8D9-C83F-4F0B-A850-D57875935424}" srcOrd="0" destOrd="0" parTransId="{3A5A2B2B-3DB8-4702-A9A5-FCDE0B306778}" sibTransId="{54CCC900-7D48-4CD9-AF7D-2DC876C04C74}"/>
    <dgm:cxn modelId="{C0E87CF1-8EB3-405C-A104-277C0844D04B}" type="presOf" srcId="{B312B901-F229-4841-BC21-17FFDD01870A}" destId="{86C180AC-A4A6-4DB1-8F74-A8875B0BEB60}" srcOrd="0" destOrd="0" presId="urn:microsoft.com/office/officeart/2005/8/layout/chevron2"/>
    <dgm:cxn modelId="{E7740614-77D6-4633-BD69-CC82175024A9}" type="presParOf" srcId="{F435BB6C-8ECE-45A0-A896-0F7227000905}" destId="{4A6AE65B-7250-4091-8CAF-BAB7E0763FE1}" srcOrd="0" destOrd="0" presId="urn:microsoft.com/office/officeart/2005/8/layout/chevron2"/>
    <dgm:cxn modelId="{638ADA27-C21D-4072-B6EC-D6CC0023DF35}" type="presParOf" srcId="{4A6AE65B-7250-4091-8CAF-BAB7E0763FE1}" destId="{4D1F35A1-9737-4ABB-8D65-47BC2A77A360}" srcOrd="0" destOrd="0" presId="urn:microsoft.com/office/officeart/2005/8/layout/chevron2"/>
    <dgm:cxn modelId="{C88A0C77-4655-47A9-A0D1-93FC3DBCF424}" type="presParOf" srcId="{4A6AE65B-7250-4091-8CAF-BAB7E0763FE1}" destId="{86BA773E-FACB-4142-A4A6-3AC8E77C7719}" srcOrd="1" destOrd="0" presId="urn:microsoft.com/office/officeart/2005/8/layout/chevron2"/>
    <dgm:cxn modelId="{A796B1B7-3245-4573-B483-913033491685}" type="presParOf" srcId="{F435BB6C-8ECE-45A0-A896-0F7227000905}" destId="{885FE521-09D1-4572-988C-FD92B9F60D45}" srcOrd="1" destOrd="0" presId="urn:microsoft.com/office/officeart/2005/8/layout/chevron2"/>
    <dgm:cxn modelId="{F2510A12-073E-42D1-8BB0-D160DE9739A6}" type="presParOf" srcId="{F435BB6C-8ECE-45A0-A896-0F7227000905}" destId="{DB62AA33-1AB5-45F0-8C8F-E852B9AA17E9}" srcOrd="2" destOrd="0" presId="urn:microsoft.com/office/officeart/2005/8/layout/chevron2"/>
    <dgm:cxn modelId="{EB841B3D-2C62-404D-987E-4B6B6C191B18}" type="presParOf" srcId="{DB62AA33-1AB5-45F0-8C8F-E852B9AA17E9}" destId="{86C180AC-A4A6-4DB1-8F74-A8875B0BEB60}" srcOrd="0" destOrd="0" presId="urn:microsoft.com/office/officeart/2005/8/layout/chevron2"/>
    <dgm:cxn modelId="{EC52FB10-56C8-40B4-9C95-A207C899C772}" type="presParOf" srcId="{DB62AA33-1AB5-45F0-8C8F-E852B9AA17E9}" destId="{414065E0-3644-49C6-BD3E-D9B2D000B4D5}" srcOrd="1" destOrd="0" presId="urn:microsoft.com/office/officeart/2005/8/layout/chevron2"/>
    <dgm:cxn modelId="{5E50DF7D-FADA-4E38-BBAC-668B142D2B5E}" type="presParOf" srcId="{F435BB6C-8ECE-45A0-A896-0F7227000905}" destId="{9D1023E5-628E-4BCE-A533-DE7699AE3C62}" srcOrd="3" destOrd="0" presId="urn:microsoft.com/office/officeart/2005/8/layout/chevron2"/>
    <dgm:cxn modelId="{61E02A1C-7104-4962-9FAE-AA8C4BE28205}" type="presParOf" srcId="{F435BB6C-8ECE-45A0-A896-0F7227000905}" destId="{28B2498A-A80A-4198-9704-9997AA442158}" srcOrd="4" destOrd="0" presId="urn:microsoft.com/office/officeart/2005/8/layout/chevron2"/>
    <dgm:cxn modelId="{92C92515-9AA9-4A4C-A2C0-9F9505B35F20}" type="presParOf" srcId="{28B2498A-A80A-4198-9704-9997AA442158}" destId="{9D7640B8-51FC-4194-A325-D07219E24EBC}" srcOrd="0" destOrd="0" presId="urn:microsoft.com/office/officeart/2005/8/layout/chevron2"/>
    <dgm:cxn modelId="{B17CE7AE-11A5-4632-AB7A-D6AB2893F360}" type="presParOf" srcId="{28B2498A-A80A-4198-9704-9997AA442158}" destId="{65D68852-A45C-4E96-BF08-B759FC33574D}"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5ED59B4-7D7E-49AB-9DAE-2742386B6DC1}"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5328D5C1-E27D-48EB-A533-4C842883E07E}">
      <dgm:prSet phldrT="[Text]" custT="1"/>
      <dgm:spPr>
        <a:solidFill>
          <a:srgbClr val="0070C0"/>
        </a:solidFill>
      </dgm:spPr>
      <dgm:t>
        <a:bodyPr/>
        <a:lstStyle/>
        <a:p>
          <a:r>
            <a:rPr lang="en-US" sz="2800" b="1" dirty="0">
              <a:solidFill>
                <a:schemeClr val="bg1"/>
              </a:solidFill>
            </a:rPr>
            <a:t>With Repeated Pairing of Bed with Wakefulness </a:t>
          </a:r>
        </a:p>
        <a:p>
          <a:r>
            <a:rPr lang="en-US" sz="2800" b="1" dirty="0">
              <a:solidFill>
                <a:schemeClr val="bg1"/>
              </a:solidFill>
            </a:rPr>
            <a:t>(High Arousal)</a:t>
          </a:r>
        </a:p>
      </dgm:t>
    </dgm:pt>
    <dgm:pt modelId="{82F50A8C-2EE0-4F73-BBFB-1C41B06A5EDF}" type="parTrans" cxnId="{6A95480F-6A18-4F62-AE60-8225A9383D44}">
      <dgm:prSet/>
      <dgm:spPr/>
      <dgm:t>
        <a:bodyPr/>
        <a:lstStyle/>
        <a:p>
          <a:endParaRPr lang="en-US"/>
        </a:p>
      </dgm:t>
    </dgm:pt>
    <dgm:pt modelId="{198159F5-2A41-4BFF-8A80-63576D2FEB3F}" type="sibTrans" cxnId="{6A95480F-6A18-4F62-AE60-8225A9383D44}">
      <dgm:prSet/>
      <dgm:spPr/>
      <dgm:t>
        <a:bodyPr/>
        <a:lstStyle/>
        <a:p>
          <a:endParaRPr lang="en-US"/>
        </a:p>
      </dgm:t>
    </dgm:pt>
    <dgm:pt modelId="{9C347F9B-2841-45CB-AB21-A807937A9CE0}">
      <dgm:prSet phldrT="[Text]" custT="1"/>
      <dgm:spPr>
        <a:solidFill>
          <a:srgbClr val="0070C0"/>
        </a:solidFill>
      </dgm:spPr>
      <dgm:t>
        <a:bodyPr/>
        <a:lstStyle/>
        <a:p>
          <a:r>
            <a:rPr lang="en-US" sz="2800" b="1" dirty="0">
              <a:solidFill>
                <a:schemeClr val="bg1"/>
              </a:solidFill>
            </a:rPr>
            <a:t>The bed becomes a cue for hyperarousal rather than sleep</a:t>
          </a:r>
        </a:p>
        <a:p>
          <a:r>
            <a:rPr lang="en-US" sz="1800" b="1" dirty="0">
              <a:solidFill>
                <a:schemeClr val="bg1"/>
              </a:solidFill>
            </a:rPr>
            <a:t>Classical Conditioning example of Pavlov’s Dog</a:t>
          </a:r>
        </a:p>
      </dgm:t>
    </dgm:pt>
    <dgm:pt modelId="{C904BE6E-1CF8-43D3-9AD1-B2E10C2C5385}" type="parTrans" cxnId="{FC16478F-5A67-4C43-8DF5-5B076F6C68D2}">
      <dgm:prSet/>
      <dgm:spPr/>
      <dgm:t>
        <a:bodyPr/>
        <a:lstStyle/>
        <a:p>
          <a:endParaRPr lang="en-US"/>
        </a:p>
      </dgm:t>
    </dgm:pt>
    <dgm:pt modelId="{E54228DF-BECD-4285-9BA4-548F22877C8C}" type="sibTrans" cxnId="{FC16478F-5A67-4C43-8DF5-5B076F6C68D2}">
      <dgm:prSet/>
      <dgm:spPr/>
      <dgm:t>
        <a:bodyPr/>
        <a:lstStyle/>
        <a:p>
          <a:endParaRPr lang="en-US"/>
        </a:p>
      </dgm:t>
    </dgm:pt>
    <dgm:pt modelId="{16061F77-9A4F-4FAE-9C42-5BA1A7F387BE}">
      <dgm:prSet phldrT="[Text]" custT="1"/>
      <dgm:spPr>
        <a:solidFill>
          <a:srgbClr val="0070C0"/>
        </a:solidFill>
      </dgm:spPr>
      <dgm:t>
        <a:bodyPr/>
        <a:lstStyle/>
        <a:p>
          <a:r>
            <a:rPr lang="en-US" sz="2800" b="1" dirty="0">
              <a:solidFill>
                <a:schemeClr val="bg1"/>
              </a:solidFill>
            </a:rPr>
            <a:t>Leads to Increased </a:t>
          </a:r>
          <a:r>
            <a:rPr lang="en-US" sz="2800" b="1" dirty="0">
              <a:solidFill>
                <a:srgbClr val="C00000"/>
              </a:solidFill>
            </a:rPr>
            <a:t>Sleep Effort </a:t>
          </a:r>
          <a:r>
            <a:rPr lang="en-US" sz="2800" b="1" dirty="0">
              <a:solidFill>
                <a:schemeClr val="bg1"/>
              </a:solidFill>
            </a:rPr>
            <a:t>to Overcome Arousal</a:t>
          </a:r>
        </a:p>
      </dgm:t>
    </dgm:pt>
    <dgm:pt modelId="{276D8165-BBB5-49C3-BDCF-27F0E293485F}" type="parTrans" cxnId="{63FAFC9B-413A-480A-8540-F543764A0DDA}">
      <dgm:prSet/>
      <dgm:spPr/>
      <dgm:t>
        <a:bodyPr/>
        <a:lstStyle/>
        <a:p>
          <a:endParaRPr lang="en-US"/>
        </a:p>
      </dgm:t>
    </dgm:pt>
    <dgm:pt modelId="{CAB29D89-711B-43A9-ABEF-4258BC8E8E30}" type="sibTrans" cxnId="{63FAFC9B-413A-480A-8540-F543764A0DDA}">
      <dgm:prSet/>
      <dgm:spPr/>
      <dgm:t>
        <a:bodyPr/>
        <a:lstStyle/>
        <a:p>
          <a:endParaRPr lang="en-US"/>
        </a:p>
      </dgm:t>
    </dgm:pt>
    <dgm:pt modelId="{60D94A7C-F0A9-448B-93CE-49B1871FC589}" type="pres">
      <dgm:prSet presAssocID="{E5ED59B4-7D7E-49AB-9DAE-2742386B6DC1}" presName="Name0" presStyleCnt="0">
        <dgm:presLayoutVars>
          <dgm:dir/>
          <dgm:animLvl val="lvl"/>
          <dgm:resizeHandles val="exact"/>
        </dgm:presLayoutVars>
      </dgm:prSet>
      <dgm:spPr/>
    </dgm:pt>
    <dgm:pt modelId="{2343E148-893E-4D9D-9226-E8C7507BA51C}" type="pres">
      <dgm:prSet presAssocID="{16061F77-9A4F-4FAE-9C42-5BA1A7F387BE}" presName="boxAndChildren" presStyleCnt="0"/>
      <dgm:spPr/>
    </dgm:pt>
    <dgm:pt modelId="{31175B47-387B-4C7A-B313-1121A806E31A}" type="pres">
      <dgm:prSet presAssocID="{16061F77-9A4F-4FAE-9C42-5BA1A7F387BE}" presName="parentTextBox" presStyleLbl="node1" presStyleIdx="0" presStyleCnt="3" custLinFactNeighborY="10841"/>
      <dgm:spPr/>
    </dgm:pt>
    <dgm:pt modelId="{4D1F28D1-0420-4AFE-BB9D-67B841F90628}" type="pres">
      <dgm:prSet presAssocID="{E54228DF-BECD-4285-9BA4-548F22877C8C}" presName="sp" presStyleCnt="0"/>
      <dgm:spPr/>
    </dgm:pt>
    <dgm:pt modelId="{C4A82333-7F05-4D71-9BA1-D9386BA99026}" type="pres">
      <dgm:prSet presAssocID="{9C347F9B-2841-45CB-AB21-A807937A9CE0}" presName="arrowAndChildren" presStyleCnt="0"/>
      <dgm:spPr/>
    </dgm:pt>
    <dgm:pt modelId="{52E7060A-C4A9-48AD-8229-18B61E5F79D4}" type="pres">
      <dgm:prSet presAssocID="{9C347F9B-2841-45CB-AB21-A807937A9CE0}" presName="parentTextArrow" presStyleLbl="node1" presStyleIdx="1" presStyleCnt="3" custScaleY="159228" custLinFactNeighborX="5660" custLinFactNeighborY="6266"/>
      <dgm:spPr/>
    </dgm:pt>
    <dgm:pt modelId="{B08DBABA-AD24-4C6C-9E8F-91414E596413}" type="pres">
      <dgm:prSet presAssocID="{198159F5-2A41-4BFF-8A80-63576D2FEB3F}" presName="sp" presStyleCnt="0"/>
      <dgm:spPr/>
    </dgm:pt>
    <dgm:pt modelId="{41B94E04-0080-4873-BAE8-9ED8A970845C}" type="pres">
      <dgm:prSet presAssocID="{5328D5C1-E27D-48EB-A533-4C842883E07E}" presName="arrowAndChildren" presStyleCnt="0"/>
      <dgm:spPr/>
    </dgm:pt>
    <dgm:pt modelId="{1A261BAF-773D-4B22-99B9-B7D37344B390}" type="pres">
      <dgm:prSet presAssocID="{5328D5C1-E27D-48EB-A533-4C842883E07E}" presName="parentTextArrow" presStyleLbl="node1" presStyleIdx="2" presStyleCnt="3" custLinFactNeighborX="9901" custLinFactNeighborY="-62"/>
      <dgm:spPr/>
    </dgm:pt>
  </dgm:ptLst>
  <dgm:cxnLst>
    <dgm:cxn modelId="{1BEE3F0D-8794-4659-924F-C3E8782C120F}" type="presOf" srcId="{5328D5C1-E27D-48EB-A533-4C842883E07E}" destId="{1A261BAF-773D-4B22-99B9-B7D37344B390}" srcOrd="0" destOrd="0" presId="urn:microsoft.com/office/officeart/2005/8/layout/process4"/>
    <dgm:cxn modelId="{6A95480F-6A18-4F62-AE60-8225A9383D44}" srcId="{E5ED59B4-7D7E-49AB-9DAE-2742386B6DC1}" destId="{5328D5C1-E27D-48EB-A533-4C842883E07E}" srcOrd="0" destOrd="0" parTransId="{82F50A8C-2EE0-4F73-BBFB-1C41B06A5EDF}" sibTransId="{198159F5-2A41-4BFF-8A80-63576D2FEB3F}"/>
    <dgm:cxn modelId="{00AEC610-885C-44DC-B6BF-45969B0FD88E}" type="presOf" srcId="{E5ED59B4-7D7E-49AB-9DAE-2742386B6DC1}" destId="{60D94A7C-F0A9-448B-93CE-49B1871FC589}" srcOrd="0" destOrd="0" presId="urn:microsoft.com/office/officeart/2005/8/layout/process4"/>
    <dgm:cxn modelId="{94BE3345-AAF8-4A08-8B56-78F1EEF52F0E}" type="presOf" srcId="{16061F77-9A4F-4FAE-9C42-5BA1A7F387BE}" destId="{31175B47-387B-4C7A-B313-1121A806E31A}" srcOrd="0" destOrd="0" presId="urn:microsoft.com/office/officeart/2005/8/layout/process4"/>
    <dgm:cxn modelId="{FC16478F-5A67-4C43-8DF5-5B076F6C68D2}" srcId="{E5ED59B4-7D7E-49AB-9DAE-2742386B6DC1}" destId="{9C347F9B-2841-45CB-AB21-A807937A9CE0}" srcOrd="1" destOrd="0" parTransId="{C904BE6E-1CF8-43D3-9AD1-B2E10C2C5385}" sibTransId="{E54228DF-BECD-4285-9BA4-548F22877C8C}"/>
    <dgm:cxn modelId="{63FAFC9B-413A-480A-8540-F543764A0DDA}" srcId="{E5ED59B4-7D7E-49AB-9DAE-2742386B6DC1}" destId="{16061F77-9A4F-4FAE-9C42-5BA1A7F387BE}" srcOrd="2" destOrd="0" parTransId="{276D8165-BBB5-49C3-BDCF-27F0E293485F}" sibTransId="{CAB29D89-711B-43A9-ABEF-4258BC8E8E30}"/>
    <dgm:cxn modelId="{A3C04EAE-B3C1-465A-91B1-7C21B4460DB5}" type="presOf" srcId="{9C347F9B-2841-45CB-AB21-A807937A9CE0}" destId="{52E7060A-C4A9-48AD-8229-18B61E5F79D4}" srcOrd="0" destOrd="0" presId="urn:microsoft.com/office/officeart/2005/8/layout/process4"/>
    <dgm:cxn modelId="{CD7D17AA-C4E9-4694-B24E-34E0BA73BC91}" type="presParOf" srcId="{60D94A7C-F0A9-448B-93CE-49B1871FC589}" destId="{2343E148-893E-4D9D-9226-E8C7507BA51C}" srcOrd="0" destOrd="0" presId="urn:microsoft.com/office/officeart/2005/8/layout/process4"/>
    <dgm:cxn modelId="{C4C6096D-60CA-46C4-AE7B-656EDCD65A55}" type="presParOf" srcId="{2343E148-893E-4D9D-9226-E8C7507BA51C}" destId="{31175B47-387B-4C7A-B313-1121A806E31A}" srcOrd="0" destOrd="0" presId="urn:microsoft.com/office/officeart/2005/8/layout/process4"/>
    <dgm:cxn modelId="{8BF2E68A-E514-4FC9-A0C3-671907BA95B9}" type="presParOf" srcId="{60D94A7C-F0A9-448B-93CE-49B1871FC589}" destId="{4D1F28D1-0420-4AFE-BB9D-67B841F90628}" srcOrd="1" destOrd="0" presId="urn:microsoft.com/office/officeart/2005/8/layout/process4"/>
    <dgm:cxn modelId="{9B7242CC-6414-40A6-8946-4E0851747EF9}" type="presParOf" srcId="{60D94A7C-F0A9-448B-93CE-49B1871FC589}" destId="{C4A82333-7F05-4D71-9BA1-D9386BA99026}" srcOrd="2" destOrd="0" presId="urn:microsoft.com/office/officeart/2005/8/layout/process4"/>
    <dgm:cxn modelId="{2AF6752C-E3D7-45FE-9F49-BCC2C6FD7048}" type="presParOf" srcId="{C4A82333-7F05-4D71-9BA1-D9386BA99026}" destId="{52E7060A-C4A9-48AD-8229-18B61E5F79D4}" srcOrd="0" destOrd="0" presId="urn:microsoft.com/office/officeart/2005/8/layout/process4"/>
    <dgm:cxn modelId="{E5B69D9F-AE6C-4F49-92D2-2D0440A338AD}" type="presParOf" srcId="{60D94A7C-F0A9-448B-93CE-49B1871FC589}" destId="{B08DBABA-AD24-4C6C-9E8F-91414E596413}" srcOrd="3" destOrd="0" presId="urn:microsoft.com/office/officeart/2005/8/layout/process4"/>
    <dgm:cxn modelId="{26539AC0-683E-4F2C-9E05-E9215B8A0BC7}" type="presParOf" srcId="{60D94A7C-F0A9-448B-93CE-49B1871FC589}" destId="{41B94E04-0080-4873-BAE8-9ED8A970845C}" srcOrd="4" destOrd="0" presId="urn:microsoft.com/office/officeart/2005/8/layout/process4"/>
    <dgm:cxn modelId="{F1187F9D-BFDE-48B0-A3FF-595AB906DEF1}" type="presParOf" srcId="{41B94E04-0080-4873-BAE8-9ED8A970845C}" destId="{1A261BAF-773D-4B22-99B9-B7D37344B390}"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1F35A1-9737-4ABB-8D65-47BC2A77A360}">
      <dsp:nvSpPr>
        <dsp:cNvPr id="0" name=""/>
        <dsp:cNvSpPr/>
      </dsp:nvSpPr>
      <dsp:spPr>
        <a:xfrm rot="5400000">
          <a:off x="-255936" y="275564"/>
          <a:ext cx="1624793" cy="1137355"/>
        </a:xfrm>
        <a:prstGeom prst="chevron">
          <a:avLst/>
        </a:prstGeom>
        <a:solidFill>
          <a:srgbClr val="FF000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t>Restoration</a:t>
          </a:r>
        </a:p>
      </dsp:txBody>
      <dsp:txXfrm rot="-5400000">
        <a:off x="-12216" y="600523"/>
        <a:ext cx="1137355" cy="487438"/>
      </dsp:txXfrm>
    </dsp:sp>
    <dsp:sp modelId="{86BA773E-FACB-4142-A4A6-3AC8E77C7719}">
      <dsp:nvSpPr>
        <dsp:cNvPr id="0" name=""/>
        <dsp:cNvSpPr/>
      </dsp:nvSpPr>
      <dsp:spPr>
        <a:xfrm rot="5400000">
          <a:off x="4139819" y="-3033594"/>
          <a:ext cx="1397843" cy="747607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Char char="•"/>
          </a:pPr>
          <a:r>
            <a:rPr lang="en-US" sz="3200" kern="1200" dirty="0"/>
            <a:t>Certain genes only turned-on during sleep plus some hormones only released during sleep</a:t>
          </a:r>
        </a:p>
      </dsp:txBody>
      <dsp:txXfrm rot="-5400000">
        <a:off x="1100702" y="73760"/>
        <a:ext cx="7407841" cy="1261369"/>
      </dsp:txXfrm>
    </dsp:sp>
    <dsp:sp modelId="{86C180AC-A4A6-4DB1-8F74-A8875B0BEB60}">
      <dsp:nvSpPr>
        <dsp:cNvPr id="0" name=""/>
        <dsp:cNvSpPr/>
      </dsp:nvSpPr>
      <dsp:spPr>
        <a:xfrm rot="5400000">
          <a:off x="-255936" y="1859110"/>
          <a:ext cx="1624793" cy="1137355"/>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Conservation of Energy</a:t>
          </a:r>
        </a:p>
      </dsp:txBody>
      <dsp:txXfrm rot="-5400000">
        <a:off x="-12216" y="2184069"/>
        <a:ext cx="1137355" cy="487438"/>
      </dsp:txXfrm>
    </dsp:sp>
    <dsp:sp modelId="{414065E0-3644-49C6-BD3E-D9B2D000B4D5}">
      <dsp:nvSpPr>
        <dsp:cNvPr id="0" name=""/>
        <dsp:cNvSpPr/>
      </dsp:nvSpPr>
      <dsp:spPr>
        <a:xfrm rot="5400000">
          <a:off x="4310683" y="-1585859"/>
          <a:ext cx="1056115" cy="7427207"/>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Char char="•"/>
          </a:pPr>
          <a:r>
            <a:rPr lang="en-US" sz="3200" kern="1200" dirty="0"/>
            <a:t>We sleep to save calories?  Only 110 calories saved</a:t>
          </a:r>
        </a:p>
      </dsp:txBody>
      <dsp:txXfrm rot="-5400000">
        <a:off x="1125138" y="1651241"/>
        <a:ext cx="7375652" cy="953005"/>
      </dsp:txXfrm>
    </dsp:sp>
    <dsp:sp modelId="{9D7640B8-51FC-4194-A325-D07219E24EBC}">
      <dsp:nvSpPr>
        <dsp:cNvPr id="0" name=""/>
        <dsp:cNvSpPr/>
      </dsp:nvSpPr>
      <dsp:spPr>
        <a:xfrm rot="5400000">
          <a:off x="-255936" y="3298114"/>
          <a:ext cx="1624793" cy="1137355"/>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Brain Processing</a:t>
          </a:r>
        </a:p>
      </dsp:txBody>
      <dsp:txXfrm rot="-5400000">
        <a:off x="-12216" y="3623073"/>
        <a:ext cx="1137355" cy="487438"/>
      </dsp:txXfrm>
    </dsp:sp>
    <dsp:sp modelId="{65D68852-A45C-4E96-BF08-B759FC33574D}">
      <dsp:nvSpPr>
        <dsp:cNvPr id="0" name=""/>
        <dsp:cNvSpPr/>
      </dsp:nvSpPr>
      <dsp:spPr>
        <a:xfrm rot="5400000">
          <a:off x="4310683" y="-131150"/>
          <a:ext cx="1056115" cy="7427207"/>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Char char="•"/>
          </a:pPr>
          <a:r>
            <a:rPr lang="en-US" sz="3200" kern="1200" dirty="0"/>
            <a:t>Mental processing and memory consolidation, neuronal pruning</a:t>
          </a:r>
        </a:p>
      </dsp:txBody>
      <dsp:txXfrm rot="-5400000">
        <a:off x="1125138" y="3105950"/>
        <a:ext cx="7375652" cy="95300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175B47-387B-4C7A-B313-1121A806E31A}">
      <dsp:nvSpPr>
        <dsp:cNvPr id="0" name=""/>
        <dsp:cNvSpPr/>
      </dsp:nvSpPr>
      <dsp:spPr>
        <a:xfrm>
          <a:off x="0" y="5414181"/>
          <a:ext cx="8610600" cy="1367618"/>
        </a:xfrm>
        <a:prstGeom prst="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bg1"/>
              </a:solidFill>
            </a:rPr>
            <a:t>Leads to Increased </a:t>
          </a:r>
          <a:r>
            <a:rPr lang="en-US" sz="2800" b="1" kern="1200" dirty="0">
              <a:solidFill>
                <a:srgbClr val="C00000"/>
              </a:solidFill>
            </a:rPr>
            <a:t>Sleep Effort </a:t>
          </a:r>
          <a:r>
            <a:rPr lang="en-US" sz="2800" b="1" kern="1200" dirty="0">
              <a:solidFill>
                <a:schemeClr val="bg1"/>
              </a:solidFill>
            </a:rPr>
            <a:t>to Overcome Arousal</a:t>
          </a:r>
        </a:p>
      </dsp:txBody>
      <dsp:txXfrm>
        <a:off x="0" y="5414181"/>
        <a:ext cx="8610600" cy="1367618"/>
      </dsp:txXfrm>
    </dsp:sp>
    <dsp:sp modelId="{52E7060A-C4A9-48AD-8229-18B61E5F79D4}">
      <dsp:nvSpPr>
        <dsp:cNvPr id="0" name=""/>
        <dsp:cNvSpPr/>
      </dsp:nvSpPr>
      <dsp:spPr>
        <a:xfrm rot="10800000">
          <a:off x="0" y="2215989"/>
          <a:ext cx="8610600" cy="3349198"/>
        </a:xfrm>
        <a:prstGeom prst="upArrowCallou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bg1"/>
              </a:solidFill>
            </a:rPr>
            <a:t>The bed becomes a cue for hyperarousal rather than sleep</a:t>
          </a:r>
        </a:p>
        <a:p>
          <a:pPr marL="0" lvl="0" indent="0" algn="ctr" defTabSz="1244600">
            <a:lnSpc>
              <a:spcPct val="90000"/>
            </a:lnSpc>
            <a:spcBef>
              <a:spcPct val="0"/>
            </a:spcBef>
            <a:spcAft>
              <a:spcPct val="35000"/>
            </a:spcAft>
            <a:buNone/>
          </a:pPr>
          <a:r>
            <a:rPr lang="en-US" sz="1800" b="1" kern="1200" dirty="0">
              <a:solidFill>
                <a:schemeClr val="bg1"/>
              </a:solidFill>
            </a:rPr>
            <a:t>Classical Conditioning example of Pavlov’s Dog</a:t>
          </a:r>
        </a:p>
      </dsp:txBody>
      <dsp:txXfrm rot="10800000">
        <a:off x="0" y="2215989"/>
        <a:ext cx="8610600" cy="2176208"/>
      </dsp:txXfrm>
    </dsp:sp>
    <dsp:sp modelId="{1A261BAF-773D-4B22-99B9-B7D37344B390}">
      <dsp:nvSpPr>
        <dsp:cNvPr id="0" name=""/>
        <dsp:cNvSpPr/>
      </dsp:nvSpPr>
      <dsp:spPr>
        <a:xfrm rot="10800000">
          <a:off x="0" y="2"/>
          <a:ext cx="8610600" cy="2103397"/>
        </a:xfrm>
        <a:prstGeom prst="upArrowCallou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bg1"/>
              </a:solidFill>
            </a:rPr>
            <a:t>With Repeated Pairing of Bed with Wakefulness </a:t>
          </a:r>
        </a:p>
        <a:p>
          <a:pPr marL="0" lvl="0" indent="0" algn="ctr" defTabSz="1244600">
            <a:lnSpc>
              <a:spcPct val="90000"/>
            </a:lnSpc>
            <a:spcBef>
              <a:spcPct val="0"/>
            </a:spcBef>
            <a:spcAft>
              <a:spcPct val="35000"/>
            </a:spcAft>
            <a:buNone/>
          </a:pPr>
          <a:r>
            <a:rPr lang="en-US" sz="2800" b="1" kern="1200" dirty="0">
              <a:solidFill>
                <a:schemeClr val="bg1"/>
              </a:solidFill>
            </a:rPr>
            <a:t>(High Arousal)</a:t>
          </a:r>
        </a:p>
      </dsp:txBody>
      <dsp:txXfrm rot="10800000">
        <a:off x="0" y="2"/>
        <a:ext cx="8610600" cy="1366724"/>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04A8D02-4E65-4CCD-8312-4AB164C6C77D}" type="datetimeFigureOut">
              <a:rPr lang="en-US"/>
              <a:t>11/13/2021</a:t>
            </a:fld>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C119DBA-4540-49B3-8FA9-6259387ECF9E}" type="slidenum">
              <a:rPr/>
              <a:t>‹#›</a:t>
            </a:fld>
            <a:endParaRPr/>
          </a:p>
        </p:txBody>
      </p:sp>
    </p:spTree>
    <p:extLst>
      <p:ext uri="{BB962C8B-B14F-4D97-AF65-F5344CB8AC3E}">
        <p14:creationId xmlns:p14="http://schemas.microsoft.com/office/powerpoint/2010/main" val="3587619857"/>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15T18:38:44.939"/>
    </inkml:context>
    <inkml:brush xml:id="br0">
      <inkml:brushProperty name="width" value="0.1" units="cm"/>
      <inkml:brushProperty name="height" value="0.1" units="cm"/>
      <inkml:brushProperty name="color" value="#404040"/>
      <inkml:brushProperty name="ignorePressure" value="1"/>
    </inkml:brush>
  </inkml:definitions>
  <inkml:trace contextRef="#ctx0" brushRef="#br0">0 404,'1'22,"0"0,2 0,0 0,1-1,1 0,1 0,3 5,0 0,-3-6,1 0,1-1,6 9,13 27,-20-39,1 1,0-1,2-1,0 0,9 11,9 8,-16-19,1 0,0-1,1 0,6 3,14 9,1-3,1 0,26 10,-55-29,-1 0,1 1,-1 0,0-1,1 4,28 19,8 0,-20-13,0 0,1-2,20 8,-14-8,-8-3,-1-2,16 4,-26-8,0 1,-1 0,1 0,2 3,-5-3,0-1,0 1,0-1,0 0,8 0,-12-2,-1-1,1 0,0 0,-1 0,1 0,0-1,-1 1,1-1,-1 0,1 0,-1-1,1 1,-1-1,0 1,0-1,3-2,16-12,-1-2,-1-1,0 0,0-4,31-28,-16 7,-30 37,0-1,1 1,0 0,0 0,0 1,6-4,-2 2,0-1,-1-1,0 1,-1-2,2-1,-3 2,1 1,0 0,0 0,1 1,1 0,1-1,64-46,-38 27,30-17,-34 20,-27 19,-1 2,1-1,0 1,1 0,3-3,9-4,0-1,-2-1,0-1,0 0,2-4,-15 14,12-9,1 0,1 2,0 0,1 1,15-7,-10 6,-1-1,0-1,8-7,34-25,3 2,5-3,-63 41,-1 0,1 0,0 1,2 0,-2 0,-1 0,1 0,-1-1,6-3,24-16,1 2,1 2,33-11,19-9,-31 20,-49 16,0 0,0 0,-1-1,11-6,38-25,-26 14,37-16,-65 34,0 1,1-1,-1-1,-1 0,1 0,-1 0,5-4,-2-3</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15T18:25:31.092"/>
    </inkml:context>
    <inkml:brush xml:id="br0">
      <inkml:brushProperty name="width" value="0.05" units="cm"/>
      <inkml:brushProperty name="height" value="0.05" units="cm"/>
      <inkml:brushProperty name="color" value="#E71224"/>
      <inkml:brushProperty name="ignorePressure" value="1"/>
    </inkml:brush>
  </inkml:definitions>
  <inkml:trace contextRef="#ctx0" brushRef="#br0">3488 315,'-5'-1,"1"0,0 1,-1-1,1-1,0 1,0 0,0-1,-8-4,-2-1,-127-63,-67-29,156 77,-2 3,-59-14,16 16,-1 4,-168 1,132 8,-326 1,357 12,-167 38,156-24,68-15,-178 40,186-34,1 1,0 2,1 1,-50 35,24-16,-48 32,-67 37,149-90,1 1,1 2,0 0,2 2,0 0,1 2,-33 43,17-14,3 2,-52 104,76-132,1 0,2 1,1 1,1-1,1 1,-3 36,4 171,5-175,1-9,1-1,3 0,2 0,2 0,2-1,25 67,-20-72,42 96,-49-121,1-1,1 0,1-1,0 0,17 17,18 17,-30-30,2-1,0-1,1 0,29 19,128 93,30 18,-100-78,17 10,-41-32,-24-13,71 31,-110-57,0 1,32 24,7 3,74 35,4-7,168 57,-205-91,2-5,1-4,1-5,0-4,1-5,0-5,112-9,-148-1,114-26,-126 17,-1-2,0-3,-2-2,88-49,-94 44,164-104,-180 109,-2-2,0-2,-2 0,35-43,7-30,4-3,-34 48,-3-2,-2-1,42-94,-42 93,-27 47,-1-1,0 0,0 0,-1 0,-1-1,5-16,30-191,-8 31,-18 117,-4 1,1-78,-15-142,-20 109,23 177,0 1,-1-1,0 0,0 1,0-1,0 1,-1-1,1 1,-1 0,0 0,0 1,-1-1,1 1,-1-1,-4-2,-8-5,0 1,-30-14,-10-7,27 14,-32-16,-5-1,60 30,-60-34,3-2,-69-58,120 86,0-2,1 1,0-1,1-1,1 0,-10-22,9 19,0 0,-1 0,0 1,-16-17,20 25,0 0,0 0,-9-18,-6-10,20 34,-1 1,1-1,0 1,-1-1,0 1,1 0,-1 0,0 0,0 0,0 1,0-1,-1 1,1 0,-4-1,-5-1,0 2,-22-2,25 3,1 0,-1-1,1 0,-1 0,1-1,-14-5,-14-8,12 4,-37-20,44 20</inkml:trace>
</inkml:ink>
</file>

<file path=ppt/ink/ink3.xml><?xml version="1.0" encoding="utf-8"?>
<inkml:ink xmlns:inkml="http://www.w3.org/2003/InkML">
  <inkml:definitions>
    <inkml:context xml:id="ctx0">
      <inkml:inkSource xml:id="inkSrc0">
        <inkml:traceFormat>
          <inkml:channel name="X" type="integer" min="-2880" max="1920" units="cm"/>
          <inkml:channel name="Y" type="integer" max="1620" units="cm"/>
          <inkml:channel name="T" type="integer" max="2.14748E9" units="dev"/>
        </inkml:traceFormat>
        <inkml:channelProperties>
          <inkml:channelProperty channel="X" name="resolution" value="155.33981" units="1/cm"/>
          <inkml:channelProperty channel="Y" name="resolution" value="93.64162" units="1/cm"/>
          <inkml:channelProperty channel="T" name="resolution" value="1" units="1/dev"/>
        </inkml:channelProperties>
      </inkml:inkSource>
      <inkml:timestamp xml:id="ts0" timeString="2021-06-15T18:31:31.572"/>
    </inkml:context>
    <inkml:brush xml:id="br0">
      <inkml:brushProperty name="width" value="0.1" units="cm"/>
      <inkml:brushProperty name="height" value="0.1" units="cm"/>
      <inkml:brushProperty name="fitToCurve" value="1"/>
    </inkml:brush>
  </inkml:definitions>
  <inkml:traceGroup>
    <inkml:annotationXML>
      <emma:emma xmlns:emma="http://www.w3.org/2003/04/emma" version="1.0">
        <emma:interpretation id="{3F98C029-5CA2-42CD-96A4-B4BB93D44FCD}" emma:medium="tactile" emma:mode="ink">
          <msink:context xmlns:msink="http://schemas.microsoft.com/ink/2010/main" type="inkDrawing" rotatedBoundingBox="29335,9188 29335,9205 29320,9205 29320,9188" shapeName="Other"/>
        </emma:interpretation>
      </emma:emma>
    </inkml:annotationXML>
    <inkml:trace contextRef="#ctx0" brushRef="#br0">0 17 0,'0'-17'47</inkml:trace>
  </inkml:traceGroup>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A755D9-D361-47B8-9652-3B4EA9776CE5}" type="datetimeFigureOut">
              <a:rPr lang="en-US"/>
              <a:t>11/13/2021</a:t>
            </a:fld>
            <a:endParaRPr/>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B36274-F2B9-4C45-BBB4-0EDF4CD651A7}" type="slidenum">
              <a:rPr/>
              <a:t>‹#›</a:t>
            </a:fld>
            <a:endParaRPr/>
          </a:p>
        </p:txBody>
      </p:sp>
    </p:spTree>
    <p:extLst>
      <p:ext uri="{BB962C8B-B14F-4D97-AF65-F5344CB8AC3E}">
        <p14:creationId xmlns:p14="http://schemas.microsoft.com/office/powerpoint/2010/main" val="21476885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B36274-F2B9-4C45-BBB4-0EDF4CD651A7}" type="slidenum">
              <a:rPr lang="en-US" smtClean="0"/>
              <a:t>1</a:t>
            </a:fld>
            <a:endParaRPr lang="en-US"/>
          </a:p>
        </p:txBody>
      </p:sp>
    </p:spTree>
    <p:extLst>
      <p:ext uri="{BB962C8B-B14F-4D97-AF65-F5344CB8AC3E}">
        <p14:creationId xmlns:p14="http://schemas.microsoft.com/office/powerpoint/2010/main" val="509441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Times New Roman" panose="02020603050405020304" pitchFamily="18" charset="0"/>
              </a:defRPr>
            </a:lvl1pPr>
            <a:lvl2pPr marL="757066" indent="-291179">
              <a:defRPr>
                <a:solidFill>
                  <a:schemeClr val="tx1"/>
                </a:solidFill>
                <a:latin typeface="Times New Roman" panose="02020603050405020304" pitchFamily="18" charset="0"/>
              </a:defRPr>
            </a:lvl2pPr>
            <a:lvl3pPr marL="1164717" indent="-232943">
              <a:defRPr>
                <a:solidFill>
                  <a:schemeClr val="tx1"/>
                </a:solidFill>
                <a:latin typeface="Times New Roman" panose="02020603050405020304" pitchFamily="18" charset="0"/>
              </a:defRPr>
            </a:lvl3pPr>
            <a:lvl4pPr marL="1630604" indent="-232943">
              <a:defRPr>
                <a:solidFill>
                  <a:schemeClr val="tx1"/>
                </a:solidFill>
                <a:latin typeface="Times New Roman" panose="02020603050405020304" pitchFamily="18" charset="0"/>
              </a:defRPr>
            </a:lvl4pPr>
            <a:lvl5pPr marL="2096491" indent="-232943">
              <a:defRPr>
                <a:solidFill>
                  <a:schemeClr val="tx1"/>
                </a:solidFill>
                <a:latin typeface="Times New Roman" panose="02020603050405020304" pitchFamily="18" charset="0"/>
              </a:defRPr>
            </a:lvl5pPr>
            <a:lvl6pPr marL="2562377" indent="-232943" eaLnBrk="0" fontAlgn="base" hangingPunct="0">
              <a:spcBef>
                <a:spcPct val="0"/>
              </a:spcBef>
              <a:spcAft>
                <a:spcPct val="0"/>
              </a:spcAft>
              <a:defRPr>
                <a:solidFill>
                  <a:schemeClr val="tx1"/>
                </a:solidFill>
                <a:latin typeface="Times New Roman" panose="02020603050405020304" pitchFamily="18" charset="0"/>
              </a:defRPr>
            </a:lvl6pPr>
            <a:lvl7pPr marL="3028264" indent="-232943" eaLnBrk="0" fontAlgn="base" hangingPunct="0">
              <a:spcBef>
                <a:spcPct val="0"/>
              </a:spcBef>
              <a:spcAft>
                <a:spcPct val="0"/>
              </a:spcAft>
              <a:defRPr>
                <a:solidFill>
                  <a:schemeClr val="tx1"/>
                </a:solidFill>
                <a:latin typeface="Times New Roman" panose="02020603050405020304" pitchFamily="18" charset="0"/>
              </a:defRPr>
            </a:lvl7pPr>
            <a:lvl8pPr marL="3494151" indent="-232943" eaLnBrk="0" fontAlgn="base" hangingPunct="0">
              <a:spcBef>
                <a:spcPct val="0"/>
              </a:spcBef>
              <a:spcAft>
                <a:spcPct val="0"/>
              </a:spcAft>
              <a:defRPr>
                <a:solidFill>
                  <a:schemeClr val="tx1"/>
                </a:solidFill>
                <a:latin typeface="Times New Roman" panose="02020603050405020304" pitchFamily="18" charset="0"/>
              </a:defRPr>
            </a:lvl8pPr>
            <a:lvl9pPr marL="3960038" indent="-232943" eaLnBrk="0" fontAlgn="base" hangingPunct="0">
              <a:spcBef>
                <a:spcPct val="0"/>
              </a:spcBef>
              <a:spcAft>
                <a:spcPct val="0"/>
              </a:spcAft>
              <a:defRPr>
                <a:solidFill>
                  <a:schemeClr val="tx1"/>
                </a:solidFill>
                <a:latin typeface="Times New Roman" panose="02020603050405020304" pitchFamily="18" charset="0"/>
              </a:defRPr>
            </a:lvl9pPr>
          </a:lstStyle>
          <a:p>
            <a:fld id="{16056956-B619-46B5-BA18-FFD7A7A79BE7}" type="slidenum">
              <a:rPr lang="en-US" altLang="en-US">
                <a:latin typeface="Arial" panose="020B0604020202020204" pitchFamily="34" charset="0"/>
              </a:rPr>
              <a:pPr/>
              <a:t>37</a:t>
            </a:fld>
            <a:endParaRPr lang="en-US" altLang="en-US">
              <a:latin typeface="Arial" panose="020B0604020202020204" pitchFamily="34"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2798944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a:defRPr>
                <a:solidFill>
                  <a:schemeClr val="tx1"/>
                </a:solidFill>
                <a:latin typeface="Times New Roman" panose="02020603050405020304" pitchFamily="18" charset="0"/>
              </a:defRPr>
            </a:lvl1pPr>
            <a:lvl2pPr marL="757066" indent="-291179">
              <a:defRPr>
                <a:solidFill>
                  <a:schemeClr val="tx1"/>
                </a:solidFill>
                <a:latin typeface="Times New Roman" panose="02020603050405020304" pitchFamily="18" charset="0"/>
              </a:defRPr>
            </a:lvl2pPr>
            <a:lvl3pPr marL="1164717" indent="-232943">
              <a:defRPr>
                <a:solidFill>
                  <a:schemeClr val="tx1"/>
                </a:solidFill>
                <a:latin typeface="Times New Roman" panose="02020603050405020304" pitchFamily="18" charset="0"/>
              </a:defRPr>
            </a:lvl3pPr>
            <a:lvl4pPr marL="1630604" indent="-232943">
              <a:defRPr>
                <a:solidFill>
                  <a:schemeClr val="tx1"/>
                </a:solidFill>
                <a:latin typeface="Times New Roman" panose="02020603050405020304" pitchFamily="18" charset="0"/>
              </a:defRPr>
            </a:lvl4pPr>
            <a:lvl5pPr marL="2096491" indent="-232943">
              <a:defRPr>
                <a:solidFill>
                  <a:schemeClr val="tx1"/>
                </a:solidFill>
                <a:latin typeface="Times New Roman" panose="02020603050405020304" pitchFamily="18" charset="0"/>
              </a:defRPr>
            </a:lvl5pPr>
            <a:lvl6pPr marL="2562377" indent="-232943" eaLnBrk="0" fontAlgn="base" hangingPunct="0">
              <a:spcBef>
                <a:spcPct val="0"/>
              </a:spcBef>
              <a:spcAft>
                <a:spcPct val="0"/>
              </a:spcAft>
              <a:defRPr>
                <a:solidFill>
                  <a:schemeClr val="tx1"/>
                </a:solidFill>
                <a:latin typeface="Times New Roman" panose="02020603050405020304" pitchFamily="18" charset="0"/>
              </a:defRPr>
            </a:lvl6pPr>
            <a:lvl7pPr marL="3028264" indent="-232943" eaLnBrk="0" fontAlgn="base" hangingPunct="0">
              <a:spcBef>
                <a:spcPct val="0"/>
              </a:spcBef>
              <a:spcAft>
                <a:spcPct val="0"/>
              </a:spcAft>
              <a:defRPr>
                <a:solidFill>
                  <a:schemeClr val="tx1"/>
                </a:solidFill>
                <a:latin typeface="Times New Roman" panose="02020603050405020304" pitchFamily="18" charset="0"/>
              </a:defRPr>
            </a:lvl7pPr>
            <a:lvl8pPr marL="3494151" indent="-232943" eaLnBrk="0" fontAlgn="base" hangingPunct="0">
              <a:spcBef>
                <a:spcPct val="0"/>
              </a:spcBef>
              <a:spcAft>
                <a:spcPct val="0"/>
              </a:spcAft>
              <a:defRPr>
                <a:solidFill>
                  <a:schemeClr val="tx1"/>
                </a:solidFill>
                <a:latin typeface="Times New Roman" panose="02020603050405020304" pitchFamily="18" charset="0"/>
              </a:defRPr>
            </a:lvl8pPr>
            <a:lvl9pPr marL="3960038" indent="-232943" eaLnBrk="0" fontAlgn="base" hangingPunct="0">
              <a:spcBef>
                <a:spcPct val="0"/>
              </a:spcBef>
              <a:spcAft>
                <a:spcPct val="0"/>
              </a:spcAft>
              <a:defRPr>
                <a:solidFill>
                  <a:schemeClr val="tx1"/>
                </a:solidFill>
                <a:latin typeface="Times New Roman" panose="02020603050405020304" pitchFamily="18" charset="0"/>
              </a:defRPr>
            </a:lvl9pPr>
          </a:lstStyle>
          <a:p>
            <a:fld id="{7F2DC35F-665F-417D-9A67-5F5EAD2F93F2}" type="slidenum">
              <a:rPr lang="en-US" altLang="en-US">
                <a:latin typeface="Arial" panose="020B0604020202020204" pitchFamily="34" charset="0"/>
              </a:rPr>
              <a:pPr/>
              <a:t>38</a:t>
            </a:fld>
            <a:endParaRPr lang="en-US" altLang="en-US">
              <a:latin typeface="Arial" panose="020B0604020202020204"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34720" y="4415790"/>
            <a:ext cx="5140960" cy="4183380"/>
          </a:xfrm>
          <a:noFill/>
        </p:spPr>
        <p:txBody>
          <a:bodyPr/>
          <a:lstStyle/>
          <a:p>
            <a:pPr eaLnBrk="1" hangingPunct="1"/>
            <a:r>
              <a:rPr lang="en-US" altLang="en-US" sz="1100"/>
              <a:t>Homeostatic process: as the day progresses, you get sleepier</a:t>
            </a:r>
          </a:p>
          <a:p>
            <a:pPr eaLnBrk="1" hangingPunct="1"/>
            <a:r>
              <a:rPr lang="en-US" altLang="en-US" sz="1100"/>
              <a:t>Circadian process: there are certain times during the day when you are sleepy, regardless of recent sleep history </a:t>
            </a:r>
          </a:p>
          <a:p>
            <a:pPr eaLnBrk="1" hangingPunct="1"/>
            <a:endParaRPr lang="en-US" altLang="en-US" sz="1100"/>
          </a:p>
          <a:p>
            <a:pPr eaLnBrk="1" hangingPunct="1"/>
            <a:r>
              <a:rPr lang="en-US" altLang="en-US" sz="1100"/>
              <a:t>These 2 processes interact with each other—the circadian rhythm influences how sleepy a sleep-deprived individual feels. After a night without sleep, one may be fairly alert at 10 AM because the circadian decrease in sleepiness counteracts the accumulated physiological sleep need; but in the afternoon the biological and physiological influences may combine to create an intense need for sleep.</a:t>
            </a:r>
          </a:p>
        </p:txBody>
      </p:sp>
    </p:spTree>
    <p:extLst>
      <p:ext uri="{BB962C8B-B14F-4D97-AF65-F5344CB8AC3E}">
        <p14:creationId xmlns:p14="http://schemas.microsoft.com/office/powerpoint/2010/main" val="3343929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a:defRPr>
                <a:solidFill>
                  <a:schemeClr val="tx1"/>
                </a:solidFill>
                <a:latin typeface="Times New Roman" panose="02020603050405020304" pitchFamily="18" charset="0"/>
              </a:defRPr>
            </a:lvl1pPr>
            <a:lvl2pPr marL="757066" indent="-291179">
              <a:defRPr>
                <a:solidFill>
                  <a:schemeClr val="tx1"/>
                </a:solidFill>
                <a:latin typeface="Times New Roman" panose="02020603050405020304" pitchFamily="18" charset="0"/>
              </a:defRPr>
            </a:lvl2pPr>
            <a:lvl3pPr marL="1164717" indent="-232943">
              <a:defRPr>
                <a:solidFill>
                  <a:schemeClr val="tx1"/>
                </a:solidFill>
                <a:latin typeface="Times New Roman" panose="02020603050405020304" pitchFamily="18" charset="0"/>
              </a:defRPr>
            </a:lvl3pPr>
            <a:lvl4pPr marL="1630604" indent="-232943">
              <a:defRPr>
                <a:solidFill>
                  <a:schemeClr val="tx1"/>
                </a:solidFill>
                <a:latin typeface="Times New Roman" panose="02020603050405020304" pitchFamily="18" charset="0"/>
              </a:defRPr>
            </a:lvl4pPr>
            <a:lvl5pPr marL="2096491" indent="-232943">
              <a:defRPr>
                <a:solidFill>
                  <a:schemeClr val="tx1"/>
                </a:solidFill>
                <a:latin typeface="Times New Roman" panose="02020603050405020304" pitchFamily="18" charset="0"/>
              </a:defRPr>
            </a:lvl5pPr>
            <a:lvl6pPr marL="2562377" indent="-232943" eaLnBrk="0" fontAlgn="base" hangingPunct="0">
              <a:spcBef>
                <a:spcPct val="0"/>
              </a:spcBef>
              <a:spcAft>
                <a:spcPct val="0"/>
              </a:spcAft>
              <a:defRPr>
                <a:solidFill>
                  <a:schemeClr val="tx1"/>
                </a:solidFill>
                <a:latin typeface="Times New Roman" panose="02020603050405020304" pitchFamily="18" charset="0"/>
              </a:defRPr>
            </a:lvl6pPr>
            <a:lvl7pPr marL="3028264" indent="-232943" eaLnBrk="0" fontAlgn="base" hangingPunct="0">
              <a:spcBef>
                <a:spcPct val="0"/>
              </a:spcBef>
              <a:spcAft>
                <a:spcPct val="0"/>
              </a:spcAft>
              <a:defRPr>
                <a:solidFill>
                  <a:schemeClr val="tx1"/>
                </a:solidFill>
                <a:latin typeface="Times New Roman" panose="02020603050405020304" pitchFamily="18" charset="0"/>
              </a:defRPr>
            </a:lvl7pPr>
            <a:lvl8pPr marL="3494151" indent="-232943" eaLnBrk="0" fontAlgn="base" hangingPunct="0">
              <a:spcBef>
                <a:spcPct val="0"/>
              </a:spcBef>
              <a:spcAft>
                <a:spcPct val="0"/>
              </a:spcAft>
              <a:defRPr>
                <a:solidFill>
                  <a:schemeClr val="tx1"/>
                </a:solidFill>
                <a:latin typeface="Times New Roman" panose="02020603050405020304" pitchFamily="18" charset="0"/>
              </a:defRPr>
            </a:lvl8pPr>
            <a:lvl9pPr marL="3960038" indent="-232943" eaLnBrk="0" fontAlgn="base" hangingPunct="0">
              <a:spcBef>
                <a:spcPct val="0"/>
              </a:spcBef>
              <a:spcAft>
                <a:spcPct val="0"/>
              </a:spcAft>
              <a:defRPr>
                <a:solidFill>
                  <a:schemeClr val="tx1"/>
                </a:solidFill>
                <a:latin typeface="Times New Roman" panose="02020603050405020304" pitchFamily="18" charset="0"/>
              </a:defRPr>
            </a:lvl9pPr>
          </a:lstStyle>
          <a:p>
            <a:fld id="{2EF96CA8-DEBD-4A45-815A-ECDE77651804}" type="slidenum">
              <a:rPr lang="en-US" altLang="en-US">
                <a:latin typeface="Arial" panose="020B0604020202020204" pitchFamily="34" charset="0"/>
              </a:rPr>
              <a:pPr/>
              <a:t>67</a:t>
            </a:fld>
            <a:endParaRPr lang="en-US" altLang="en-US">
              <a:latin typeface="Arial" panose="020B0604020202020204" pitchFamily="34"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21481839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2413" y="1371600"/>
            <a:ext cx="9144000" cy="3505200"/>
          </a:xfrm>
        </p:spPr>
        <p:txBody>
          <a:bodyPr>
            <a:noAutofit/>
          </a:bodyPr>
          <a:lstStyle>
            <a:lvl1pPr>
              <a:defRPr sz="7200"/>
            </a:lvl1pPr>
          </a:lstStyle>
          <a:p>
            <a:r>
              <a:rPr lang="en-US"/>
              <a:t>Click to edit Master title style</a:t>
            </a:r>
            <a:endParaRPr/>
          </a:p>
        </p:txBody>
      </p:sp>
      <p:sp>
        <p:nvSpPr>
          <p:cNvPr id="3" name="Subtitle 2"/>
          <p:cNvSpPr>
            <a:spLocks noGrp="1"/>
          </p:cNvSpPr>
          <p:nvPr>
            <p:ph type="subTitle" idx="1"/>
          </p:nvPr>
        </p:nvSpPr>
        <p:spPr>
          <a:xfrm>
            <a:off x="1522413" y="4953000"/>
            <a:ext cx="8229600" cy="1066800"/>
          </a:xfrm>
        </p:spPr>
        <p:txBody>
          <a:bodyPr>
            <a:normAutofit/>
          </a:bodyPr>
          <a:lstStyle>
            <a:lvl1pPr marL="0" indent="0" algn="l">
              <a:spcBef>
                <a:spcPts val="0"/>
              </a:spcBef>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2474877B-C158-4C01-8289-152AD4633ED4}" type="datetime1">
              <a:rPr lang="en-US" smtClean="0"/>
              <a:t>11/13/2021</a:t>
            </a:fld>
            <a:endParaRPr lang="en-US"/>
          </a:p>
        </p:txBody>
      </p:sp>
      <p:sp>
        <p:nvSpPr>
          <p:cNvPr id="6" name="Slide Number Placeholder 5"/>
          <p:cNvSpPr>
            <a:spLocks noGrp="1"/>
          </p:cNvSpPr>
          <p:nvPr>
            <p:ph type="sldNum" sz="quarter" idx="12"/>
          </p:nvPr>
        </p:nvSpPr>
        <p:spPr/>
        <p:txBody>
          <a:bodyPr/>
          <a:lstStyle/>
          <a:p>
            <a:fld id="{E5137D0E-4A4F-4307-8994-C1891D747D59}" type="slidenum">
              <a:rPr lang="en-US" smtClean="0"/>
              <a:t>‹#›</a:t>
            </a:fld>
            <a:endParaRPr lang="en-US"/>
          </a:p>
        </p:txBody>
      </p:sp>
    </p:spTree>
    <p:extLst>
      <p:ext uri="{BB962C8B-B14F-4D97-AF65-F5344CB8AC3E}">
        <p14:creationId xmlns:p14="http://schemas.microsoft.com/office/powerpoint/2010/main" val="4107501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baseline="0"/>
            </a:lvl6pPr>
            <a:lvl7pPr>
              <a:defRPr baseline="0"/>
            </a:lvl7pPr>
            <a:lvl8pPr>
              <a:defRPr baseline="0"/>
            </a:lvl8pPr>
            <a:lvl9pPr>
              <a:defRPr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F7E5E372-9917-4F16-AB93-A3CFCC01A6E7}" type="datetime1">
              <a:rPr lang="en-US" smtClean="0"/>
              <a:t>11/13/2021</a:t>
            </a:fld>
            <a:endParaRPr lang="en-US"/>
          </a:p>
        </p:txBody>
      </p:sp>
      <p:sp>
        <p:nvSpPr>
          <p:cNvPr id="6" name="Slide Number Placeholder 5"/>
          <p:cNvSpPr>
            <a:spLocks noGrp="1"/>
          </p:cNvSpPr>
          <p:nvPr>
            <p:ph type="sldNum" sz="quarter" idx="12"/>
          </p:nvPr>
        </p:nvSpPr>
        <p:spPr/>
        <p:txBody>
          <a:bodyPr/>
          <a:lstStyle/>
          <a:p>
            <a:fld id="{E5137D0E-4A4F-4307-8994-C1891D747D59}" type="slidenum">
              <a:rPr lang="en-US" smtClean="0"/>
              <a:t>‹#›</a:t>
            </a:fld>
            <a:endParaRPr lang="en-US"/>
          </a:p>
        </p:txBody>
      </p:sp>
    </p:spTree>
    <p:extLst>
      <p:ext uri="{BB962C8B-B14F-4D97-AF65-F5344CB8AC3E}">
        <p14:creationId xmlns:p14="http://schemas.microsoft.com/office/powerpoint/2010/main" val="1173316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52012" y="533400"/>
            <a:ext cx="1371600" cy="5592764"/>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522411" y="533400"/>
            <a:ext cx="8077201" cy="5592764"/>
          </a:xfrm>
        </p:spPr>
        <p:txBody>
          <a:bodyPr vert="eaVert"/>
          <a:lstStyle>
            <a:lvl5pPr>
              <a:defRPr/>
            </a:lvl5pPr>
            <a:lvl6pPr>
              <a:defRPr/>
            </a:lvl6pPr>
            <a:lvl7pPr>
              <a:defRPr/>
            </a:lvl7pPr>
            <a:lvl8pPr>
              <a:defRPr/>
            </a:lvl8pPr>
            <a:lvl9pP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82EC8B27-42A1-41C9-9387-28E260FD3BF5}" type="datetime1">
              <a:rPr lang="en-US" smtClean="0"/>
              <a:t>11/13/2021</a:t>
            </a:fld>
            <a:endParaRPr lang="en-US"/>
          </a:p>
        </p:txBody>
      </p:sp>
      <p:sp>
        <p:nvSpPr>
          <p:cNvPr id="6" name="Slide Number Placeholder 5"/>
          <p:cNvSpPr>
            <a:spLocks noGrp="1"/>
          </p:cNvSpPr>
          <p:nvPr>
            <p:ph type="sldNum" sz="quarter" idx="12"/>
          </p:nvPr>
        </p:nvSpPr>
        <p:spPr/>
        <p:txBody>
          <a:bodyPr/>
          <a:lstStyle/>
          <a:p>
            <a:fld id="{E5137D0E-4A4F-4307-8994-C1891D747D59}" type="slidenum">
              <a:rPr lang="en-US" smtClean="0"/>
              <a:t>‹#›</a:t>
            </a:fld>
            <a:endParaRPr lang="en-US"/>
          </a:p>
        </p:txBody>
      </p:sp>
    </p:spTree>
    <p:extLst>
      <p:ext uri="{BB962C8B-B14F-4D97-AF65-F5344CB8AC3E}">
        <p14:creationId xmlns:p14="http://schemas.microsoft.com/office/powerpoint/2010/main" val="887540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ulleted Text Block">
    <p:spTree>
      <p:nvGrpSpPr>
        <p:cNvPr id="1" name=""/>
        <p:cNvGrpSpPr/>
        <p:nvPr/>
      </p:nvGrpSpPr>
      <p:grpSpPr>
        <a:xfrm>
          <a:off x="0" y="0"/>
          <a:ext cx="0" cy="0"/>
          <a:chOff x="0" y="0"/>
          <a:chExt cx="0" cy="0"/>
        </a:xfrm>
      </p:grpSpPr>
      <p:sp>
        <p:nvSpPr>
          <p:cNvPr id="6" name="Content Placeholder 2"/>
          <p:cNvSpPr>
            <a:spLocks noGrp="1"/>
          </p:cNvSpPr>
          <p:nvPr>
            <p:ph idx="13" hasCustomPrompt="1"/>
          </p:nvPr>
        </p:nvSpPr>
        <p:spPr>
          <a:xfrm>
            <a:off x="495678" y="1468663"/>
            <a:ext cx="11416867" cy="4685232"/>
          </a:xfrm>
          <a:prstGeom prst="rect">
            <a:avLst/>
          </a:prstGeom>
        </p:spPr>
        <p:txBody>
          <a:bodyPr lIns="0">
            <a:normAutofit/>
          </a:bodyPr>
          <a:lstStyle>
            <a:lvl1pPr marL="346075" indent="-244475">
              <a:buClr>
                <a:schemeClr val="accent1"/>
              </a:buClr>
              <a:defRPr sz="3200">
                <a:latin typeface="+mn-lt"/>
                <a:cs typeface="Calibri" pitchFamily="34" charset="0"/>
              </a:defRPr>
            </a:lvl1pPr>
          </a:lstStyle>
          <a:p>
            <a:pPr lvl="0"/>
            <a:r>
              <a:rPr lang="en-US" dirty="0"/>
              <a:t>Click to edit bulleted text block</a:t>
            </a:r>
          </a:p>
          <a:p>
            <a:pPr lvl="0"/>
            <a:endParaRPr lang="en-US" dirty="0"/>
          </a:p>
        </p:txBody>
      </p:sp>
      <p:sp>
        <p:nvSpPr>
          <p:cNvPr id="8" name="Slide Number Placeholder 2"/>
          <p:cNvSpPr>
            <a:spLocks noGrp="1"/>
          </p:cNvSpPr>
          <p:nvPr>
            <p:ph type="sldNum" sz="quarter" idx="4"/>
          </p:nvPr>
        </p:nvSpPr>
        <p:spPr>
          <a:xfrm>
            <a:off x="25764" y="6486716"/>
            <a:ext cx="1036155" cy="365125"/>
          </a:xfrm>
          <a:prstGeom prst="rect">
            <a:avLst/>
          </a:prstGeom>
        </p:spPr>
        <p:txBody>
          <a:bodyPr/>
          <a:lstStyle>
            <a:lvl1pPr algn="l">
              <a:defRPr sz="1200" b="0" i="0">
                <a:latin typeface="Calibri" pitchFamily="34" charset="0"/>
                <a:cs typeface="Calibri" pitchFamily="34" charset="0"/>
              </a:defRPr>
            </a:lvl1pPr>
          </a:lstStyle>
          <a:p>
            <a:fld id="{0B454402-1050-DD4D-8113-F1BC161B592E}" type="slidenum">
              <a:rPr lang="en-US" smtClean="0"/>
              <a:pPr/>
              <a:t>‹#›</a:t>
            </a:fld>
            <a:endParaRPr lang="en-US" dirty="0"/>
          </a:p>
        </p:txBody>
      </p:sp>
      <p:sp>
        <p:nvSpPr>
          <p:cNvPr id="10" name="Title Placeholder 8"/>
          <p:cNvSpPr>
            <a:spLocks noGrp="1"/>
          </p:cNvSpPr>
          <p:nvPr>
            <p:ph type="title"/>
          </p:nvPr>
        </p:nvSpPr>
        <p:spPr>
          <a:xfrm>
            <a:off x="1665806" y="132398"/>
            <a:ext cx="10441760" cy="1032768"/>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5109282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51385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2pPr>
              <a:buClr>
                <a:schemeClr val="accent2"/>
              </a:buClr>
              <a:defRPr/>
            </a:lvl2pPr>
            <a:lvl5pPr>
              <a:defRPr/>
            </a:lvl5pPr>
            <a:lvl6pPr>
              <a:buClr>
                <a:schemeClr val="accent2"/>
              </a:buClr>
              <a:defRPr baseline="0"/>
            </a:lvl6pPr>
            <a:lvl7pPr>
              <a:buClr>
                <a:schemeClr val="accent2"/>
              </a:buClr>
              <a:defRPr baseline="0"/>
            </a:lvl7pPr>
            <a:lvl8pPr>
              <a:buClr>
                <a:schemeClr val="accent2"/>
              </a:buClr>
              <a:defRPr baseline="0"/>
            </a:lvl8pPr>
            <a:lvl9pPr>
              <a:buClr>
                <a:schemeClr val="accent2"/>
              </a:buClr>
              <a:defRPr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B23B943C-CEB7-426C-9C88-ACC1562DD4CE}" type="datetime1">
              <a:rPr lang="en-US" smtClean="0"/>
              <a:t>11/13/2021</a:t>
            </a:fld>
            <a:endParaRPr lang="en-US"/>
          </a:p>
        </p:txBody>
      </p:sp>
      <p:sp>
        <p:nvSpPr>
          <p:cNvPr id="6" name="Slide Number Placeholder 5"/>
          <p:cNvSpPr>
            <a:spLocks noGrp="1"/>
          </p:cNvSpPr>
          <p:nvPr>
            <p:ph type="sldNum" sz="quarter" idx="12"/>
          </p:nvPr>
        </p:nvSpPr>
        <p:spPr/>
        <p:txBody>
          <a:bodyPr/>
          <a:lstStyle/>
          <a:p>
            <a:fld id="{E5137D0E-4A4F-4307-8994-C1891D747D59}" type="slidenum">
              <a:rPr lang="en-US" smtClean="0"/>
              <a:t>‹#›</a:t>
            </a:fld>
            <a:endParaRPr lang="en-US"/>
          </a:p>
        </p:txBody>
      </p:sp>
    </p:spTree>
    <p:extLst>
      <p:ext uri="{BB962C8B-B14F-4D97-AF65-F5344CB8AC3E}">
        <p14:creationId xmlns:p14="http://schemas.microsoft.com/office/powerpoint/2010/main" val="836337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22414" y="2514601"/>
            <a:ext cx="9144000" cy="2819400"/>
          </a:xfrm>
        </p:spPr>
        <p:txBody>
          <a:bodyPr anchor="b">
            <a:noAutofit/>
          </a:bodyPr>
          <a:lstStyle>
            <a:lvl1pPr algn="l">
              <a:defRPr sz="6600" b="0" i="0" cap="none" baseline="0"/>
            </a:lvl1pPr>
          </a:lstStyle>
          <a:p>
            <a:r>
              <a:rPr lang="en-US"/>
              <a:t>Click to edit Master title style</a:t>
            </a:r>
            <a:endParaRPr/>
          </a:p>
        </p:txBody>
      </p:sp>
      <p:sp>
        <p:nvSpPr>
          <p:cNvPr id="3" name="Text Placeholder 2"/>
          <p:cNvSpPr>
            <a:spLocks noGrp="1"/>
          </p:cNvSpPr>
          <p:nvPr>
            <p:ph type="body" idx="1"/>
          </p:nvPr>
        </p:nvSpPr>
        <p:spPr>
          <a:xfrm>
            <a:off x="1522413" y="990600"/>
            <a:ext cx="8229600" cy="1143000"/>
          </a:xfrm>
        </p:spPr>
        <p:txBody>
          <a:bodyPr anchor="t">
            <a:normAutofit/>
          </a:bodyPr>
          <a:lstStyle>
            <a:lvl1pPr marL="0" indent="0">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D0534F19-BBF1-4268-9285-AF822ECECAB2}" type="datetime1">
              <a:rPr lang="en-US" smtClean="0"/>
              <a:t>11/13/2021</a:t>
            </a:fld>
            <a:endParaRPr lang="en-US"/>
          </a:p>
        </p:txBody>
      </p:sp>
      <p:sp>
        <p:nvSpPr>
          <p:cNvPr id="6" name="Slide Number Placeholder 5"/>
          <p:cNvSpPr>
            <a:spLocks noGrp="1"/>
          </p:cNvSpPr>
          <p:nvPr>
            <p:ph type="sldNum" sz="quarter" idx="12"/>
          </p:nvPr>
        </p:nvSpPr>
        <p:spPr/>
        <p:txBody>
          <a:bodyPr/>
          <a:lstStyle/>
          <a:p>
            <a:fld id="{E5137D0E-4A4F-4307-8994-C1891D747D59}" type="slidenum">
              <a:rPr lang="en-US" smtClean="0"/>
              <a:t>‹#›</a:t>
            </a:fld>
            <a:endParaRPr lang="en-US"/>
          </a:p>
        </p:txBody>
      </p:sp>
    </p:spTree>
    <p:extLst>
      <p:ext uri="{BB962C8B-B14F-4D97-AF65-F5344CB8AC3E}">
        <p14:creationId xmlns:p14="http://schemas.microsoft.com/office/powerpoint/2010/main" val="3591654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522414" y="533400"/>
            <a:ext cx="9601200" cy="1143000"/>
          </a:xfrm>
        </p:spPr>
        <p:txBody>
          <a:bodyPr/>
          <a:lstStyle/>
          <a:p>
            <a:r>
              <a:rPr lang="en-US"/>
              <a:t>Click to edit Master title style</a:t>
            </a:r>
            <a:endParaRPr/>
          </a:p>
        </p:txBody>
      </p:sp>
      <p:sp>
        <p:nvSpPr>
          <p:cNvPr id="3" name="Content Placeholder 2"/>
          <p:cNvSpPr>
            <a:spLocks noGrp="1"/>
          </p:cNvSpPr>
          <p:nvPr>
            <p:ph sz="half" idx="1"/>
          </p:nvPr>
        </p:nvSpPr>
        <p:spPr>
          <a:xfrm>
            <a:off x="1522414" y="1828800"/>
            <a:ext cx="4645152" cy="4191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475412" y="1828800"/>
            <a:ext cx="4648201" cy="4191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C0078ADE-CA37-4D85-9E62-04D1233A57F8}" type="datetime1">
              <a:rPr lang="en-US" smtClean="0"/>
              <a:t>11/13/2021</a:t>
            </a:fld>
            <a:endParaRPr lang="en-US"/>
          </a:p>
        </p:txBody>
      </p:sp>
      <p:sp>
        <p:nvSpPr>
          <p:cNvPr id="7" name="Slide Number Placeholder 6"/>
          <p:cNvSpPr>
            <a:spLocks noGrp="1"/>
          </p:cNvSpPr>
          <p:nvPr>
            <p:ph type="sldNum" sz="quarter" idx="12"/>
          </p:nvPr>
        </p:nvSpPr>
        <p:spPr/>
        <p:txBody>
          <a:bodyPr/>
          <a:lstStyle/>
          <a:p>
            <a:fld id="{E5137D0E-4A4F-4307-8994-C1891D747D59}" type="slidenum">
              <a:rPr lang="en-US" smtClean="0"/>
              <a:t>‹#›</a:t>
            </a:fld>
            <a:endParaRPr lang="en-US"/>
          </a:p>
        </p:txBody>
      </p:sp>
    </p:spTree>
    <p:extLst>
      <p:ext uri="{BB962C8B-B14F-4D97-AF65-F5344CB8AC3E}">
        <p14:creationId xmlns:p14="http://schemas.microsoft.com/office/powerpoint/2010/main" val="383154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22414" y="533400"/>
            <a:ext cx="9601200" cy="1143000"/>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522414" y="1828800"/>
            <a:ext cx="4645152" cy="762000"/>
          </a:xfrm>
        </p:spPr>
        <p:txBody>
          <a:bodyPr anchor="ctr"/>
          <a:lstStyle>
            <a:lvl1pPr marL="0" indent="0">
              <a:spcBef>
                <a:spcPts val="0"/>
              </a:spcBef>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22414" y="2667000"/>
            <a:ext cx="4645152" cy="3352800"/>
          </a:xfrm>
        </p:spPr>
        <p:txBody>
          <a:bodyPr>
            <a:normAutofit/>
          </a:bodyPr>
          <a:lstStyle>
            <a:lvl1pPr>
              <a:defRPr sz="2000"/>
            </a:lvl1pPr>
            <a:lvl2pPr>
              <a:defRPr sz="1800"/>
            </a:lvl2pPr>
            <a:lvl3pPr>
              <a:defRPr sz="1600"/>
            </a:lvl3pPr>
            <a:lvl4pPr>
              <a:defRPr sz="1400"/>
            </a:lvl4pPr>
            <a:lvl5pPr>
              <a:defRPr sz="1400"/>
            </a:lvl5pPr>
            <a:lvl6pPr>
              <a:defRPr sz="1400" baseline="0"/>
            </a:lvl6pPr>
            <a:lvl7pPr>
              <a:defRPr sz="1400" baseline="0"/>
            </a:lvl7pPr>
            <a:lvl8pPr>
              <a:defRPr sz="1400" baseline="0"/>
            </a:lvl8pPr>
            <a:lvl9pPr>
              <a:defRPr sz="14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478462" y="1828800"/>
            <a:ext cx="4645152" cy="762000"/>
          </a:xfrm>
        </p:spPr>
        <p:txBody>
          <a:bodyPr anchor="ctr"/>
          <a:lstStyle>
            <a:lvl1pPr marL="0" indent="0">
              <a:spcBef>
                <a:spcPts val="0"/>
              </a:spcBef>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78462" y="2667000"/>
            <a:ext cx="4645152" cy="33528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7"/>
          <p:cNvSpPr>
            <a:spLocks noGrp="1"/>
          </p:cNvSpPr>
          <p:nvPr>
            <p:ph type="ftr" sz="quarter" idx="11"/>
          </p:nvPr>
        </p:nvSpPr>
        <p:spPr/>
        <p:txBody>
          <a:bodyPr/>
          <a:lstStyle/>
          <a:p>
            <a:r>
              <a:rPr lang="en-US" dirty="0"/>
              <a:t>Add a footer</a:t>
            </a:r>
          </a:p>
        </p:txBody>
      </p:sp>
      <p:sp>
        <p:nvSpPr>
          <p:cNvPr id="7" name="Date Placeholder 6"/>
          <p:cNvSpPr>
            <a:spLocks noGrp="1"/>
          </p:cNvSpPr>
          <p:nvPr>
            <p:ph type="dt" sz="half" idx="10"/>
          </p:nvPr>
        </p:nvSpPr>
        <p:spPr/>
        <p:txBody>
          <a:bodyPr/>
          <a:lstStyle/>
          <a:p>
            <a:fld id="{6847E004-763E-4B13-A4E0-BDC71CBC01C4}" type="datetime1">
              <a:rPr lang="en-US" smtClean="0"/>
              <a:t>11/13/2021</a:t>
            </a:fld>
            <a:endParaRPr lang="en-US"/>
          </a:p>
        </p:txBody>
      </p:sp>
      <p:sp>
        <p:nvSpPr>
          <p:cNvPr id="9" name="Slide Number Placeholder 8"/>
          <p:cNvSpPr>
            <a:spLocks noGrp="1"/>
          </p:cNvSpPr>
          <p:nvPr>
            <p:ph type="sldNum" sz="quarter" idx="12"/>
          </p:nvPr>
        </p:nvSpPr>
        <p:spPr/>
        <p:txBody>
          <a:bodyPr/>
          <a:lstStyle/>
          <a:p>
            <a:fld id="{E5137D0E-4A4F-4307-8994-C1891D747D59}" type="slidenum">
              <a:rPr lang="en-US" smtClean="0"/>
              <a:t>‹#›</a:t>
            </a:fld>
            <a:endParaRPr lang="en-US"/>
          </a:p>
        </p:txBody>
      </p:sp>
    </p:spTree>
    <p:extLst>
      <p:ext uri="{BB962C8B-B14F-4D97-AF65-F5344CB8AC3E}">
        <p14:creationId xmlns:p14="http://schemas.microsoft.com/office/powerpoint/2010/main" val="3812924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Footer Placeholder 3"/>
          <p:cNvSpPr>
            <a:spLocks noGrp="1"/>
          </p:cNvSpPr>
          <p:nvPr>
            <p:ph type="ftr" sz="quarter" idx="11"/>
          </p:nvPr>
        </p:nvSpPr>
        <p:spPr/>
        <p:txBody>
          <a:bodyPr/>
          <a:lstStyle/>
          <a:p>
            <a:r>
              <a:rPr lang="en-US" dirty="0"/>
              <a:t>Add a footer</a:t>
            </a:r>
          </a:p>
        </p:txBody>
      </p:sp>
      <p:sp>
        <p:nvSpPr>
          <p:cNvPr id="3" name="Date Placeholder 2"/>
          <p:cNvSpPr>
            <a:spLocks noGrp="1"/>
          </p:cNvSpPr>
          <p:nvPr>
            <p:ph type="dt" sz="half" idx="10"/>
          </p:nvPr>
        </p:nvSpPr>
        <p:spPr/>
        <p:txBody>
          <a:bodyPr/>
          <a:lstStyle/>
          <a:p>
            <a:fld id="{5A7F94B7-B24E-44A2-9E44-A325D0870C7D}" type="datetime1">
              <a:rPr lang="en-US" smtClean="0"/>
              <a:t>11/13/2021</a:t>
            </a:fld>
            <a:endParaRPr lang="en-US"/>
          </a:p>
        </p:txBody>
      </p:sp>
      <p:sp>
        <p:nvSpPr>
          <p:cNvPr id="5" name="Slide Number Placeholder 4"/>
          <p:cNvSpPr>
            <a:spLocks noGrp="1"/>
          </p:cNvSpPr>
          <p:nvPr>
            <p:ph type="sldNum" sz="quarter" idx="12"/>
          </p:nvPr>
        </p:nvSpPr>
        <p:spPr/>
        <p:txBody>
          <a:bodyPr/>
          <a:lstStyle/>
          <a:p>
            <a:fld id="{E5137D0E-4A4F-4307-8994-C1891D747D59}" type="slidenum">
              <a:rPr lang="en-US" smtClean="0"/>
              <a:t>‹#›</a:t>
            </a:fld>
            <a:endParaRPr lang="en-US"/>
          </a:p>
        </p:txBody>
      </p:sp>
    </p:spTree>
    <p:extLst>
      <p:ext uri="{BB962C8B-B14F-4D97-AF65-F5344CB8AC3E}">
        <p14:creationId xmlns:p14="http://schemas.microsoft.com/office/powerpoint/2010/main" val="2236569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Add a footer</a:t>
            </a:r>
          </a:p>
        </p:txBody>
      </p:sp>
      <p:sp>
        <p:nvSpPr>
          <p:cNvPr id="2" name="Date Placeholder 1"/>
          <p:cNvSpPr>
            <a:spLocks noGrp="1"/>
          </p:cNvSpPr>
          <p:nvPr>
            <p:ph type="dt" sz="half" idx="10"/>
          </p:nvPr>
        </p:nvSpPr>
        <p:spPr/>
        <p:txBody>
          <a:bodyPr/>
          <a:lstStyle/>
          <a:p>
            <a:fld id="{20D95B93-DD79-43A7-950F-555E9202FBFF}" type="datetime1">
              <a:rPr lang="en-US" smtClean="0"/>
              <a:t>11/13/2021</a:t>
            </a:fld>
            <a:endParaRPr lang="en-US"/>
          </a:p>
        </p:txBody>
      </p:sp>
      <p:sp>
        <p:nvSpPr>
          <p:cNvPr id="4" name="Slide Number Placeholder 3"/>
          <p:cNvSpPr>
            <a:spLocks noGrp="1"/>
          </p:cNvSpPr>
          <p:nvPr>
            <p:ph type="sldNum" sz="quarter" idx="12"/>
          </p:nvPr>
        </p:nvSpPr>
        <p:spPr/>
        <p:txBody>
          <a:bodyPr/>
          <a:lstStyle/>
          <a:p>
            <a:fld id="{E5137D0E-4A4F-4307-8994-C1891D747D59}" type="slidenum">
              <a:rPr lang="en-US" smtClean="0"/>
              <a:t>‹#›</a:t>
            </a:fld>
            <a:endParaRPr lang="en-US"/>
          </a:p>
        </p:txBody>
      </p:sp>
    </p:spTree>
    <p:extLst>
      <p:ext uri="{BB962C8B-B14F-4D97-AF65-F5344CB8AC3E}">
        <p14:creationId xmlns:p14="http://schemas.microsoft.com/office/powerpoint/2010/main" val="3465258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6613" y="2590800"/>
            <a:ext cx="3276599" cy="1924050"/>
          </a:xfrm>
        </p:spPr>
        <p:txBody>
          <a:bodyPr anchor="b">
            <a:normAutofit/>
          </a:bodyPr>
          <a:lstStyle>
            <a:lvl1pPr algn="l">
              <a:defRPr sz="3200" b="0"/>
            </a:lvl1pPr>
          </a:lstStyle>
          <a:p>
            <a:r>
              <a:rPr lang="en-US"/>
              <a:t>Click to edit Master title style</a:t>
            </a:r>
            <a:endParaRPr/>
          </a:p>
        </p:txBody>
      </p:sp>
      <p:sp>
        <p:nvSpPr>
          <p:cNvPr id="3" name="Content Placeholder 2"/>
          <p:cNvSpPr>
            <a:spLocks noGrp="1"/>
          </p:cNvSpPr>
          <p:nvPr>
            <p:ph idx="1"/>
          </p:nvPr>
        </p:nvSpPr>
        <p:spPr>
          <a:xfrm>
            <a:off x="5180012" y="838200"/>
            <a:ext cx="6172201" cy="51816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836613" y="4648200"/>
            <a:ext cx="3276599" cy="1371600"/>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Footer Placeholder 8"/>
          <p:cNvSpPr>
            <a:spLocks noGrp="1"/>
          </p:cNvSpPr>
          <p:nvPr>
            <p:ph type="ftr" sz="quarter" idx="11"/>
          </p:nvPr>
        </p:nvSpPr>
        <p:spPr/>
        <p:txBody>
          <a:bodyPr/>
          <a:lstStyle/>
          <a:p>
            <a:r>
              <a:rPr lang="en-US" dirty="0"/>
              <a:t>Add a footer</a:t>
            </a:r>
          </a:p>
        </p:txBody>
      </p:sp>
      <p:sp>
        <p:nvSpPr>
          <p:cNvPr id="8" name="Date Placeholder 7"/>
          <p:cNvSpPr>
            <a:spLocks noGrp="1"/>
          </p:cNvSpPr>
          <p:nvPr>
            <p:ph type="dt" sz="half" idx="10"/>
          </p:nvPr>
        </p:nvSpPr>
        <p:spPr/>
        <p:txBody>
          <a:bodyPr/>
          <a:lstStyle/>
          <a:p>
            <a:fld id="{6417F641-235D-429D-A49C-2478A34C6E10}" type="datetime1">
              <a:rPr lang="en-US" smtClean="0"/>
              <a:t>11/13/2021</a:t>
            </a:fld>
            <a:endParaRPr lang="en-US"/>
          </a:p>
        </p:txBody>
      </p:sp>
      <p:sp>
        <p:nvSpPr>
          <p:cNvPr id="10" name="Slide Number Placeholder 9"/>
          <p:cNvSpPr>
            <a:spLocks noGrp="1"/>
          </p:cNvSpPr>
          <p:nvPr>
            <p:ph type="sldNum" sz="quarter" idx="12"/>
          </p:nvPr>
        </p:nvSpPr>
        <p:spPr/>
        <p:txBody>
          <a:bodyPr/>
          <a:lstStyle/>
          <a:p>
            <a:fld id="{E5137D0E-4A4F-4307-8994-C1891D747D59}" type="slidenum">
              <a:rPr lang="en-US" smtClean="0"/>
              <a:pPr/>
              <a:t>‹#›</a:t>
            </a:fld>
            <a:endParaRPr lang="en-US"/>
          </a:p>
        </p:txBody>
      </p:sp>
    </p:spTree>
    <p:extLst>
      <p:ext uri="{BB962C8B-B14F-4D97-AF65-F5344CB8AC3E}">
        <p14:creationId xmlns:p14="http://schemas.microsoft.com/office/powerpoint/2010/main" val="3913643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6613" y="2590800"/>
            <a:ext cx="3276599" cy="1924050"/>
          </a:xfrm>
        </p:spPr>
        <p:txBody>
          <a:bodyPr anchor="b">
            <a:normAutofit/>
          </a:bodyPr>
          <a:lstStyle>
            <a:lvl1pPr algn="l">
              <a:defRPr sz="3200" b="0"/>
            </a:lvl1pPr>
          </a:lstStyle>
          <a:p>
            <a:r>
              <a:rPr lang="en-US"/>
              <a:t>Click to edit Master title style</a:t>
            </a:r>
            <a:endParaRPr/>
          </a:p>
        </p:txBody>
      </p:sp>
      <p:sp>
        <p:nvSpPr>
          <p:cNvPr id="5" name="Rectangle 4"/>
          <p:cNvSpPr/>
          <p:nvPr/>
        </p:nvSpPr>
        <p:spPr>
          <a:xfrm>
            <a:off x="5103812" y="457200"/>
            <a:ext cx="6629400" cy="594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descr="An empty placeholder to add an image. Click on the placeholder and select the image that you wish to add"/>
          <p:cNvSpPr>
            <a:spLocks noGrp="1"/>
          </p:cNvSpPr>
          <p:nvPr>
            <p:ph type="pic" idx="1"/>
          </p:nvPr>
        </p:nvSpPr>
        <p:spPr>
          <a:xfrm>
            <a:off x="5484812" y="836610"/>
            <a:ext cx="5867401" cy="5183190"/>
          </a:xfrm>
          <a:solidFill>
            <a:schemeClr val="bg2"/>
          </a:solidFill>
        </p:spPr>
        <p:txBody>
          <a:bodyPr tIns="9144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4" name="Text Placeholder 3"/>
          <p:cNvSpPr>
            <a:spLocks noGrp="1"/>
          </p:cNvSpPr>
          <p:nvPr>
            <p:ph type="body" sz="half" idx="2"/>
          </p:nvPr>
        </p:nvSpPr>
        <p:spPr>
          <a:xfrm>
            <a:off x="836613" y="4648200"/>
            <a:ext cx="3276599" cy="1371600"/>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73852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Ref idx="1001">
        <a:schemeClr val="bg1"/>
      </p:bgRef>
    </p:bg>
    <p:spTree>
      <p:nvGrpSpPr>
        <p:cNvPr id="1" name=""/>
        <p:cNvGrpSpPr/>
        <p:nvPr/>
      </p:nvGrpSpPr>
      <p:grpSpPr>
        <a:xfrm>
          <a:off x="0" y="0"/>
          <a:ext cx="0" cy="0"/>
          <a:chOff x="0" y="0"/>
          <a:chExt cx="0" cy="0"/>
        </a:xfrm>
      </p:grpSpPr>
      <p:grpSp>
        <p:nvGrpSpPr>
          <p:cNvPr id="32" name="Group 31"/>
          <p:cNvGrpSpPr/>
          <p:nvPr/>
        </p:nvGrpSpPr>
        <p:grpSpPr>
          <a:xfrm>
            <a:off x="-1" y="0"/>
            <a:ext cx="12188825" cy="6858000"/>
            <a:chOff x="-1" y="0"/>
            <a:chExt cx="12188825" cy="6858000"/>
          </a:xfrm>
        </p:grpSpPr>
        <p:sp>
          <p:nvSpPr>
            <p:cNvPr id="8" name="Rectangle 8"/>
            <p:cNvSpPr>
              <a:spLocks noChangeArrowheads="1"/>
            </p:cNvSpPr>
            <p:nvPr/>
          </p:nvSpPr>
          <p:spPr bwMode="auto">
            <a:xfrm>
              <a:off x="4164514" y="6705600"/>
              <a:ext cx="8024310" cy="152400"/>
            </a:xfrm>
            <a:prstGeom prst="rect">
              <a:avLst/>
            </a:prstGeom>
            <a:gradFill rotWithShape="0">
              <a:gsLst>
                <a:gs pos="0">
                  <a:schemeClr val="accent5">
                    <a:lumMod val="20000"/>
                    <a:lumOff val="80000"/>
                  </a:schemeClr>
                </a:gs>
                <a:gs pos="100000">
                  <a:schemeClr val="accent5">
                    <a:lumMod val="75000"/>
                  </a:schemeClr>
                </a:gs>
              </a:gsLst>
              <a:lin ang="0" scaled="1"/>
            </a:gradFill>
            <a:ln w="9525">
              <a:solidFill>
                <a:schemeClr val="tx1"/>
              </a:solidFill>
              <a:miter lim="800000"/>
              <a:headEnd/>
              <a:tailEnd/>
            </a:ln>
            <a:effectLst/>
          </p:spPr>
          <p:txBody>
            <a:bodyPr wrap="none" anchor="ctr"/>
            <a:lstStyle/>
            <a:p>
              <a:pPr algn="ctr"/>
              <a:endParaRPr kumimoji="1" lang="en-US" sz="2400">
                <a:latin typeface="굴림" pitchFamily="50" charset="-127"/>
              </a:endParaRPr>
            </a:p>
          </p:txBody>
        </p:sp>
        <p:sp>
          <p:nvSpPr>
            <p:cNvPr id="9" name="Rectangle 9"/>
            <p:cNvSpPr>
              <a:spLocks noChangeArrowheads="1"/>
            </p:cNvSpPr>
            <p:nvPr/>
          </p:nvSpPr>
          <p:spPr bwMode="auto">
            <a:xfrm>
              <a:off x="11680956" y="1981200"/>
              <a:ext cx="507868" cy="4267200"/>
            </a:xfrm>
            <a:prstGeom prst="rect">
              <a:avLst/>
            </a:prstGeom>
            <a:gradFill rotWithShape="0">
              <a:gsLst>
                <a:gs pos="0">
                  <a:schemeClr val="tx2">
                    <a:lumMod val="20000"/>
                    <a:lumOff val="80000"/>
                  </a:schemeClr>
                </a:gs>
                <a:gs pos="100000">
                  <a:schemeClr val="tx2">
                    <a:lumMod val="60000"/>
                    <a:lumOff val="40000"/>
                  </a:schemeClr>
                </a:gs>
              </a:gsLst>
              <a:lin ang="5400000" scaled="1"/>
            </a:gradFill>
            <a:ln w="9525">
              <a:solidFill>
                <a:schemeClr val="tx1"/>
              </a:solidFill>
              <a:miter lim="800000"/>
              <a:headEnd/>
              <a:tailEnd/>
            </a:ln>
            <a:effectLst/>
          </p:spPr>
          <p:txBody>
            <a:bodyPr wrap="none" anchor="ctr"/>
            <a:lstStyle/>
            <a:p>
              <a:pPr algn="ctr"/>
              <a:endParaRPr kumimoji="1" lang="en-US" sz="2400">
                <a:latin typeface="굴림" pitchFamily="50" charset="-127"/>
              </a:endParaRPr>
            </a:p>
          </p:txBody>
        </p:sp>
        <p:sp>
          <p:nvSpPr>
            <p:cNvPr id="10" name="Rectangle 10"/>
            <p:cNvSpPr>
              <a:spLocks noChangeArrowheads="1"/>
            </p:cNvSpPr>
            <p:nvPr/>
          </p:nvSpPr>
          <p:spPr bwMode="auto">
            <a:xfrm>
              <a:off x="-1" y="5257800"/>
              <a:ext cx="609441" cy="15240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en-US" sz="2400">
                <a:latin typeface="굴림" pitchFamily="50" charset="-127"/>
              </a:endParaRPr>
            </a:p>
          </p:txBody>
        </p:sp>
        <p:sp>
          <p:nvSpPr>
            <p:cNvPr id="11" name="Rectangle 11"/>
            <p:cNvSpPr>
              <a:spLocks noChangeArrowheads="1"/>
            </p:cNvSpPr>
            <p:nvPr/>
          </p:nvSpPr>
          <p:spPr bwMode="auto">
            <a:xfrm>
              <a:off x="-1" y="5410200"/>
              <a:ext cx="609441" cy="1447800"/>
            </a:xfrm>
            <a:prstGeom prst="rect">
              <a:avLst/>
            </a:prstGeom>
            <a:solidFill>
              <a:srgbClr val="DDDDD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en-US" sz="2400">
                <a:latin typeface="굴림" pitchFamily="50" charset="-127"/>
              </a:endParaRPr>
            </a:p>
          </p:txBody>
        </p:sp>
        <p:sp>
          <p:nvSpPr>
            <p:cNvPr id="12" name="Rectangle 12"/>
            <p:cNvSpPr>
              <a:spLocks noChangeArrowheads="1"/>
            </p:cNvSpPr>
            <p:nvPr/>
          </p:nvSpPr>
          <p:spPr bwMode="auto">
            <a:xfrm>
              <a:off x="11680956" y="0"/>
              <a:ext cx="507868" cy="198120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en-US" sz="2400">
                <a:latin typeface="굴림" pitchFamily="50" charset="-127"/>
              </a:endParaRPr>
            </a:p>
          </p:txBody>
        </p:sp>
        <p:sp>
          <p:nvSpPr>
            <p:cNvPr id="13" name="Rectangle 13"/>
            <p:cNvSpPr>
              <a:spLocks noChangeArrowheads="1"/>
            </p:cNvSpPr>
            <p:nvPr/>
          </p:nvSpPr>
          <p:spPr bwMode="auto">
            <a:xfrm>
              <a:off x="7618015" y="0"/>
              <a:ext cx="4062942" cy="304800"/>
            </a:xfrm>
            <a:prstGeom prst="rect">
              <a:avLst/>
            </a:prstGeom>
            <a:solidFill>
              <a:schemeClr val="accent1"/>
            </a:solidFill>
            <a:ln w="9525">
              <a:solidFill>
                <a:schemeClr val="accent3"/>
              </a:solidFill>
              <a:miter lim="800000"/>
              <a:headEnd/>
              <a:tailEnd/>
            </a:ln>
            <a:effectLst/>
          </p:spPr>
          <p:txBody>
            <a:bodyPr wrap="none" anchor="ctr"/>
            <a:lstStyle/>
            <a:p>
              <a:pPr algn="ctr"/>
              <a:endParaRPr kumimoji="1" lang="en-US" sz="2400">
                <a:latin typeface="굴림" pitchFamily="50" charset="-127"/>
              </a:endParaRPr>
            </a:p>
          </p:txBody>
        </p:sp>
        <p:sp>
          <p:nvSpPr>
            <p:cNvPr id="14" name="Rectangle 14"/>
            <p:cNvSpPr>
              <a:spLocks noChangeArrowheads="1"/>
            </p:cNvSpPr>
            <p:nvPr/>
          </p:nvSpPr>
          <p:spPr bwMode="auto">
            <a:xfrm>
              <a:off x="609440" y="304800"/>
              <a:ext cx="711015" cy="762000"/>
            </a:xfrm>
            <a:prstGeom prst="rect">
              <a:avLst/>
            </a:prstGeom>
            <a:solidFill>
              <a:schemeClr val="bg2">
                <a:lumMod val="50000"/>
                <a:alpha val="50000"/>
              </a:schemeClr>
            </a:solidFill>
            <a:ln w="9525">
              <a:solidFill>
                <a:schemeClr val="tx1"/>
              </a:solidFill>
              <a:miter lim="800000"/>
              <a:headEnd/>
              <a:tailEnd/>
            </a:ln>
            <a:effectLst/>
          </p:spPr>
          <p:txBody>
            <a:bodyPr wrap="none" anchor="ctr"/>
            <a:lstStyle/>
            <a:p>
              <a:pPr algn="ctr"/>
              <a:endParaRPr kumimoji="1" lang="en-US" sz="2400">
                <a:latin typeface="굴림" pitchFamily="50" charset="-127"/>
              </a:endParaRPr>
            </a:p>
          </p:txBody>
        </p:sp>
        <p:sp>
          <p:nvSpPr>
            <p:cNvPr id="15" name="Rectangle 15"/>
            <p:cNvSpPr>
              <a:spLocks noChangeArrowheads="1"/>
            </p:cNvSpPr>
            <p:nvPr/>
          </p:nvSpPr>
          <p:spPr bwMode="auto">
            <a:xfrm>
              <a:off x="-1" y="1066800"/>
              <a:ext cx="609441" cy="4191000"/>
            </a:xfrm>
            <a:prstGeom prst="rect">
              <a:avLst/>
            </a:prstGeom>
            <a:gradFill rotWithShape="0">
              <a:gsLst>
                <a:gs pos="0">
                  <a:schemeClr val="bg2">
                    <a:lumMod val="50000"/>
                  </a:schemeClr>
                </a:gs>
                <a:gs pos="100000">
                  <a:schemeClr val="bg1"/>
                </a:gs>
              </a:gsLst>
              <a:lin ang="5400000" scaled="1"/>
            </a:gradFill>
            <a:ln w="9525">
              <a:solidFill>
                <a:schemeClr val="tx1"/>
              </a:solidFill>
              <a:miter lim="800000"/>
              <a:headEnd/>
              <a:tailEnd/>
            </a:ln>
            <a:effectLst/>
          </p:spPr>
          <p:txBody>
            <a:bodyPr wrap="none" anchor="ctr"/>
            <a:lstStyle/>
            <a:p>
              <a:pPr algn="ctr"/>
              <a:endParaRPr kumimoji="1" lang="en-US" sz="2400">
                <a:latin typeface="굴림" pitchFamily="50" charset="-127"/>
              </a:endParaRPr>
            </a:p>
          </p:txBody>
        </p:sp>
        <p:sp>
          <p:nvSpPr>
            <p:cNvPr id="16" name="Rectangle 16"/>
            <p:cNvSpPr>
              <a:spLocks noChangeArrowheads="1"/>
            </p:cNvSpPr>
            <p:nvPr/>
          </p:nvSpPr>
          <p:spPr bwMode="auto">
            <a:xfrm>
              <a:off x="-1" y="304800"/>
              <a:ext cx="609441" cy="76200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en-US" sz="2400">
                <a:latin typeface="굴림" pitchFamily="50" charset="-127"/>
              </a:endParaRPr>
            </a:p>
          </p:txBody>
        </p:sp>
        <p:sp>
          <p:nvSpPr>
            <p:cNvPr id="17" name="Rectangle 17"/>
            <p:cNvSpPr>
              <a:spLocks noChangeArrowheads="1"/>
            </p:cNvSpPr>
            <p:nvPr/>
          </p:nvSpPr>
          <p:spPr bwMode="auto">
            <a:xfrm>
              <a:off x="-1" y="0"/>
              <a:ext cx="1320456" cy="304800"/>
            </a:xfrm>
            <a:prstGeom prst="rect">
              <a:avLst/>
            </a:prstGeom>
            <a:solidFill>
              <a:schemeClr val="accent1"/>
            </a:solidFill>
            <a:ln w="19050">
              <a:solidFill>
                <a:schemeClr val="accent1"/>
              </a:solidFill>
              <a:miter lim="800000"/>
              <a:headEnd/>
              <a:tailEnd/>
            </a:ln>
            <a:effectLst/>
          </p:spPr>
          <p:txBody>
            <a:bodyPr wrap="none" anchor="ctr"/>
            <a:lstStyle/>
            <a:p>
              <a:pPr algn="ctr"/>
              <a:endParaRPr kumimoji="1" lang="en-US" sz="2400">
                <a:latin typeface="굴림" pitchFamily="50" charset="-127"/>
              </a:endParaRPr>
            </a:p>
          </p:txBody>
        </p:sp>
        <p:sp>
          <p:nvSpPr>
            <p:cNvPr id="18" name="Rectangle 18"/>
            <p:cNvSpPr>
              <a:spLocks noChangeArrowheads="1"/>
            </p:cNvSpPr>
            <p:nvPr/>
          </p:nvSpPr>
          <p:spPr bwMode="auto">
            <a:xfrm>
              <a:off x="1320455" y="0"/>
              <a:ext cx="6297560" cy="304800"/>
            </a:xfrm>
            <a:prstGeom prst="rect">
              <a:avLst/>
            </a:prstGeom>
            <a:solidFill>
              <a:schemeClr val="bg1"/>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en-US" sz="2400">
                <a:latin typeface="굴림" pitchFamily="50" charset="-127"/>
              </a:endParaRPr>
            </a:p>
          </p:txBody>
        </p:sp>
        <p:sp>
          <p:nvSpPr>
            <p:cNvPr id="19" name="Line 19"/>
            <p:cNvSpPr>
              <a:spLocks noChangeShapeType="1"/>
            </p:cNvSpPr>
            <p:nvPr/>
          </p:nvSpPr>
          <p:spPr bwMode="auto">
            <a:xfrm flipV="1">
              <a:off x="609440" y="304800"/>
              <a:ext cx="0" cy="6553200"/>
            </a:xfrm>
            <a:prstGeom prst="line">
              <a:avLst/>
            </a:prstGeom>
            <a:noFill/>
            <a:ln w="762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 name="Line 20"/>
            <p:cNvSpPr>
              <a:spLocks noChangeShapeType="1"/>
            </p:cNvSpPr>
            <p:nvPr/>
          </p:nvSpPr>
          <p:spPr bwMode="auto">
            <a:xfrm>
              <a:off x="609440" y="6705600"/>
              <a:ext cx="11579384" cy="0"/>
            </a:xfrm>
            <a:prstGeom prst="line">
              <a:avLst/>
            </a:prstGeom>
            <a:noFill/>
            <a:ln w="571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 name="Line 21"/>
            <p:cNvSpPr>
              <a:spLocks noChangeShapeType="1"/>
            </p:cNvSpPr>
            <p:nvPr/>
          </p:nvSpPr>
          <p:spPr bwMode="auto">
            <a:xfrm flipV="1">
              <a:off x="11680956" y="0"/>
              <a:ext cx="0" cy="6705600"/>
            </a:xfrm>
            <a:prstGeom prst="line">
              <a:avLst/>
            </a:prstGeom>
            <a:noFill/>
            <a:ln w="571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 name="Line 22"/>
            <p:cNvSpPr>
              <a:spLocks noChangeShapeType="1"/>
            </p:cNvSpPr>
            <p:nvPr/>
          </p:nvSpPr>
          <p:spPr bwMode="auto">
            <a:xfrm>
              <a:off x="-1" y="304800"/>
              <a:ext cx="12188825" cy="0"/>
            </a:xfrm>
            <a:prstGeom prst="line">
              <a:avLst/>
            </a:prstGeom>
            <a:noFill/>
            <a:ln w="381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 name="Line 23"/>
            <p:cNvSpPr>
              <a:spLocks noChangeShapeType="1"/>
            </p:cNvSpPr>
            <p:nvPr/>
          </p:nvSpPr>
          <p:spPr bwMode="auto">
            <a:xfrm flipH="1">
              <a:off x="7618015" y="457200"/>
              <a:ext cx="4570809" cy="0"/>
            </a:xfrm>
            <a:prstGeom prst="line">
              <a:avLst/>
            </a:prstGeom>
            <a:noFill/>
            <a:ln w="190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 name="Line 24"/>
            <p:cNvSpPr>
              <a:spLocks noChangeShapeType="1"/>
            </p:cNvSpPr>
            <p:nvPr/>
          </p:nvSpPr>
          <p:spPr bwMode="auto">
            <a:xfrm flipV="1">
              <a:off x="7618015" y="0"/>
              <a:ext cx="0" cy="457200"/>
            </a:xfrm>
            <a:prstGeom prst="line">
              <a:avLst/>
            </a:prstGeom>
            <a:noFill/>
            <a:ln w="190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 name="Line 25"/>
            <p:cNvSpPr>
              <a:spLocks noChangeShapeType="1"/>
            </p:cNvSpPr>
            <p:nvPr/>
          </p:nvSpPr>
          <p:spPr bwMode="auto">
            <a:xfrm>
              <a:off x="11680956" y="1981200"/>
              <a:ext cx="50786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 name="Line 26"/>
            <p:cNvSpPr>
              <a:spLocks noChangeShapeType="1"/>
            </p:cNvSpPr>
            <p:nvPr/>
          </p:nvSpPr>
          <p:spPr bwMode="auto">
            <a:xfrm>
              <a:off x="1320455" y="0"/>
              <a:ext cx="0" cy="1066800"/>
            </a:xfrm>
            <a:prstGeom prst="line">
              <a:avLst/>
            </a:prstGeom>
            <a:noFill/>
            <a:ln w="190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 name="Line 27"/>
            <p:cNvSpPr>
              <a:spLocks noChangeShapeType="1"/>
            </p:cNvSpPr>
            <p:nvPr/>
          </p:nvSpPr>
          <p:spPr bwMode="auto">
            <a:xfrm flipH="1">
              <a:off x="-1" y="1066800"/>
              <a:ext cx="1320456"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 name="Line 30"/>
            <p:cNvSpPr>
              <a:spLocks noChangeShapeType="1"/>
            </p:cNvSpPr>
            <p:nvPr/>
          </p:nvSpPr>
          <p:spPr bwMode="auto">
            <a:xfrm flipH="1">
              <a:off x="-1" y="5257800"/>
              <a:ext cx="609441"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 name="Line 31"/>
            <p:cNvSpPr>
              <a:spLocks noChangeShapeType="1"/>
            </p:cNvSpPr>
            <p:nvPr/>
          </p:nvSpPr>
          <p:spPr bwMode="auto">
            <a:xfrm flipH="1">
              <a:off x="-1" y="5410200"/>
              <a:ext cx="609441" cy="0"/>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 name="Title Placeholder 1"/>
          <p:cNvSpPr>
            <a:spLocks noGrp="1"/>
          </p:cNvSpPr>
          <p:nvPr>
            <p:ph type="title"/>
          </p:nvPr>
        </p:nvSpPr>
        <p:spPr>
          <a:xfrm>
            <a:off x="1522414" y="533400"/>
            <a:ext cx="9601200" cy="1143000"/>
          </a:xfrm>
          <a:prstGeom prst="rect">
            <a:avLst/>
          </a:prstGeom>
        </p:spPr>
        <p:txBody>
          <a:bodyPr vert="horz" lIns="91440" tIns="45720" rIns="91440" bIns="45720" rtlCol="0" anchor="b">
            <a:normAutofit/>
          </a:bodyPr>
          <a:lstStyle/>
          <a:p>
            <a:r>
              <a:rPr lang="en-US"/>
              <a:t>Click to edit Master title style</a:t>
            </a:r>
            <a:endParaRPr dirty="0"/>
          </a:p>
        </p:txBody>
      </p:sp>
      <p:sp>
        <p:nvSpPr>
          <p:cNvPr id="3" name="Text Placeholder 2"/>
          <p:cNvSpPr>
            <a:spLocks noGrp="1"/>
          </p:cNvSpPr>
          <p:nvPr>
            <p:ph type="body" idx="1"/>
          </p:nvPr>
        </p:nvSpPr>
        <p:spPr>
          <a:xfrm>
            <a:off x="1522414" y="1828800"/>
            <a:ext cx="9601200" cy="41910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Footer Placeholder 4"/>
          <p:cNvSpPr>
            <a:spLocks noGrp="1"/>
          </p:cNvSpPr>
          <p:nvPr>
            <p:ph type="ftr" sz="quarter" idx="3"/>
          </p:nvPr>
        </p:nvSpPr>
        <p:spPr>
          <a:xfrm>
            <a:off x="1517950" y="6172200"/>
            <a:ext cx="6862462" cy="273049"/>
          </a:xfrm>
          <a:prstGeom prst="rect">
            <a:avLst/>
          </a:prstGeom>
        </p:spPr>
        <p:txBody>
          <a:bodyPr vert="horz" lIns="91440" tIns="45720" rIns="91440" bIns="45720" rtlCol="0" anchor="ctr"/>
          <a:lstStyle>
            <a:lvl1pPr algn="l">
              <a:defRPr sz="1100">
                <a:solidFill>
                  <a:schemeClr val="tx1"/>
                </a:solidFill>
              </a:defRPr>
            </a:lvl1pPr>
          </a:lstStyle>
          <a:p>
            <a:r>
              <a:rPr lang="en-US"/>
              <a:t>Add a footer</a:t>
            </a:r>
            <a:endParaRPr lang="en-US" dirty="0"/>
          </a:p>
        </p:txBody>
      </p:sp>
      <p:sp>
        <p:nvSpPr>
          <p:cNvPr id="4" name="Date Placeholder 3"/>
          <p:cNvSpPr>
            <a:spLocks noGrp="1"/>
          </p:cNvSpPr>
          <p:nvPr>
            <p:ph type="dt" sz="half" idx="2"/>
          </p:nvPr>
        </p:nvSpPr>
        <p:spPr>
          <a:xfrm>
            <a:off x="8609012" y="6172200"/>
            <a:ext cx="1320059" cy="273049"/>
          </a:xfrm>
          <a:prstGeom prst="rect">
            <a:avLst/>
          </a:prstGeom>
        </p:spPr>
        <p:txBody>
          <a:bodyPr vert="horz" lIns="91440" tIns="45720" rIns="91440" bIns="45720" rtlCol="0" anchor="ctr"/>
          <a:lstStyle>
            <a:lvl1pPr algn="r">
              <a:defRPr sz="1100">
                <a:solidFill>
                  <a:schemeClr val="tx1"/>
                </a:solidFill>
              </a:defRPr>
            </a:lvl1pPr>
          </a:lstStyle>
          <a:p>
            <a:fld id="{69FD1D41-7D7F-4C18-AF95-B52A0AC0382B}" type="datetime1">
              <a:rPr lang="en-US" smtClean="0"/>
              <a:t>11/13/2021</a:t>
            </a:fld>
            <a:endParaRPr lang="en-US"/>
          </a:p>
        </p:txBody>
      </p:sp>
      <p:sp>
        <p:nvSpPr>
          <p:cNvPr id="6" name="Slide Number Placeholder 5"/>
          <p:cNvSpPr>
            <a:spLocks noGrp="1"/>
          </p:cNvSpPr>
          <p:nvPr>
            <p:ph type="sldNum" sz="quarter" idx="4"/>
          </p:nvPr>
        </p:nvSpPr>
        <p:spPr>
          <a:xfrm>
            <a:off x="10133012" y="6172200"/>
            <a:ext cx="990601" cy="273049"/>
          </a:xfrm>
          <a:prstGeom prst="rect">
            <a:avLst/>
          </a:prstGeom>
        </p:spPr>
        <p:txBody>
          <a:bodyPr vert="horz" lIns="91440" tIns="45720" rIns="91440" bIns="45720" rtlCol="0" anchor="ctr"/>
          <a:lstStyle>
            <a:lvl1pPr algn="r">
              <a:defRPr sz="1100">
                <a:solidFill>
                  <a:schemeClr val="tx1"/>
                </a:solidFill>
              </a:defRPr>
            </a:lvl1pPr>
          </a:lstStyle>
          <a:p>
            <a:fld id="{E5137D0E-4A4F-4307-8994-C1891D747D59}" type="slidenum">
              <a:rPr lang="en-US" smtClean="0"/>
              <a:pPr/>
              <a:t>‹#›</a:t>
            </a:fld>
            <a:endParaRPr lang="en-US"/>
          </a:p>
        </p:txBody>
      </p:sp>
    </p:spTree>
    <p:extLst>
      <p:ext uri="{BB962C8B-B14F-4D97-AF65-F5344CB8AC3E}">
        <p14:creationId xmlns:p14="http://schemas.microsoft.com/office/powerpoint/2010/main" val="77452268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3200" kern="1200">
          <a:solidFill>
            <a:schemeClr val="tx2"/>
          </a:solidFill>
          <a:latin typeface="+mj-lt"/>
          <a:ea typeface="+mj-ea"/>
          <a:cs typeface="+mj-cs"/>
        </a:defRPr>
      </a:lvl1pPr>
    </p:titleStyle>
    <p:bodyStyle>
      <a:lvl1pPr marL="223838" indent="-223838" algn="l" defTabSz="914400" rtl="0" eaLnBrk="1" latinLnBrk="0" hangingPunct="1">
        <a:lnSpc>
          <a:spcPct val="90000"/>
        </a:lnSpc>
        <a:spcBef>
          <a:spcPts val="1800"/>
        </a:spcBef>
        <a:buClr>
          <a:schemeClr val="accent2"/>
        </a:buClr>
        <a:buFont typeface="Arial" pitchFamily="34" charset="0"/>
        <a:buChar char="•"/>
        <a:defRPr sz="2000" kern="1200">
          <a:solidFill>
            <a:schemeClr val="tx1"/>
          </a:solidFill>
          <a:latin typeface="+mn-lt"/>
          <a:ea typeface="+mn-ea"/>
          <a:cs typeface="+mn-cs"/>
        </a:defRPr>
      </a:lvl1pPr>
      <a:lvl2pPr marL="502920" indent="-223838" algn="l" defTabSz="914400" rtl="0" eaLnBrk="1" latinLnBrk="0" hangingPunct="1">
        <a:lnSpc>
          <a:spcPct val="90000"/>
        </a:lnSpc>
        <a:spcBef>
          <a:spcPts val="800"/>
        </a:spcBef>
        <a:buClr>
          <a:schemeClr val="accent2"/>
        </a:buClr>
        <a:buFont typeface="Arial" pitchFamily="34" charset="0"/>
        <a:buChar char="–"/>
        <a:defRPr sz="1800" kern="1200">
          <a:solidFill>
            <a:schemeClr val="tx1"/>
          </a:solidFill>
          <a:latin typeface="+mn-lt"/>
          <a:ea typeface="+mn-ea"/>
          <a:cs typeface="+mn-cs"/>
        </a:defRPr>
      </a:lvl2pPr>
      <a:lvl3pPr marL="741363" indent="-17145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3pPr>
      <a:lvl4pPr marL="9667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4pPr>
      <a:lvl5pPr marL="12080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5pPr>
      <a:lvl6pPr marL="1444752"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6pPr>
      <a:lvl7pPr marL="1682496"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7pPr>
      <a:lvl8pPr marL="1920240"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8pPr>
      <a:lvl9pPr marL="2157984"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2.xml"/><Relationship Id="rId1" Type="http://schemas.openxmlformats.org/officeDocument/2006/relationships/video" Target="https://www.youtube.com/embed/xEuFw_nu8oA" TargetMode="External"/></Relationships>
</file>

<file path=ppt/slides/_rels/slide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png"/><Relationship Id="rId4" Type="http://schemas.openxmlformats.org/officeDocument/2006/relationships/image" Target="../media/image38.wmf"/></Relationships>
</file>

<file path=ppt/slides/_rels/slide1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5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7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1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2" Type="http://schemas.openxmlformats.org/officeDocument/2006/relationships/image" Target="../media/image76.emf"/><Relationship Id="rId1" Type="http://schemas.openxmlformats.org/officeDocument/2006/relationships/slideLayout" Target="../slideLayouts/slideLayout1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8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2.xml"/></Relationships>
</file>

<file path=ppt/slides/_rels/slide18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2.xml"/><Relationship Id="rId1" Type="http://schemas.openxmlformats.org/officeDocument/2006/relationships/vmlDrawing" Target="../drawings/vmlDrawing2.vml"/><Relationship Id="rId4" Type="http://schemas.openxmlformats.org/officeDocument/2006/relationships/image" Target="../media/image78.emf"/></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3.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8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8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9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9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9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0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0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1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2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6.xml"/></Relationships>
</file>

<file path=ppt/slides/_rels/slide2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32.xml.rels><?xml version="1.0" encoding="UTF-8" standalone="yes"?>
<Relationships xmlns="http://schemas.openxmlformats.org/package/2006/relationships"><Relationship Id="rId3" Type="http://schemas.openxmlformats.org/officeDocument/2006/relationships/image" Target="../media/image101.jpeg"/><Relationship Id="rId7" Type="http://schemas.openxmlformats.org/officeDocument/2006/relationships/image" Target="../media/image105.jpeg"/><Relationship Id="rId2" Type="http://schemas.openxmlformats.org/officeDocument/2006/relationships/image" Target="../media/image100.jpeg"/><Relationship Id="rId1" Type="http://schemas.openxmlformats.org/officeDocument/2006/relationships/slideLayout" Target="../slideLayouts/slideLayout6.xml"/><Relationship Id="rId6" Type="http://schemas.openxmlformats.org/officeDocument/2006/relationships/image" Target="../media/image104.jpeg"/><Relationship Id="rId5" Type="http://schemas.openxmlformats.org/officeDocument/2006/relationships/image" Target="../media/image103.jpeg"/><Relationship Id="rId4" Type="http://schemas.openxmlformats.org/officeDocument/2006/relationships/image" Target="../media/image102.jpeg"/></Relationships>
</file>

<file path=ppt/slides/_rels/slide233.xml.rels><?xml version="1.0" encoding="UTF-8" standalone="yes"?>
<Relationships xmlns="http://schemas.openxmlformats.org/package/2006/relationships"><Relationship Id="rId2" Type="http://schemas.openxmlformats.org/officeDocument/2006/relationships/hyperlink" Target="http://www.sumushealth.com/" TargetMode="External"/><Relationship Id="rId1" Type="http://schemas.openxmlformats.org/officeDocument/2006/relationships/slideLayout" Target="../slideLayouts/slideLayout6.xml"/></Relationships>
</file>

<file path=ppt/slides/_rels/slide2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hyperlink" Target="https://sumushealth.com/sleep-services" TargetMode="External"/><Relationship Id="rId2" Type="http://schemas.openxmlformats.org/officeDocument/2006/relationships/hyperlink" Target="https://sumushealth.com/i-somnia-e-book" TargetMode="External"/><Relationship Id="rId1" Type="http://schemas.openxmlformats.org/officeDocument/2006/relationships/slideLayout" Target="../slideLayouts/slideLayout6.xml"/><Relationship Id="rId5" Type="http://schemas.openxmlformats.org/officeDocument/2006/relationships/image" Target="../media/image1.png"/><Relationship Id="rId4" Type="http://schemas.openxmlformats.org/officeDocument/2006/relationships/hyperlink" Target="http://www.sumushealth.com/"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png"/><Relationship Id="rId1" Type="http://schemas.openxmlformats.org/officeDocument/2006/relationships/slideLayout" Target="../slideLayouts/slideLayout6.xml"/><Relationship Id="rId5" Type="http://schemas.openxmlformats.org/officeDocument/2006/relationships/image" Target="../media/image17.emf"/><Relationship Id="rId4" Type="http://schemas.openxmlformats.org/officeDocument/2006/relationships/customXml" Target="../ink/ink1.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customXml" Target="../ink/ink3.xml"/><Relationship Id="rId5" Type="http://schemas.openxmlformats.org/officeDocument/2006/relationships/image" Target="../media/image16.emf"/><Relationship Id="rId10" Type="http://schemas.openxmlformats.org/officeDocument/2006/relationships/image" Target="../media/image20.emf"/><Relationship Id="rId4" Type="http://schemas.openxmlformats.org/officeDocument/2006/relationships/customXml" Target="../ink/ink2.xml"/></Relationships>
</file>

<file path=ppt/slides/_rels/slide4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rgbClr val="FFC000"/>
                </a:solidFill>
              </a:rPr>
              <a:t>Cognitive Behavioral Therapy for Insomnia</a:t>
            </a:r>
          </a:p>
        </p:txBody>
      </p:sp>
      <p:sp>
        <p:nvSpPr>
          <p:cNvPr id="3" name="Subtitle 2"/>
          <p:cNvSpPr>
            <a:spLocks noGrp="1"/>
          </p:cNvSpPr>
          <p:nvPr>
            <p:ph type="subTitle" idx="1"/>
          </p:nvPr>
        </p:nvSpPr>
        <p:spPr/>
        <p:txBody>
          <a:bodyPr>
            <a:normAutofit fontScale="62500" lnSpcReduction="20000"/>
          </a:bodyPr>
          <a:lstStyle/>
          <a:p>
            <a:r>
              <a:rPr lang="en-US" b="1" dirty="0">
                <a:solidFill>
                  <a:schemeClr val="accent6">
                    <a:lumMod val="75000"/>
                  </a:schemeClr>
                </a:solidFill>
              </a:rPr>
              <a:t>An Introduction to Assessment and Treatment</a:t>
            </a:r>
          </a:p>
          <a:p>
            <a:endParaRPr lang="en-US" b="1" dirty="0">
              <a:solidFill>
                <a:schemeClr val="accent6">
                  <a:lumMod val="75000"/>
                </a:schemeClr>
              </a:solidFill>
            </a:endParaRPr>
          </a:p>
          <a:p>
            <a:r>
              <a:rPr lang="en-US" sz="1900" b="1" dirty="0">
                <a:solidFill>
                  <a:schemeClr val="accent2">
                    <a:lumMod val="60000"/>
                    <a:lumOff val="40000"/>
                  </a:schemeClr>
                </a:solidFill>
              </a:rPr>
              <a:t>Rick Blackburn, PhD, LP, DBSM, CBSM</a:t>
            </a:r>
          </a:p>
          <a:p>
            <a:endParaRPr lang="en-US" sz="1900" b="1" dirty="0">
              <a:solidFill>
                <a:schemeClr val="accent2">
                  <a:lumMod val="60000"/>
                  <a:lumOff val="40000"/>
                </a:schemeClr>
              </a:solidFill>
            </a:endParaRPr>
          </a:p>
          <a:p>
            <a:r>
              <a:rPr lang="en-US" sz="1900" b="1" dirty="0">
                <a:solidFill>
                  <a:schemeClr val="accent2">
                    <a:lumMod val="60000"/>
                    <a:lumOff val="40000"/>
                  </a:schemeClr>
                </a:solidFill>
              </a:rPr>
              <a:t>Fellow of the Society of Behavioral Sleep Medicine</a:t>
            </a:r>
          </a:p>
          <a:p>
            <a:endParaRPr lang="en-US" sz="1900" b="1" dirty="0">
              <a:solidFill>
                <a:schemeClr val="accent2">
                  <a:lumMod val="60000"/>
                  <a:lumOff val="40000"/>
                </a:schemeClr>
              </a:solidFill>
            </a:endParaRPr>
          </a:p>
          <a:p>
            <a:r>
              <a:rPr lang="en-US" sz="1900" b="1" dirty="0">
                <a:solidFill>
                  <a:schemeClr val="accent2">
                    <a:lumMod val="60000"/>
                    <a:lumOff val="40000"/>
                  </a:schemeClr>
                </a:solidFill>
              </a:rPr>
              <a:t>Special thanks to Drs. Manber and Schmitz for use of some slides</a:t>
            </a:r>
          </a:p>
        </p:txBody>
      </p:sp>
      <p:pic>
        <p:nvPicPr>
          <p:cNvPr id="5" name="Picture 4" descr="Logo, company name&#10;&#10;Description automatically generated">
            <a:extLst>
              <a:ext uri="{FF2B5EF4-FFF2-40B4-BE49-F238E27FC236}">
                <a16:creationId xmlns:a16="http://schemas.microsoft.com/office/drawing/2014/main" id="{5A36E4D2-5BFA-4C58-ADD9-CD70E429AE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Tree>
    <p:extLst>
      <p:ext uri="{BB962C8B-B14F-4D97-AF65-F5344CB8AC3E}">
        <p14:creationId xmlns:p14="http://schemas.microsoft.com/office/powerpoint/2010/main" val="29672666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522412" y="919843"/>
            <a:ext cx="9601200" cy="1143000"/>
          </a:xfrm>
        </p:spPr>
        <p:txBody>
          <a:bodyPr anchor="t"/>
          <a:lstStyle/>
          <a:p>
            <a:pPr algn="ctr"/>
            <a:r>
              <a:rPr lang="en-US" dirty="0"/>
              <a:t>Sleep Cycles and Stages</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pic>
        <p:nvPicPr>
          <p:cNvPr id="4" name="Picture 3">
            <a:extLst>
              <a:ext uri="{FF2B5EF4-FFF2-40B4-BE49-F238E27FC236}">
                <a16:creationId xmlns:a16="http://schemas.microsoft.com/office/drawing/2014/main" id="{60D73934-FC51-4201-8762-DACF821B36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3812" y="2062843"/>
            <a:ext cx="8694964" cy="42617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6"/>
          <p:cNvSpPr>
            <a:spLocks noGrp="1"/>
          </p:cNvSpPr>
          <p:nvPr>
            <p:ph type="sldNum" sz="quarter" idx="12"/>
          </p:nvPr>
        </p:nvSpPr>
        <p:spPr>
          <a:xfrm>
            <a:off x="-24132" y="6584951"/>
            <a:ext cx="990601" cy="273049"/>
          </a:xfrm>
        </p:spPr>
        <p:txBody>
          <a:bodyPr/>
          <a:lstStyle/>
          <a:p>
            <a:pPr algn="l"/>
            <a:fld id="{E5137D0E-4A4F-4307-8994-C1891D747D59}" type="slidenum">
              <a:rPr lang="en-US" smtClean="0"/>
              <a:pPr algn="l"/>
              <a:t>10</a:t>
            </a:fld>
            <a:endParaRPr lang="en-US" dirty="0"/>
          </a:p>
        </p:txBody>
      </p:sp>
    </p:spTree>
    <p:extLst>
      <p:ext uri="{BB962C8B-B14F-4D97-AF65-F5344CB8AC3E}">
        <p14:creationId xmlns:p14="http://schemas.microsoft.com/office/powerpoint/2010/main" val="3900774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093912" y="4030095"/>
            <a:ext cx="3224894" cy="2032907"/>
          </a:xfrm>
          <a:prstGeom prst="rect">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600" dirty="0"/>
              <a:t>CBT-I</a:t>
            </a:r>
          </a:p>
        </p:txBody>
      </p:sp>
      <p:sp>
        <p:nvSpPr>
          <p:cNvPr id="6" name="&quot;No&quot; Symbol 5"/>
          <p:cNvSpPr/>
          <p:nvPr/>
        </p:nvSpPr>
        <p:spPr>
          <a:xfrm>
            <a:off x="2673577" y="4194400"/>
            <a:ext cx="1804308" cy="1704296"/>
          </a:xfrm>
          <a:prstGeom prst="noSmoking">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5400" dirty="0">
              <a:solidFill>
                <a:schemeClr val="tx1"/>
              </a:solidFill>
            </a:endParaRPr>
          </a:p>
        </p:txBody>
      </p:sp>
      <p:sp>
        <p:nvSpPr>
          <p:cNvPr id="2" name="Title 1"/>
          <p:cNvSpPr>
            <a:spLocks noGrp="1"/>
          </p:cNvSpPr>
          <p:nvPr>
            <p:ph type="title"/>
          </p:nvPr>
        </p:nvSpPr>
        <p:spPr/>
        <p:txBody>
          <a:bodyPr anchor="t"/>
          <a:lstStyle/>
          <a:p>
            <a:r>
              <a:rPr lang="en-US" dirty="0"/>
              <a:t>OSA – Obstructive Sleep Apnea</a:t>
            </a:r>
          </a:p>
        </p:txBody>
      </p:sp>
      <p:pic>
        <p:nvPicPr>
          <p:cNvPr id="15362" name="Picture 2"/>
          <p:cNvPicPr>
            <a:picLocks noGrp="1" noChangeAspect="1" noChangeArrowheads="1"/>
          </p:cNvPicPr>
          <p:nvPr>
            <p:ph idx="1"/>
          </p:nvPr>
        </p:nvPicPr>
        <p:blipFill>
          <a:blip r:embed="rId2">
            <a:extLst>
              <a:ext uri="{BEBA8EAE-BF5A-486C-A8C5-ECC9F3942E4B}">
                <a14:imgProps xmlns:a14="http://schemas.microsoft.com/office/drawing/2010/main">
                  <a14:imgLayer r:embed="rId3">
                    <a14:imgEffect>
                      <a14:sharpenSoften amount="73000"/>
                    </a14:imgEffect>
                  </a14:imgLayer>
                </a14:imgProps>
              </a:ext>
              <a:ext uri="{28A0092B-C50C-407E-A947-70E740481C1C}">
                <a14:useLocalDpi xmlns:a14="http://schemas.microsoft.com/office/drawing/2010/main" val="0"/>
              </a:ext>
            </a:extLst>
          </a:blip>
          <a:srcRect/>
          <a:stretch>
            <a:fillRect/>
          </a:stretch>
        </p:blipFill>
        <p:spPr bwMode="auto">
          <a:xfrm>
            <a:off x="2231072" y="1465617"/>
            <a:ext cx="7618239" cy="16190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Multiply 4"/>
          <p:cNvSpPr/>
          <p:nvPr/>
        </p:nvSpPr>
        <p:spPr>
          <a:xfrm>
            <a:off x="8947828" y="1744686"/>
            <a:ext cx="400051" cy="296388"/>
          </a:xfrm>
          <a:prstGeom prst="mathMultiply">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C00000"/>
              </a:solidFill>
            </a:endParaRPr>
          </a:p>
        </p:txBody>
      </p:sp>
      <p:sp>
        <p:nvSpPr>
          <p:cNvPr id="8" name="Multiply 7"/>
          <p:cNvSpPr/>
          <p:nvPr/>
        </p:nvSpPr>
        <p:spPr>
          <a:xfrm>
            <a:off x="9347879" y="1978729"/>
            <a:ext cx="400051" cy="296388"/>
          </a:xfrm>
          <a:prstGeom prst="mathMultiply">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Multiply 8"/>
          <p:cNvSpPr/>
          <p:nvPr/>
        </p:nvSpPr>
        <p:spPr>
          <a:xfrm flipH="1">
            <a:off x="8562749" y="2126924"/>
            <a:ext cx="385079" cy="378031"/>
          </a:xfrm>
          <a:prstGeom prst="mathMultiply">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Multiply 9"/>
          <p:cNvSpPr/>
          <p:nvPr/>
        </p:nvSpPr>
        <p:spPr>
          <a:xfrm flipH="1">
            <a:off x="9336311" y="2315939"/>
            <a:ext cx="385079" cy="378031"/>
          </a:xfrm>
          <a:prstGeom prst="mathMultiply">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C00000"/>
              </a:solidFill>
            </a:endParaRPr>
          </a:p>
        </p:txBody>
      </p:sp>
      <p:sp>
        <p:nvSpPr>
          <p:cNvPr id="11" name="Multiply 10"/>
          <p:cNvSpPr/>
          <p:nvPr/>
        </p:nvSpPr>
        <p:spPr>
          <a:xfrm flipH="1">
            <a:off x="8964834" y="2582639"/>
            <a:ext cx="385079" cy="378031"/>
          </a:xfrm>
          <a:prstGeom prst="mathMultiply">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Multiply 11"/>
          <p:cNvSpPr/>
          <p:nvPr/>
        </p:nvSpPr>
        <p:spPr>
          <a:xfrm flipH="1">
            <a:off x="8178347" y="2764728"/>
            <a:ext cx="385079" cy="378031"/>
          </a:xfrm>
          <a:prstGeom prst="mathMultiply">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ight Arrow 12"/>
          <p:cNvSpPr/>
          <p:nvPr/>
        </p:nvSpPr>
        <p:spPr>
          <a:xfrm>
            <a:off x="5604556" y="4753327"/>
            <a:ext cx="978408" cy="484632"/>
          </a:xfrm>
          <a:prstGeom prst="rightArrow">
            <a:avLst/>
          </a:prstGeom>
          <a:solidFill>
            <a:srgbClr val="00206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Oval 13"/>
          <p:cNvSpPr/>
          <p:nvPr/>
        </p:nvSpPr>
        <p:spPr>
          <a:xfrm>
            <a:off x="6674076" y="3713851"/>
            <a:ext cx="3535136" cy="2563585"/>
          </a:xfrm>
          <a:prstGeom prst="ellipse">
            <a:avLst/>
          </a:prstGeom>
          <a:solidFill>
            <a:srgbClr val="C0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b="1" dirty="0"/>
              <a:t>Confer with PCP</a:t>
            </a:r>
          </a:p>
          <a:p>
            <a:pPr algn="ctr"/>
            <a:r>
              <a:rPr lang="en-US" sz="2400" b="1" dirty="0"/>
              <a:t>and</a:t>
            </a:r>
          </a:p>
          <a:p>
            <a:pPr algn="ctr"/>
            <a:r>
              <a:rPr lang="en-US" sz="2400" b="1" dirty="0"/>
              <a:t>Refer for Sleep Consult</a:t>
            </a:r>
          </a:p>
        </p:txBody>
      </p:sp>
      <p:sp>
        <p:nvSpPr>
          <p:cNvPr id="17" name="Slide Number Placeholder 6"/>
          <p:cNvSpPr txBox="1">
            <a:spLocks/>
          </p:cNvSpPr>
          <p:nvPr/>
        </p:nvSpPr>
        <p:spPr>
          <a:xfrm>
            <a:off x="0" y="6584951"/>
            <a:ext cx="990601" cy="273049"/>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E5137D0E-4A4F-4307-8994-C1891D747D59}" type="slidenum">
              <a:rPr lang="en-US" smtClean="0"/>
              <a:pPr algn="l"/>
              <a:t>100</a:t>
            </a:fld>
            <a:endParaRPr lang="en-US" dirty="0"/>
          </a:p>
        </p:txBody>
      </p:sp>
    </p:spTree>
    <p:extLst>
      <p:ext uri="{BB962C8B-B14F-4D97-AF65-F5344CB8AC3E}">
        <p14:creationId xmlns:p14="http://schemas.microsoft.com/office/powerpoint/2010/main" val="2689682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OSA?</a:t>
            </a:r>
          </a:p>
        </p:txBody>
      </p:sp>
      <p:pic>
        <p:nvPicPr>
          <p:cNvPr id="5" name="xEuFw_nu8oA"/>
          <p:cNvPicPr>
            <a:picLocks noGrp="1" noRot="1" noChangeAspect="1"/>
          </p:cNvPicPr>
          <p:nvPr>
            <p:ph idx="1"/>
            <a:videoFile r:link="rId1"/>
          </p:nvPr>
        </p:nvPicPr>
        <p:blipFill>
          <a:blip r:embed="rId3"/>
          <a:stretch>
            <a:fillRect/>
          </a:stretch>
        </p:blipFill>
        <p:spPr>
          <a:xfrm>
            <a:off x="1827212" y="1676400"/>
            <a:ext cx="8669868" cy="4876800"/>
          </a:xfrm>
          <a:prstGeom prst="rect">
            <a:avLst/>
          </a:prstGeom>
        </p:spPr>
      </p:pic>
      <p:sp>
        <p:nvSpPr>
          <p:cNvPr id="7" name="Slide Number Placeholder 6"/>
          <p:cNvSpPr txBox="1">
            <a:spLocks/>
          </p:cNvSpPr>
          <p:nvPr/>
        </p:nvSpPr>
        <p:spPr>
          <a:xfrm>
            <a:off x="0" y="6584951"/>
            <a:ext cx="990601" cy="273049"/>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E5137D0E-4A4F-4307-8994-C1891D747D59}" type="slidenum">
              <a:rPr lang="en-US" smtClean="0"/>
              <a:pPr algn="l"/>
              <a:t>101</a:t>
            </a:fld>
            <a:endParaRPr lang="en-US" dirty="0"/>
          </a:p>
        </p:txBody>
      </p:sp>
    </p:spTree>
    <p:extLst>
      <p:ext uri="{BB962C8B-B14F-4D97-AF65-F5344CB8AC3E}">
        <p14:creationId xmlns:p14="http://schemas.microsoft.com/office/powerpoint/2010/main" val="586510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r>
              <a:rPr lang="en-US" dirty="0">
                <a:solidFill>
                  <a:schemeClr val="bg1"/>
                </a:solidFill>
              </a:rPr>
              <a:t>Epworth Sleepiness Scale</a:t>
            </a:r>
          </a:p>
        </p:txBody>
      </p:sp>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799012" y="685800"/>
            <a:ext cx="5482774" cy="5875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370012" y="2667000"/>
            <a:ext cx="3048000" cy="2246769"/>
          </a:xfrm>
          <a:prstGeom prst="rect">
            <a:avLst/>
          </a:prstGeom>
          <a:noFill/>
          <a:ln>
            <a:solidFill>
              <a:schemeClr val="bg2"/>
            </a:solidFill>
          </a:ln>
        </p:spPr>
        <p:txBody>
          <a:bodyPr wrap="square" rtlCol="0" anchor="t" anchorCtr="0">
            <a:spAutoFit/>
          </a:bodyPr>
          <a:lstStyle/>
          <a:p>
            <a:r>
              <a:rPr lang="en-US" sz="2000" b="1" dirty="0">
                <a:solidFill>
                  <a:srgbClr val="7030A0"/>
                </a:solidFill>
              </a:rPr>
              <a:t>In your handouts, you have a copy of the Epworth Sleepiness Scale.  Let’s take a few minutes to complete it based on how you sleep</a:t>
            </a:r>
          </a:p>
        </p:txBody>
      </p:sp>
      <p:sp>
        <p:nvSpPr>
          <p:cNvPr id="7" name="Title 1">
            <a:extLst>
              <a:ext uri="{FF2B5EF4-FFF2-40B4-BE49-F238E27FC236}">
                <a16:creationId xmlns:a16="http://schemas.microsoft.com/office/drawing/2014/main" id="{6F92B3A2-3BB8-408A-82E0-91B7CFE40078}"/>
              </a:ext>
            </a:extLst>
          </p:cNvPr>
          <p:cNvSpPr txBox="1">
            <a:spLocks/>
          </p:cNvSpPr>
          <p:nvPr/>
        </p:nvSpPr>
        <p:spPr>
          <a:xfrm>
            <a:off x="1674814" y="685800"/>
            <a:ext cx="9601200" cy="114300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r>
              <a:rPr lang="en-US" dirty="0"/>
              <a:t>Assessment: OSA</a:t>
            </a:r>
          </a:p>
        </p:txBody>
      </p:sp>
      <p:pic>
        <p:nvPicPr>
          <p:cNvPr id="8" name="Picture 7"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33012" y="5056286"/>
            <a:ext cx="1528665" cy="1528665"/>
          </a:xfrm>
          <a:prstGeom prst="rect">
            <a:avLst/>
          </a:prstGeom>
        </p:spPr>
      </p:pic>
      <p:sp>
        <p:nvSpPr>
          <p:cNvPr id="10" name="Slide Number Placeholder 6"/>
          <p:cNvSpPr txBox="1">
            <a:spLocks/>
          </p:cNvSpPr>
          <p:nvPr/>
        </p:nvSpPr>
        <p:spPr>
          <a:xfrm>
            <a:off x="0" y="6584951"/>
            <a:ext cx="990601" cy="273049"/>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E5137D0E-4A4F-4307-8994-C1891D747D59}" type="slidenum">
              <a:rPr lang="en-US" smtClean="0"/>
              <a:pPr algn="l"/>
              <a:t>102</a:t>
            </a:fld>
            <a:endParaRPr lang="en-US" dirty="0"/>
          </a:p>
        </p:txBody>
      </p:sp>
    </p:spTree>
    <p:extLst>
      <p:ext uri="{BB962C8B-B14F-4D97-AF65-F5344CB8AC3E}">
        <p14:creationId xmlns:p14="http://schemas.microsoft.com/office/powerpoint/2010/main" val="3366498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a:t>The STOPBANG Screen for OSA</a:t>
            </a:r>
          </a:p>
        </p:txBody>
      </p:sp>
      <p:sp>
        <p:nvSpPr>
          <p:cNvPr id="3" name="Text Placeholder 2"/>
          <p:cNvSpPr>
            <a:spLocks noGrp="1"/>
          </p:cNvSpPr>
          <p:nvPr>
            <p:ph type="body" idx="1"/>
          </p:nvPr>
        </p:nvSpPr>
        <p:spPr>
          <a:xfrm>
            <a:off x="1065212" y="1309008"/>
            <a:ext cx="3367422" cy="2767692"/>
          </a:xfrm>
          <a:solidFill>
            <a:schemeClr val="tx2"/>
          </a:solidFill>
        </p:spPr>
        <p:txBody>
          <a:bodyPr>
            <a:normAutofit lnSpcReduction="10000"/>
          </a:bodyPr>
          <a:lstStyle/>
          <a:p>
            <a:pPr marL="0" indent="0">
              <a:buNone/>
            </a:pPr>
            <a:r>
              <a:rPr lang="en-US" sz="2400" dirty="0">
                <a:solidFill>
                  <a:schemeClr val="bg1"/>
                </a:solidFill>
              </a:rPr>
              <a:t>For identifying severe OSA, a STOP-Bang score of 4 has high sensitivity of 88 %. For confirming severe OSA, a score of 6 is more specific.</a:t>
            </a:r>
          </a:p>
          <a:p>
            <a:r>
              <a:rPr lang="en-US" sz="900" dirty="0">
                <a:solidFill>
                  <a:schemeClr val="bg1"/>
                </a:solidFill>
              </a:rPr>
              <a:t> 2013 Dec;23(12):2050-7. doi: 10.1007/s11695-013-1006-z</a:t>
            </a: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2812" y="1104900"/>
            <a:ext cx="5234354" cy="53721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5" name="Picture 4"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6" name="TextBox 5"/>
          <p:cNvSpPr txBox="1"/>
          <p:nvPr/>
        </p:nvSpPr>
        <p:spPr>
          <a:xfrm>
            <a:off x="1065212" y="4343400"/>
            <a:ext cx="3048000" cy="1938992"/>
          </a:xfrm>
          <a:prstGeom prst="rect">
            <a:avLst/>
          </a:prstGeom>
          <a:noFill/>
          <a:ln>
            <a:solidFill>
              <a:schemeClr val="bg2"/>
            </a:solidFill>
          </a:ln>
        </p:spPr>
        <p:txBody>
          <a:bodyPr wrap="square" rtlCol="0" anchor="t" anchorCtr="0">
            <a:spAutoFit/>
          </a:bodyPr>
          <a:lstStyle/>
          <a:p>
            <a:r>
              <a:rPr lang="en-US" sz="2000" b="1" dirty="0">
                <a:solidFill>
                  <a:srgbClr val="7030A0"/>
                </a:solidFill>
              </a:rPr>
              <a:t>In your handouts, you have a copy of the STOP-BANG.  Let’s take a few minutes to complete it based on how you sleep</a:t>
            </a:r>
          </a:p>
        </p:txBody>
      </p:sp>
      <p:sp>
        <p:nvSpPr>
          <p:cNvPr id="7" name="Slide Number Placeholder 6"/>
          <p:cNvSpPr txBox="1">
            <a:spLocks/>
          </p:cNvSpPr>
          <p:nvPr/>
        </p:nvSpPr>
        <p:spPr>
          <a:xfrm>
            <a:off x="0" y="6584951"/>
            <a:ext cx="990601" cy="27304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137D0E-4A4F-4307-8994-C1891D747D59}" type="slidenum">
              <a:rPr lang="en-US" sz="1100" smtClean="0"/>
              <a:pPr/>
              <a:t>103</a:t>
            </a:fld>
            <a:endParaRPr lang="en-US" sz="1100" dirty="0"/>
          </a:p>
        </p:txBody>
      </p:sp>
    </p:spTree>
    <p:extLst>
      <p:ext uri="{BB962C8B-B14F-4D97-AF65-F5344CB8AC3E}">
        <p14:creationId xmlns:p14="http://schemas.microsoft.com/office/powerpoint/2010/main" val="197341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Rectangle 5"/>
          <p:cNvSpPr>
            <a:spLocks noGrp="1" noChangeArrowheads="1"/>
          </p:cNvSpPr>
          <p:nvPr>
            <p:ph type="title"/>
          </p:nvPr>
        </p:nvSpPr>
        <p:spPr/>
        <p:txBody>
          <a:bodyPr anchor="t"/>
          <a:lstStyle/>
          <a:p>
            <a:r>
              <a:rPr lang="en-US" altLang="en-US" sz="4000" b="1" dirty="0"/>
              <a:t>The myth of the sleep study vs…</a:t>
            </a:r>
          </a:p>
        </p:txBody>
      </p:sp>
      <p:graphicFrame>
        <p:nvGraphicFramePr>
          <p:cNvPr id="31748" name="Object 4"/>
          <p:cNvGraphicFramePr>
            <a:graphicFrameLocks noGrp="1" noChangeAspect="1"/>
          </p:cNvGraphicFramePr>
          <p:nvPr>
            <p:ph idx="1"/>
            <p:extLst>
              <p:ext uri="{D42A27DB-BD31-4B8C-83A1-F6EECF244321}">
                <p14:modId xmlns:p14="http://schemas.microsoft.com/office/powerpoint/2010/main" val="3097685953"/>
              </p:ext>
            </p:extLst>
          </p:nvPr>
        </p:nvGraphicFramePr>
        <p:xfrm>
          <a:off x="1903412" y="1219200"/>
          <a:ext cx="8077200" cy="5334000"/>
        </p:xfrm>
        <a:graphic>
          <a:graphicData uri="http://schemas.openxmlformats.org/presentationml/2006/ole">
            <mc:AlternateContent xmlns:mc="http://schemas.openxmlformats.org/markup-compatibility/2006">
              <mc:Choice xmlns:v="urn:schemas-microsoft-com:vml" Requires="v">
                <p:oleObj spid="_x0000_s21541" name="Slide" r:id="rId3" imgW="4572000" imgH="3429000" progId="PowerPoint.Slide.8">
                  <p:embed/>
                </p:oleObj>
              </mc:Choice>
              <mc:Fallback>
                <p:oleObj name="Slide" r:id="rId3" imgW="4572000" imgH="3429000" progId="PowerPoint.Slide.8">
                  <p:embed/>
                  <p:pic>
                    <p:nvPicPr>
                      <p:cNvPr id="31748"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3412" y="1219200"/>
                        <a:ext cx="80772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4" name="Picture 3"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5" name="Slide Number Placeholder 4"/>
          <p:cNvSpPr>
            <a:spLocks noGrp="1"/>
          </p:cNvSpPr>
          <p:nvPr>
            <p:ph type="sldNum" sz="quarter" idx="12"/>
          </p:nvPr>
        </p:nvSpPr>
        <p:spPr/>
        <p:txBody>
          <a:bodyPr/>
          <a:lstStyle/>
          <a:p>
            <a:fld id="{E5137D0E-4A4F-4307-8994-C1891D747D59}" type="slidenum">
              <a:rPr lang="en-US" smtClean="0"/>
              <a:t>104</a:t>
            </a:fld>
            <a:endParaRPr lang="en-US"/>
          </a:p>
        </p:txBody>
      </p:sp>
      <p:sp>
        <p:nvSpPr>
          <p:cNvPr id="8" name="Slide Number Placeholder 6"/>
          <p:cNvSpPr txBox="1">
            <a:spLocks/>
          </p:cNvSpPr>
          <p:nvPr/>
        </p:nvSpPr>
        <p:spPr>
          <a:xfrm>
            <a:off x="0" y="6584951"/>
            <a:ext cx="990601" cy="273049"/>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E5137D0E-4A4F-4307-8994-C1891D747D59}" type="slidenum">
              <a:rPr lang="en-US" smtClean="0"/>
              <a:pPr algn="l"/>
              <a:t>104</a:t>
            </a:fld>
            <a:endParaRPr lang="en-US" dirty="0"/>
          </a:p>
        </p:txBody>
      </p:sp>
    </p:spTree>
    <p:extLst>
      <p:ext uri="{BB962C8B-B14F-4D97-AF65-F5344CB8AC3E}">
        <p14:creationId xmlns:p14="http://schemas.microsoft.com/office/powerpoint/2010/main" val="2532805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979612" y="457200"/>
            <a:ext cx="8229600" cy="1143000"/>
          </a:xfrm>
        </p:spPr>
        <p:txBody>
          <a:bodyPr anchor="t"/>
          <a:lstStyle/>
          <a:p>
            <a:r>
              <a:rPr lang="en-US" altLang="en-US" dirty="0"/>
              <a:t>...</a:t>
            </a:r>
            <a:r>
              <a:rPr lang="en-US" altLang="en-US" b="1" dirty="0"/>
              <a:t>the reality.</a:t>
            </a:r>
          </a:p>
        </p:txBody>
      </p:sp>
      <p:pic>
        <p:nvPicPr>
          <p:cNvPr id="29700" name="Picture 4" descr="sleep%20stud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2220" y="1287695"/>
            <a:ext cx="7262117" cy="493541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8" name="Slide Number Placeholder 6"/>
          <p:cNvSpPr txBox="1">
            <a:spLocks/>
          </p:cNvSpPr>
          <p:nvPr/>
        </p:nvSpPr>
        <p:spPr>
          <a:xfrm>
            <a:off x="0" y="6584951"/>
            <a:ext cx="990601" cy="273049"/>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E5137D0E-4A4F-4307-8994-C1891D747D59}" type="slidenum">
              <a:rPr lang="en-US" smtClean="0"/>
              <a:pPr algn="l"/>
              <a:t>105</a:t>
            </a:fld>
            <a:endParaRPr lang="en-US" dirty="0"/>
          </a:p>
        </p:txBody>
      </p:sp>
    </p:spTree>
    <p:extLst>
      <p:ext uri="{BB962C8B-B14F-4D97-AF65-F5344CB8AC3E}">
        <p14:creationId xmlns:p14="http://schemas.microsoft.com/office/powerpoint/2010/main" val="2650562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RLS/PLMD – Restless Leg Syndrome &amp; Periodic Limb Movement Disorder</a:t>
            </a:r>
          </a:p>
        </p:txBody>
      </p:sp>
      <p:pic>
        <p:nvPicPr>
          <p:cNvPr id="143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79612" y="1981200"/>
            <a:ext cx="7494982" cy="18614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ultiply 4"/>
          <p:cNvSpPr/>
          <p:nvPr/>
        </p:nvSpPr>
        <p:spPr>
          <a:xfrm>
            <a:off x="9010500" y="2291443"/>
            <a:ext cx="359229" cy="310243"/>
          </a:xfrm>
          <a:prstGeom prst="mathMultiply">
            <a:avLst/>
          </a:prstGeom>
          <a:solidFill>
            <a:schemeClr val="accent2"/>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Multiply 6"/>
          <p:cNvSpPr/>
          <p:nvPr/>
        </p:nvSpPr>
        <p:spPr>
          <a:xfrm>
            <a:off x="8651271" y="2590800"/>
            <a:ext cx="359229" cy="310243"/>
          </a:xfrm>
          <a:prstGeom prst="mathMultiply">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Multiply 8"/>
          <p:cNvSpPr/>
          <p:nvPr/>
        </p:nvSpPr>
        <p:spPr>
          <a:xfrm>
            <a:off x="8624056" y="2901043"/>
            <a:ext cx="359229" cy="310243"/>
          </a:xfrm>
          <a:prstGeom prst="mathMultiply">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Multiply 9"/>
          <p:cNvSpPr/>
          <p:nvPr/>
        </p:nvSpPr>
        <p:spPr>
          <a:xfrm>
            <a:off x="9002333" y="3211286"/>
            <a:ext cx="359229" cy="310243"/>
          </a:xfrm>
          <a:prstGeom prst="mathMultiply">
            <a:avLst/>
          </a:prstGeom>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Multiply 10"/>
          <p:cNvSpPr/>
          <p:nvPr/>
        </p:nvSpPr>
        <p:spPr>
          <a:xfrm>
            <a:off x="8621331" y="3532414"/>
            <a:ext cx="359229" cy="310243"/>
          </a:xfrm>
          <a:prstGeom prst="mathMultiply">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065213" y="2446564"/>
            <a:ext cx="887184" cy="461665"/>
          </a:xfrm>
          <a:prstGeom prst="rect">
            <a:avLst/>
          </a:prstGeom>
          <a:solidFill>
            <a:srgbClr val="C00000"/>
          </a:solidFill>
          <a:ln>
            <a:solidFill>
              <a:srgbClr val="C00000"/>
            </a:solidFill>
          </a:ln>
        </p:spPr>
        <p:txBody>
          <a:bodyPr wrap="square" rtlCol="0">
            <a:spAutoFit/>
          </a:bodyPr>
          <a:lstStyle/>
          <a:p>
            <a:r>
              <a:rPr lang="en-US" sz="2400" b="1" dirty="0">
                <a:solidFill>
                  <a:schemeClr val="bg1"/>
                </a:solidFill>
              </a:rPr>
              <a:t>RLS</a:t>
            </a:r>
          </a:p>
        </p:txBody>
      </p:sp>
      <p:sp>
        <p:nvSpPr>
          <p:cNvPr id="13" name="TextBox 12"/>
          <p:cNvSpPr txBox="1"/>
          <p:nvPr/>
        </p:nvSpPr>
        <p:spPr>
          <a:xfrm>
            <a:off x="899205" y="3225870"/>
            <a:ext cx="1066800" cy="461665"/>
          </a:xfrm>
          <a:prstGeom prst="rect">
            <a:avLst/>
          </a:prstGeom>
          <a:solidFill>
            <a:schemeClr val="accent1">
              <a:lumMod val="75000"/>
            </a:schemeClr>
          </a:solidFill>
          <a:ln>
            <a:solidFill>
              <a:srgbClr val="C00000"/>
            </a:solidFill>
          </a:ln>
        </p:spPr>
        <p:txBody>
          <a:bodyPr wrap="square" rtlCol="0">
            <a:spAutoFit/>
          </a:bodyPr>
          <a:lstStyle/>
          <a:p>
            <a:r>
              <a:rPr lang="en-US" sz="2400" b="1" dirty="0">
                <a:solidFill>
                  <a:schemeClr val="bg1"/>
                </a:solidFill>
              </a:rPr>
              <a:t>PLMD</a:t>
            </a:r>
          </a:p>
        </p:txBody>
      </p:sp>
      <p:sp>
        <p:nvSpPr>
          <p:cNvPr id="14" name="Rectangle 13"/>
          <p:cNvSpPr/>
          <p:nvPr/>
        </p:nvSpPr>
        <p:spPr>
          <a:xfrm>
            <a:off x="1197279" y="4370272"/>
            <a:ext cx="2318657" cy="1635921"/>
          </a:xfrm>
          <a:prstGeom prst="rect">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800" dirty="0"/>
          </a:p>
        </p:txBody>
      </p:sp>
      <p:sp>
        <p:nvSpPr>
          <p:cNvPr id="15" name="&quot;No&quot; Symbol 14"/>
          <p:cNvSpPr/>
          <p:nvPr/>
        </p:nvSpPr>
        <p:spPr>
          <a:xfrm>
            <a:off x="1434042" y="4370271"/>
            <a:ext cx="1804308" cy="1704296"/>
          </a:xfrm>
          <a:prstGeom prst="noSmoking">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dirty="0"/>
              <a:t>CBT-I</a:t>
            </a:r>
          </a:p>
          <a:p>
            <a:pPr algn="ctr"/>
            <a:endParaRPr lang="en-US" sz="2800" dirty="0">
              <a:solidFill>
                <a:schemeClr val="tx1"/>
              </a:solidFill>
            </a:endParaRPr>
          </a:p>
        </p:txBody>
      </p:sp>
      <p:sp>
        <p:nvSpPr>
          <p:cNvPr id="18" name="Oval 17"/>
          <p:cNvSpPr/>
          <p:nvPr/>
        </p:nvSpPr>
        <p:spPr>
          <a:xfrm>
            <a:off x="4200430" y="4465088"/>
            <a:ext cx="1797449" cy="1758386"/>
          </a:xfrm>
          <a:prstGeom prst="ellipse">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t>Optimize Sleep Hygiene</a:t>
            </a:r>
          </a:p>
        </p:txBody>
      </p:sp>
      <p:sp>
        <p:nvSpPr>
          <p:cNvPr id="17" name="Right Arrow 16"/>
          <p:cNvSpPr/>
          <p:nvPr/>
        </p:nvSpPr>
        <p:spPr>
          <a:xfrm>
            <a:off x="3567695" y="5203956"/>
            <a:ext cx="595993" cy="312101"/>
          </a:xfrm>
          <a:prstGeom prst="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1" name="Oval 20"/>
          <p:cNvSpPr/>
          <p:nvPr/>
        </p:nvSpPr>
        <p:spPr>
          <a:xfrm>
            <a:off x="5596378" y="4478866"/>
            <a:ext cx="1843858" cy="1744608"/>
          </a:xfrm>
          <a:prstGeom prst="ellipse">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t>Confer with PCP</a:t>
            </a:r>
          </a:p>
          <a:p>
            <a:pPr algn="ctr"/>
            <a:r>
              <a:rPr lang="en-US" b="1" dirty="0"/>
              <a:t>and Refer for Sleep Consult</a:t>
            </a:r>
          </a:p>
        </p:txBody>
      </p:sp>
      <p:sp>
        <p:nvSpPr>
          <p:cNvPr id="22" name="Right Arrow 21"/>
          <p:cNvSpPr/>
          <p:nvPr/>
        </p:nvSpPr>
        <p:spPr>
          <a:xfrm>
            <a:off x="7557312" y="5242981"/>
            <a:ext cx="595993" cy="312101"/>
          </a:xfrm>
          <a:prstGeom prst="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 name="Rectangle 22"/>
          <p:cNvSpPr/>
          <p:nvPr/>
        </p:nvSpPr>
        <p:spPr>
          <a:xfrm>
            <a:off x="8185907" y="4713968"/>
            <a:ext cx="1828800" cy="1433587"/>
          </a:xfrm>
          <a:prstGeom prst="rect">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solidFill>
                  <a:schemeClr val="bg1"/>
                </a:solidFill>
              </a:rPr>
              <a:t>Consider CBT-I if insomnia persists</a:t>
            </a:r>
          </a:p>
        </p:txBody>
      </p:sp>
      <p:sp>
        <p:nvSpPr>
          <p:cNvPr id="24" name="Slide Number Placeholder 6"/>
          <p:cNvSpPr txBox="1">
            <a:spLocks/>
          </p:cNvSpPr>
          <p:nvPr/>
        </p:nvSpPr>
        <p:spPr>
          <a:xfrm>
            <a:off x="0" y="6584951"/>
            <a:ext cx="990601" cy="273049"/>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E5137D0E-4A4F-4307-8994-C1891D747D59}" type="slidenum">
              <a:rPr lang="en-US" smtClean="0"/>
              <a:pPr algn="l"/>
              <a:t>106</a:t>
            </a:fld>
            <a:endParaRPr lang="en-US" dirty="0"/>
          </a:p>
        </p:txBody>
      </p:sp>
    </p:spTree>
    <p:extLst>
      <p:ext uri="{BB962C8B-B14F-4D97-AF65-F5344CB8AC3E}">
        <p14:creationId xmlns:p14="http://schemas.microsoft.com/office/powerpoint/2010/main" val="809065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0" grpId="0" animBg="1"/>
      <p:bldP spid="11" grpId="0" animBg="1"/>
      <p:bldP spid="6" grpId="0" animBg="1"/>
      <p:bldP spid="13"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a:t>Narcolepsy, Nightmares, and Parasomnias</a:t>
            </a:r>
          </a:p>
        </p:txBody>
      </p:sp>
      <p:pic>
        <p:nvPicPr>
          <p:cNvPr id="1433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343069" y="1447800"/>
            <a:ext cx="6670221" cy="42617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1555090" y="2898321"/>
            <a:ext cx="1641021" cy="1502227"/>
          </a:xfrm>
          <a:prstGeom prst="rect">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t>Sleep Psychology </a:t>
            </a:r>
          </a:p>
          <a:p>
            <a:pPr algn="ctr"/>
            <a:r>
              <a:rPr lang="en-US" sz="2000" dirty="0"/>
              <a:t>IRT Therapy</a:t>
            </a:r>
          </a:p>
        </p:txBody>
      </p:sp>
      <p:sp>
        <p:nvSpPr>
          <p:cNvPr id="6" name="Rectangle 5"/>
          <p:cNvSpPr/>
          <p:nvPr/>
        </p:nvSpPr>
        <p:spPr>
          <a:xfrm>
            <a:off x="1555090" y="1738992"/>
            <a:ext cx="1641022" cy="1159329"/>
          </a:xfrm>
          <a:prstGeom prst="rect">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t>Sleep Medicine Consult</a:t>
            </a:r>
          </a:p>
        </p:txBody>
      </p:sp>
      <p:sp>
        <p:nvSpPr>
          <p:cNvPr id="7" name="Rectangle 6"/>
          <p:cNvSpPr/>
          <p:nvPr/>
        </p:nvSpPr>
        <p:spPr>
          <a:xfrm>
            <a:off x="1555090" y="4400548"/>
            <a:ext cx="1641021" cy="1309009"/>
          </a:xfrm>
          <a:prstGeom prst="rect">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t>Sleep Medicine Consult</a:t>
            </a:r>
          </a:p>
        </p:txBody>
      </p:sp>
      <p:pic>
        <p:nvPicPr>
          <p:cNvPr id="8" name="Picture 7"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11" name="Slide Number Placeholder 6"/>
          <p:cNvSpPr txBox="1">
            <a:spLocks/>
          </p:cNvSpPr>
          <p:nvPr/>
        </p:nvSpPr>
        <p:spPr>
          <a:xfrm>
            <a:off x="0" y="6584951"/>
            <a:ext cx="990601" cy="273049"/>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E5137D0E-4A4F-4307-8994-C1891D747D59}" type="slidenum">
              <a:rPr lang="en-US" smtClean="0"/>
              <a:pPr algn="l"/>
              <a:t>107</a:t>
            </a:fld>
            <a:endParaRPr lang="en-US" dirty="0"/>
          </a:p>
        </p:txBody>
      </p:sp>
    </p:spTree>
    <p:extLst>
      <p:ext uri="{BB962C8B-B14F-4D97-AF65-F5344CB8AC3E}">
        <p14:creationId xmlns:p14="http://schemas.microsoft.com/office/powerpoint/2010/main" val="3175554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a:t>Medical Conditions</a:t>
            </a:r>
          </a:p>
        </p:txBody>
      </p:sp>
      <p:sp>
        <p:nvSpPr>
          <p:cNvPr id="3" name="Content Placeholder 2"/>
          <p:cNvSpPr>
            <a:spLocks noGrp="1"/>
          </p:cNvSpPr>
          <p:nvPr>
            <p:ph idx="1"/>
          </p:nvPr>
        </p:nvSpPr>
        <p:spPr>
          <a:xfrm>
            <a:off x="1827212" y="1285317"/>
            <a:ext cx="8778240" cy="4805680"/>
          </a:xfrm>
        </p:spPr>
        <p:txBody>
          <a:bodyPr/>
          <a:lstStyle/>
          <a:p>
            <a:r>
              <a:rPr lang="en-US" altLang="en-US" b="1" dirty="0"/>
              <a:t>Chronic and acute illness can have a profound effect on sleep and may cause insomnia:</a:t>
            </a:r>
          </a:p>
          <a:p>
            <a:pPr>
              <a:buFont typeface="Wingdings" pitchFamily="2" charset="2"/>
              <a:buNone/>
            </a:pPr>
            <a:r>
              <a:rPr lang="en-US" altLang="en-US" dirty="0"/>
              <a:t> 	</a:t>
            </a:r>
            <a:r>
              <a:rPr lang="en-US" altLang="en-US" dirty="0">
                <a:solidFill>
                  <a:schemeClr val="tx2"/>
                </a:solidFill>
              </a:rPr>
              <a:t>- Hyper/hypo-</a:t>
            </a:r>
            <a:r>
              <a:rPr lang="en-US" altLang="en-US" dirty="0" err="1">
                <a:solidFill>
                  <a:schemeClr val="tx2"/>
                </a:solidFill>
              </a:rPr>
              <a:t>thyroidism</a:t>
            </a:r>
            <a:r>
              <a:rPr lang="en-US" altLang="en-US" dirty="0">
                <a:solidFill>
                  <a:schemeClr val="tx2"/>
                </a:solidFill>
              </a:rPr>
              <a:t>   		- Interstitial Cystitis</a:t>
            </a:r>
          </a:p>
          <a:p>
            <a:pPr>
              <a:buFont typeface="Wingdings" pitchFamily="2" charset="2"/>
              <a:buNone/>
            </a:pPr>
            <a:r>
              <a:rPr lang="en-US" altLang="en-US" dirty="0">
                <a:solidFill>
                  <a:schemeClr val="tx2"/>
                </a:solidFill>
              </a:rPr>
              <a:t> 	- Chronic pain                      		- Parkinson’s Disease</a:t>
            </a:r>
          </a:p>
          <a:p>
            <a:pPr>
              <a:buFont typeface="Wingdings" pitchFamily="2" charset="2"/>
              <a:buNone/>
            </a:pPr>
            <a:r>
              <a:rPr lang="en-US" altLang="en-US" dirty="0">
                <a:solidFill>
                  <a:schemeClr val="tx2"/>
                </a:solidFill>
              </a:rPr>
              <a:t> 	- Anemia                              	 	- Brain Injury</a:t>
            </a:r>
          </a:p>
          <a:p>
            <a:pPr>
              <a:buFont typeface="Wingdings" pitchFamily="2" charset="2"/>
              <a:buNone/>
            </a:pPr>
            <a:r>
              <a:rPr lang="en-US" altLang="en-US" dirty="0">
                <a:solidFill>
                  <a:schemeClr val="tx2"/>
                </a:solidFill>
              </a:rPr>
              <a:t> 	- Fibromyalgia                      		- Diabetes</a:t>
            </a:r>
          </a:p>
          <a:p>
            <a:pPr>
              <a:buFont typeface="Wingdings" pitchFamily="2" charset="2"/>
              <a:buNone/>
            </a:pPr>
            <a:r>
              <a:rPr lang="en-US" altLang="en-US" dirty="0">
                <a:solidFill>
                  <a:schemeClr val="tx2"/>
                </a:solidFill>
              </a:rPr>
              <a:t> 	- Epilepsy		 		- Cancer</a:t>
            </a:r>
          </a:p>
          <a:p>
            <a:pPr>
              <a:buFont typeface="Wingdings" pitchFamily="2" charset="2"/>
              <a:buNone/>
            </a:pPr>
            <a:r>
              <a:rPr lang="en-US" altLang="en-US" dirty="0">
                <a:solidFill>
                  <a:schemeClr val="tx2"/>
                </a:solidFill>
              </a:rPr>
              <a:t> 	- Stroke</a:t>
            </a:r>
          </a:p>
          <a:p>
            <a:pPr>
              <a:buFont typeface="Wingdings" pitchFamily="2" charset="2"/>
              <a:buNone/>
            </a:pPr>
            <a:r>
              <a:rPr lang="en-US" altLang="en-US" dirty="0">
                <a:solidFill>
                  <a:schemeClr val="tx2"/>
                </a:solidFill>
              </a:rPr>
              <a:t>	- Alzheimer’s Disease</a:t>
            </a:r>
          </a:p>
          <a:p>
            <a:pPr>
              <a:buFont typeface="Wingdings" pitchFamily="2" charset="2"/>
              <a:buNone/>
            </a:pPr>
            <a:r>
              <a:rPr lang="en-US" altLang="en-US" dirty="0">
                <a:solidFill>
                  <a:schemeClr val="tx2"/>
                </a:solidFill>
              </a:rPr>
              <a:t> 	- Anemia</a:t>
            </a:r>
          </a:p>
        </p:txBody>
      </p:sp>
      <p:pic>
        <p:nvPicPr>
          <p:cNvPr id="5" name="Picture 4"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8" name="Slide Number Placeholder 6"/>
          <p:cNvSpPr txBox="1">
            <a:spLocks/>
          </p:cNvSpPr>
          <p:nvPr/>
        </p:nvSpPr>
        <p:spPr>
          <a:xfrm>
            <a:off x="0" y="6584951"/>
            <a:ext cx="990601" cy="273049"/>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E5137D0E-4A4F-4307-8994-C1891D747D59}" type="slidenum">
              <a:rPr lang="en-US" smtClean="0"/>
              <a:pPr algn="l"/>
              <a:t>108</a:t>
            </a:fld>
            <a:endParaRPr lang="en-US" dirty="0"/>
          </a:p>
        </p:txBody>
      </p:sp>
    </p:spTree>
    <p:extLst>
      <p:ext uri="{BB962C8B-B14F-4D97-AF65-F5344CB8AC3E}">
        <p14:creationId xmlns:p14="http://schemas.microsoft.com/office/powerpoint/2010/main" val="2414495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 calcmode="lin" valueType="num">
                                      <p:cBhvr additive="base">
                                        <p:cTn id="3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Medical Conditions Do Not Preclude CBT-I but there are Contraindicators</a:t>
            </a:r>
          </a:p>
        </p:txBody>
      </p:sp>
      <p:sp>
        <p:nvSpPr>
          <p:cNvPr id="3" name="Content Placeholder 2"/>
          <p:cNvSpPr>
            <a:spLocks noGrp="1"/>
          </p:cNvSpPr>
          <p:nvPr>
            <p:ph idx="1"/>
          </p:nvPr>
        </p:nvSpPr>
        <p:spPr>
          <a:xfrm>
            <a:off x="1065212" y="1905000"/>
            <a:ext cx="9601200" cy="4191000"/>
          </a:xfrm>
        </p:spPr>
        <p:txBody>
          <a:bodyPr>
            <a:normAutofit/>
          </a:bodyPr>
          <a:lstStyle/>
          <a:p>
            <a:r>
              <a:rPr lang="en-US" dirty="0"/>
              <a:t>Empirical support for CBT-I in conditions such as:</a:t>
            </a:r>
          </a:p>
          <a:p>
            <a:pPr lvl="1"/>
            <a:r>
              <a:rPr lang="en-US" sz="2000" dirty="0">
                <a:solidFill>
                  <a:schemeClr val="tx2"/>
                </a:solidFill>
              </a:rPr>
              <a:t>Chronic Pain</a:t>
            </a:r>
          </a:p>
          <a:p>
            <a:pPr lvl="1"/>
            <a:r>
              <a:rPr lang="en-US" sz="2000" dirty="0">
                <a:solidFill>
                  <a:schemeClr val="tx2"/>
                </a:solidFill>
              </a:rPr>
              <a:t>Cancer</a:t>
            </a:r>
          </a:p>
          <a:p>
            <a:pPr lvl="1"/>
            <a:r>
              <a:rPr lang="en-US" sz="2000" dirty="0">
                <a:solidFill>
                  <a:schemeClr val="tx2"/>
                </a:solidFill>
              </a:rPr>
              <a:t>Fibromyalgia</a:t>
            </a:r>
          </a:p>
          <a:p>
            <a:r>
              <a:rPr lang="en-US" dirty="0"/>
              <a:t>Some possible contraindications:</a:t>
            </a:r>
          </a:p>
          <a:p>
            <a:pPr lvl="1"/>
            <a:r>
              <a:rPr lang="en-US" sz="2000" b="1" dirty="0">
                <a:solidFill>
                  <a:srgbClr val="C00000"/>
                </a:solidFill>
              </a:rPr>
              <a:t>Seizure disorders </a:t>
            </a:r>
            <a:r>
              <a:rPr lang="en-US" sz="2000" dirty="0"/>
              <a:t> - Sleep Restriction/Efficiency Therapy increases risk for seizure</a:t>
            </a:r>
          </a:p>
          <a:p>
            <a:pPr lvl="1"/>
            <a:r>
              <a:rPr lang="en-US" sz="2000" b="1" dirty="0">
                <a:solidFill>
                  <a:srgbClr val="C00000"/>
                </a:solidFill>
              </a:rPr>
              <a:t>Untreated or Undertreated Sleep Disorders </a:t>
            </a:r>
            <a:r>
              <a:rPr lang="en-US" sz="2000" dirty="0"/>
              <a:t>with excessive daytime sleepiness</a:t>
            </a:r>
          </a:p>
          <a:p>
            <a:pPr lvl="1"/>
            <a:r>
              <a:rPr lang="en-US" sz="2000" b="1" dirty="0">
                <a:solidFill>
                  <a:srgbClr val="C00000"/>
                </a:solidFill>
              </a:rPr>
              <a:t>Frail or injured Patients </a:t>
            </a:r>
            <a:r>
              <a:rPr lang="en-US" sz="2000" dirty="0">
                <a:solidFill>
                  <a:srgbClr val="C00000"/>
                </a:solidFill>
              </a:rPr>
              <a:t>- </a:t>
            </a:r>
            <a:r>
              <a:rPr lang="en-US" sz="2000" dirty="0"/>
              <a:t>cannot tolerate standard Stimulus Control Therapy</a:t>
            </a:r>
          </a:p>
          <a:p>
            <a:pPr marL="457200" lvl="1" indent="0">
              <a:buNone/>
            </a:pPr>
            <a:endParaRPr lang="en-US" sz="2000" dirty="0"/>
          </a:p>
          <a:p>
            <a:endParaRPr lang="en-US" sz="1800" dirty="0"/>
          </a:p>
          <a:p>
            <a:pPr marL="457200" lvl="1" indent="0">
              <a:buNone/>
            </a:pPr>
            <a:endParaRPr lang="en-US" sz="1600" dirty="0"/>
          </a:p>
          <a:p>
            <a:pPr marL="457200" lvl="1" indent="0">
              <a:buNone/>
            </a:pPr>
            <a:endParaRPr lang="en-US" sz="1600" dirty="0"/>
          </a:p>
          <a:p>
            <a:pPr lvl="1"/>
            <a:endParaRPr lang="en-US" sz="1600" dirty="0"/>
          </a:p>
        </p:txBody>
      </p:sp>
      <p:pic>
        <p:nvPicPr>
          <p:cNvPr id="5" name="Picture 4"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8" name="Slide Number Placeholder 6"/>
          <p:cNvSpPr txBox="1">
            <a:spLocks/>
          </p:cNvSpPr>
          <p:nvPr/>
        </p:nvSpPr>
        <p:spPr>
          <a:xfrm>
            <a:off x="0" y="6584951"/>
            <a:ext cx="990601" cy="273049"/>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E5137D0E-4A4F-4307-8994-C1891D747D59}" type="slidenum">
              <a:rPr lang="en-US" smtClean="0"/>
              <a:pPr algn="l"/>
              <a:t>109</a:t>
            </a:fld>
            <a:endParaRPr lang="en-US" dirty="0"/>
          </a:p>
        </p:txBody>
      </p:sp>
    </p:spTree>
    <p:extLst>
      <p:ext uri="{BB962C8B-B14F-4D97-AF65-F5344CB8AC3E}">
        <p14:creationId xmlns:p14="http://schemas.microsoft.com/office/powerpoint/2010/main" val="3018138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itle 2">
            <a:extLst>
              <a:ext uri="{FF2B5EF4-FFF2-40B4-BE49-F238E27FC236}">
                <a16:creationId xmlns:a16="http://schemas.microsoft.com/office/drawing/2014/main" id="{8ED0BD06-6D5D-4584-B1C5-35D59A3596B2}"/>
              </a:ext>
            </a:extLst>
          </p:cNvPr>
          <p:cNvSpPr txBox="1">
            <a:spLocks/>
          </p:cNvSpPr>
          <p:nvPr/>
        </p:nvSpPr>
        <p:spPr>
          <a:xfrm>
            <a:off x="2200093" y="77987"/>
            <a:ext cx="7833360" cy="103276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gn="ctr"/>
            <a:r>
              <a:rPr lang="en-US" dirty="0"/>
              <a:t>Sleep stage characteristics</a:t>
            </a:r>
          </a:p>
        </p:txBody>
      </p:sp>
      <p:pic>
        <p:nvPicPr>
          <p:cNvPr id="5" name="Picture 2">
            <a:extLst>
              <a:ext uri="{FF2B5EF4-FFF2-40B4-BE49-F238E27FC236}">
                <a16:creationId xmlns:a16="http://schemas.microsoft.com/office/drawing/2014/main" id="{57C7834E-55EB-43F9-9DA3-4D46A79367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8484" y="1317189"/>
            <a:ext cx="8100320" cy="53168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0BD6171F-7C87-4026-BF3E-A044C8ED8703}"/>
              </a:ext>
            </a:extLst>
          </p:cNvPr>
          <p:cNvSpPr txBox="1"/>
          <p:nvPr/>
        </p:nvSpPr>
        <p:spPr>
          <a:xfrm>
            <a:off x="969740" y="2770432"/>
            <a:ext cx="944059" cy="369332"/>
          </a:xfrm>
          <a:prstGeom prst="rect">
            <a:avLst/>
          </a:prstGeom>
          <a:noFill/>
        </p:spPr>
        <p:txBody>
          <a:bodyPr wrap="square" rtlCol="0">
            <a:spAutoFit/>
          </a:bodyPr>
          <a:lstStyle/>
          <a:p>
            <a:r>
              <a:rPr lang="en-US" dirty="0"/>
              <a:t>5-10%</a:t>
            </a:r>
          </a:p>
        </p:txBody>
      </p:sp>
      <p:sp>
        <p:nvSpPr>
          <p:cNvPr id="7" name="TextBox 6">
            <a:extLst>
              <a:ext uri="{FF2B5EF4-FFF2-40B4-BE49-F238E27FC236}">
                <a16:creationId xmlns:a16="http://schemas.microsoft.com/office/drawing/2014/main" id="{D5190CC3-6AC4-4F68-B946-92BA56DFC3DD}"/>
              </a:ext>
            </a:extLst>
          </p:cNvPr>
          <p:cNvSpPr txBox="1"/>
          <p:nvPr/>
        </p:nvSpPr>
        <p:spPr>
          <a:xfrm>
            <a:off x="950413" y="3839953"/>
            <a:ext cx="1149642" cy="369332"/>
          </a:xfrm>
          <a:prstGeom prst="rect">
            <a:avLst/>
          </a:prstGeom>
          <a:noFill/>
        </p:spPr>
        <p:txBody>
          <a:bodyPr wrap="square" rtlCol="0">
            <a:spAutoFit/>
          </a:bodyPr>
          <a:lstStyle/>
          <a:p>
            <a:r>
              <a:rPr lang="en-US" dirty="0"/>
              <a:t>45-50%</a:t>
            </a:r>
          </a:p>
        </p:txBody>
      </p:sp>
      <p:sp>
        <p:nvSpPr>
          <p:cNvPr id="8" name="TextBox 7">
            <a:extLst>
              <a:ext uri="{FF2B5EF4-FFF2-40B4-BE49-F238E27FC236}">
                <a16:creationId xmlns:a16="http://schemas.microsoft.com/office/drawing/2014/main" id="{A02FF4E4-C4A8-4C1A-AD1C-4E80C21BEB4A}"/>
              </a:ext>
            </a:extLst>
          </p:cNvPr>
          <p:cNvSpPr txBox="1"/>
          <p:nvPr/>
        </p:nvSpPr>
        <p:spPr>
          <a:xfrm>
            <a:off x="969740" y="5129910"/>
            <a:ext cx="1016015" cy="369332"/>
          </a:xfrm>
          <a:prstGeom prst="rect">
            <a:avLst/>
          </a:prstGeom>
          <a:noFill/>
        </p:spPr>
        <p:txBody>
          <a:bodyPr wrap="square" rtlCol="0">
            <a:spAutoFit/>
          </a:bodyPr>
          <a:lstStyle/>
          <a:p>
            <a:r>
              <a:rPr lang="en-US" dirty="0"/>
              <a:t>20-25%</a:t>
            </a:r>
          </a:p>
        </p:txBody>
      </p:sp>
      <p:sp>
        <p:nvSpPr>
          <p:cNvPr id="9" name="TextBox 8">
            <a:extLst>
              <a:ext uri="{FF2B5EF4-FFF2-40B4-BE49-F238E27FC236}">
                <a16:creationId xmlns:a16="http://schemas.microsoft.com/office/drawing/2014/main" id="{368E1CA6-88F8-4DBD-A71C-CF2EBE8C81F1}"/>
              </a:ext>
            </a:extLst>
          </p:cNvPr>
          <p:cNvSpPr txBox="1"/>
          <p:nvPr/>
        </p:nvSpPr>
        <p:spPr>
          <a:xfrm>
            <a:off x="1048385" y="6093297"/>
            <a:ext cx="937369" cy="369332"/>
          </a:xfrm>
          <a:prstGeom prst="rect">
            <a:avLst/>
          </a:prstGeom>
          <a:noFill/>
        </p:spPr>
        <p:txBody>
          <a:bodyPr wrap="square" rtlCol="0">
            <a:spAutoFit/>
          </a:bodyPr>
          <a:lstStyle/>
          <a:p>
            <a:r>
              <a:rPr lang="en-US" dirty="0"/>
              <a:t>20-25%</a:t>
            </a:r>
          </a:p>
        </p:txBody>
      </p:sp>
      <p:sp>
        <p:nvSpPr>
          <p:cNvPr id="10" name="TextBox 9">
            <a:extLst>
              <a:ext uri="{FF2B5EF4-FFF2-40B4-BE49-F238E27FC236}">
                <a16:creationId xmlns:a16="http://schemas.microsoft.com/office/drawing/2014/main" id="{F5E9B4E2-BBBD-4BEC-BD39-B56565A508CF}"/>
              </a:ext>
            </a:extLst>
          </p:cNvPr>
          <p:cNvSpPr txBox="1"/>
          <p:nvPr/>
        </p:nvSpPr>
        <p:spPr>
          <a:xfrm>
            <a:off x="4167142" y="6367769"/>
            <a:ext cx="793743" cy="369332"/>
          </a:xfrm>
          <a:prstGeom prst="rect">
            <a:avLst/>
          </a:prstGeom>
          <a:noFill/>
        </p:spPr>
        <p:txBody>
          <a:bodyPr wrap="none" rtlCol="0">
            <a:spAutoFit/>
          </a:bodyPr>
          <a:lstStyle/>
          <a:p>
            <a:r>
              <a:rPr lang="en-US" dirty="0"/>
              <a:t>Atonia</a:t>
            </a:r>
          </a:p>
        </p:txBody>
      </p:sp>
      <p:sp>
        <p:nvSpPr>
          <p:cNvPr id="12" name="Slide Number Placeholder 11"/>
          <p:cNvSpPr>
            <a:spLocks noGrp="1"/>
          </p:cNvSpPr>
          <p:nvPr>
            <p:ph type="sldNum" sz="quarter" idx="12"/>
          </p:nvPr>
        </p:nvSpPr>
        <p:spPr>
          <a:xfrm>
            <a:off x="8332" y="6595524"/>
            <a:ext cx="990601" cy="273049"/>
          </a:xfrm>
        </p:spPr>
        <p:txBody>
          <a:bodyPr/>
          <a:lstStyle/>
          <a:p>
            <a:pPr algn="l"/>
            <a:fld id="{E5137D0E-4A4F-4307-8994-C1891D747D59}" type="slidenum">
              <a:rPr lang="en-US" smtClean="0"/>
              <a:pPr algn="l"/>
              <a:t>11</a:t>
            </a:fld>
            <a:endParaRPr lang="en-US" dirty="0"/>
          </a:p>
        </p:txBody>
      </p:sp>
    </p:spTree>
    <p:extLst>
      <p:ext uri="{BB962C8B-B14F-4D97-AF65-F5344CB8AC3E}">
        <p14:creationId xmlns:p14="http://schemas.microsoft.com/office/powerpoint/2010/main" val="6564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a:t>Mental Health  Conditions</a:t>
            </a:r>
          </a:p>
        </p:txBody>
      </p:sp>
      <p:sp>
        <p:nvSpPr>
          <p:cNvPr id="3" name="Content Placeholder 2"/>
          <p:cNvSpPr>
            <a:spLocks noGrp="1"/>
          </p:cNvSpPr>
          <p:nvPr>
            <p:ph idx="1"/>
          </p:nvPr>
        </p:nvSpPr>
        <p:spPr/>
        <p:txBody>
          <a:bodyPr>
            <a:normAutofit/>
          </a:bodyPr>
          <a:lstStyle/>
          <a:p>
            <a:r>
              <a:rPr lang="en-US" sz="3200" dirty="0"/>
              <a:t>147 mental health conditions list insomnia or sleep disturbance as a symptom</a:t>
            </a:r>
          </a:p>
          <a:p>
            <a:endParaRPr lang="en-US" sz="3200" dirty="0"/>
          </a:p>
          <a:p>
            <a:r>
              <a:rPr lang="en-US" sz="3200" dirty="0"/>
              <a:t>The most support exists for CBT-I in:</a:t>
            </a:r>
          </a:p>
          <a:p>
            <a:pPr lvl="1"/>
            <a:r>
              <a:rPr lang="en-US" sz="2800" dirty="0"/>
              <a:t>Depression</a:t>
            </a:r>
          </a:p>
          <a:p>
            <a:pPr lvl="1"/>
            <a:r>
              <a:rPr lang="en-US" sz="2800" dirty="0"/>
              <a:t>Anxiety Disorders</a:t>
            </a:r>
          </a:p>
          <a:p>
            <a:pPr lvl="1"/>
            <a:r>
              <a:rPr lang="en-US" sz="2800" dirty="0"/>
              <a:t>PTSD</a:t>
            </a:r>
          </a:p>
        </p:txBody>
      </p:sp>
      <p:pic>
        <p:nvPicPr>
          <p:cNvPr id="5" name="Picture 4"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8" name="Slide Number Placeholder 6"/>
          <p:cNvSpPr txBox="1">
            <a:spLocks/>
          </p:cNvSpPr>
          <p:nvPr/>
        </p:nvSpPr>
        <p:spPr>
          <a:xfrm>
            <a:off x="0" y="6584951"/>
            <a:ext cx="990601" cy="273049"/>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E5137D0E-4A4F-4307-8994-C1891D747D59}" type="slidenum">
              <a:rPr lang="en-US" smtClean="0"/>
              <a:pPr algn="l"/>
              <a:t>110</a:t>
            </a:fld>
            <a:endParaRPr lang="en-US" dirty="0"/>
          </a:p>
        </p:txBody>
      </p:sp>
    </p:spTree>
    <p:extLst>
      <p:ext uri="{BB962C8B-B14F-4D97-AF65-F5344CB8AC3E}">
        <p14:creationId xmlns:p14="http://schemas.microsoft.com/office/powerpoint/2010/main" val="3387374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fontScale="90000"/>
          </a:bodyPr>
          <a:lstStyle/>
          <a:p>
            <a:pPr eaLnBrk="1" hangingPunct="1"/>
            <a:r>
              <a:rPr lang="en-US" altLang="en-US" sz="4000" dirty="0"/>
              <a:t>Assessment of Insomnia:</a:t>
            </a:r>
            <a:br>
              <a:rPr lang="en-US" altLang="en-US" sz="4000" b="1" dirty="0">
                <a:solidFill>
                  <a:schemeClr val="tx1"/>
                </a:solidFill>
              </a:rPr>
            </a:br>
            <a:r>
              <a:rPr lang="en-US" altLang="en-US" sz="4000" b="1" dirty="0">
                <a:solidFill>
                  <a:srgbClr val="FF3300"/>
                </a:solidFill>
              </a:rPr>
              <a:t>Co-existing mental health issues</a:t>
            </a:r>
          </a:p>
        </p:txBody>
      </p:sp>
      <p:sp>
        <p:nvSpPr>
          <p:cNvPr id="31747" name="Rectangle 3"/>
          <p:cNvSpPr>
            <a:spLocks noGrp="1" noChangeArrowheads="1"/>
          </p:cNvSpPr>
          <p:nvPr>
            <p:ph type="body" idx="1"/>
          </p:nvPr>
        </p:nvSpPr>
        <p:spPr>
          <a:xfrm>
            <a:off x="1598612" y="2209800"/>
            <a:ext cx="9601200" cy="4191000"/>
          </a:xfrm>
        </p:spPr>
        <p:txBody>
          <a:bodyPr/>
          <a:lstStyle/>
          <a:p>
            <a:pPr eaLnBrk="1" hangingPunct="1"/>
            <a:r>
              <a:rPr lang="en-US" altLang="en-US" sz="2800" dirty="0"/>
              <a:t>50% of individuals with chronic insomnia also have co-existing depression and/or anxiety disorder.</a:t>
            </a:r>
          </a:p>
          <a:p>
            <a:pPr eaLnBrk="1" hangingPunct="1"/>
            <a:r>
              <a:rPr lang="en-US" altLang="en-US" sz="2800" dirty="0"/>
              <a:t>History of trauma produces marked increase in risk for chronic insomnia and clinically significant nightmares</a:t>
            </a:r>
          </a:p>
          <a:p>
            <a:pPr eaLnBrk="1" hangingPunct="1"/>
            <a:r>
              <a:rPr lang="en-US" altLang="en-US" sz="2800" dirty="0"/>
              <a:t>Insomnia established as independent risk factor for depression.</a:t>
            </a:r>
          </a:p>
          <a:p>
            <a:pPr eaLnBrk="1" hangingPunct="1"/>
            <a:endParaRPr lang="en-US" altLang="en-US" dirty="0"/>
          </a:p>
        </p:txBody>
      </p:sp>
      <p:pic>
        <p:nvPicPr>
          <p:cNvPr id="4" name="Picture 3"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8" name="Slide Number Placeholder 6"/>
          <p:cNvSpPr txBox="1">
            <a:spLocks/>
          </p:cNvSpPr>
          <p:nvPr/>
        </p:nvSpPr>
        <p:spPr>
          <a:xfrm>
            <a:off x="0" y="6584951"/>
            <a:ext cx="990601" cy="273049"/>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E5137D0E-4A4F-4307-8994-C1891D747D59}" type="slidenum">
              <a:rPr lang="en-US" smtClean="0"/>
              <a:pPr algn="l"/>
              <a:t>111</a:t>
            </a:fld>
            <a:endParaRPr lang="en-US" dirty="0"/>
          </a:p>
        </p:txBody>
      </p:sp>
    </p:spTree>
    <p:extLst>
      <p:ext uri="{BB962C8B-B14F-4D97-AF65-F5344CB8AC3E}">
        <p14:creationId xmlns:p14="http://schemas.microsoft.com/office/powerpoint/2010/main" val="3078048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additive="base">
                                        <p:cTn id="7" dur="500" fill="hold"/>
                                        <p:tgtEl>
                                          <p:spTgt spid="317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747">
                                            <p:txEl>
                                              <p:pRg st="1" end="1"/>
                                            </p:txEl>
                                          </p:spTgt>
                                        </p:tgtEl>
                                        <p:attrNameLst>
                                          <p:attrName>style.visibility</p:attrName>
                                        </p:attrNameLst>
                                      </p:cBhvr>
                                      <p:to>
                                        <p:strVal val="visible"/>
                                      </p:to>
                                    </p:set>
                                    <p:anim calcmode="lin" valueType="num">
                                      <p:cBhvr additive="base">
                                        <p:cTn id="13" dur="500" fill="hold"/>
                                        <p:tgtEl>
                                          <p:spTgt spid="3174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747">
                                            <p:txEl>
                                              <p:pRg st="2" end="2"/>
                                            </p:txEl>
                                          </p:spTgt>
                                        </p:tgtEl>
                                        <p:attrNameLst>
                                          <p:attrName>style.visibility</p:attrName>
                                        </p:attrNameLst>
                                      </p:cBhvr>
                                      <p:to>
                                        <p:strVal val="visible"/>
                                      </p:to>
                                    </p:set>
                                    <p:anim calcmode="lin" valueType="num">
                                      <p:cBhvr additive="base">
                                        <p:cTn id="19" dur="500" fill="hold"/>
                                        <p:tgtEl>
                                          <p:spTgt spid="3174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74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3012" y="381000"/>
            <a:ext cx="8196399" cy="1032768"/>
          </a:xfrm>
        </p:spPr>
        <p:txBody>
          <a:bodyPr>
            <a:normAutofit fontScale="90000"/>
          </a:bodyPr>
          <a:lstStyle/>
          <a:p>
            <a:r>
              <a:rPr lang="en-US" dirty="0"/>
              <a:t>Suitability Indicators and Contraindications in Mental Health Disorders</a:t>
            </a:r>
          </a:p>
        </p:txBody>
      </p:sp>
      <p:sp>
        <p:nvSpPr>
          <p:cNvPr id="3" name="Content Placeholder 2"/>
          <p:cNvSpPr>
            <a:spLocks noGrp="1"/>
          </p:cNvSpPr>
          <p:nvPr>
            <p:ph idx="1"/>
          </p:nvPr>
        </p:nvSpPr>
        <p:spPr/>
        <p:txBody>
          <a:bodyPr>
            <a:normAutofit/>
          </a:bodyPr>
          <a:lstStyle/>
          <a:p>
            <a:r>
              <a:rPr lang="en-US" b="1" dirty="0"/>
              <a:t>Suitability:</a:t>
            </a:r>
          </a:p>
          <a:p>
            <a:pPr lvl="1"/>
            <a:r>
              <a:rPr lang="en-US" dirty="0"/>
              <a:t>Stable mental health condition</a:t>
            </a:r>
          </a:p>
          <a:p>
            <a:pPr lvl="1"/>
            <a:r>
              <a:rPr lang="en-US" dirty="0"/>
              <a:t>Sufficient insight and mental status to participate in CBT-I</a:t>
            </a:r>
          </a:p>
          <a:p>
            <a:pPr lvl="1"/>
            <a:r>
              <a:rPr lang="en-US" dirty="0"/>
              <a:t>Motivated for treatment</a:t>
            </a:r>
          </a:p>
          <a:p>
            <a:pPr lvl="1"/>
            <a:endParaRPr lang="en-US" sz="2400" dirty="0"/>
          </a:p>
          <a:p>
            <a:pPr marL="455613" indent="-457200"/>
            <a:r>
              <a:rPr lang="en-US" b="1" dirty="0">
                <a:solidFill>
                  <a:srgbClr val="FF0000"/>
                </a:solidFill>
              </a:rPr>
              <a:t>Caution/contraindicated:</a:t>
            </a:r>
          </a:p>
          <a:p>
            <a:pPr marL="914400" lvl="1" indent="-457200"/>
            <a:r>
              <a:rPr lang="en-US" dirty="0"/>
              <a:t>Borderline Personality Disorder</a:t>
            </a:r>
          </a:p>
          <a:p>
            <a:pPr marL="914400" lvl="1" indent="-457200"/>
            <a:r>
              <a:rPr lang="en-US" dirty="0"/>
              <a:t>Bipolar Disorder – sleep restriction may trigger manic episode</a:t>
            </a:r>
          </a:p>
          <a:p>
            <a:pPr marL="914400" lvl="1" indent="-457200"/>
            <a:r>
              <a:rPr lang="en-US" dirty="0"/>
              <a:t>Acute PTSD</a:t>
            </a:r>
          </a:p>
        </p:txBody>
      </p:sp>
      <p:pic>
        <p:nvPicPr>
          <p:cNvPr id="5" name="Picture 4"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8" name="Slide Number Placeholder 6"/>
          <p:cNvSpPr txBox="1">
            <a:spLocks/>
          </p:cNvSpPr>
          <p:nvPr/>
        </p:nvSpPr>
        <p:spPr>
          <a:xfrm>
            <a:off x="0" y="6584951"/>
            <a:ext cx="990601" cy="273049"/>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E5137D0E-4A4F-4307-8994-C1891D747D59}" type="slidenum">
              <a:rPr lang="en-US" smtClean="0"/>
              <a:pPr algn="l"/>
              <a:t>112</a:t>
            </a:fld>
            <a:endParaRPr lang="en-US" dirty="0"/>
          </a:p>
        </p:txBody>
      </p:sp>
    </p:spTree>
    <p:extLst>
      <p:ext uri="{BB962C8B-B14F-4D97-AF65-F5344CB8AC3E}">
        <p14:creationId xmlns:p14="http://schemas.microsoft.com/office/powerpoint/2010/main" val="2596397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 calcmode="lin" valueType="num">
                                      <p:cBhvr additive="base">
                                        <p:cTn id="1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7" end="7"/>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 calcmode="lin" valueType="num">
                                      <p:cBhvr additive="base">
                                        <p:cTn id="1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a:t>Medications Affecting Sleep</a:t>
            </a:r>
          </a:p>
        </p:txBody>
      </p:sp>
      <p:sp>
        <p:nvSpPr>
          <p:cNvPr id="3" name="Content Placeholder 2"/>
          <p:cNvSpPr>
            <a:spLocks noGrp="1"/>
          </p:cNvSpPr>
          <p:nvPr>
            <p:ph idx="1"/>
          </p:nvPr>
        </p:nvSpPr>
        <p:spPr>
          <a:xfrm>
            <a:off x="1827212" y="1524000"/>
            <a:ext cx="9601200" cy="4191000"/>
          </a:xfrm>
        </p:spPr>
        <p:txBody>
          <a:bodyPr>
            <a:noAutofit/>
          </a:bodyPr>
          <a:lstStyle/>
          <a:p>
            <a:pPr>
              <a:buFont typeface="Wingdings" pitchFamily="2" charset="2"/>
              <a:buNone/>
            </a:pPr>
            <a:r>
              <a:rPr lang="en-US" altLang="en-US" sz="2800" dirty="0"/>
              <a:t>   - decongestants              - tamoxifin</a:t>
            </a:r>
          </a:p>
          <a:p>
            <a:pPr>
              <a:buFont typeface="Wingdings" pitchFamily="2" charset="2"/>
              <a:buNone/>
            </a:pPr>
            <a:r>
              <a:rPr lang="en-US" altLang="en-US" sz="2800" dirty="0"/>
              <a:t>   - stimulants                    	- antihistamines</a:t>
            </a:r>
          </a:p>
          <a:p>
            <a:pPr>
              <a:buFont typeface="Wingdings" pitchFamily="2" charset="2"/>
              <a:buNone/>
            </a:pPr>
            <a:r>
              <a:rPr lang="en-US" altLang="en-US" sz="2800" dirty="0"/>
              <a:t>   - beta-blockers               	- alcohol</a:t>
            </a:r>
          </a:p>
          <a:p>
            <a:pPr>
              <a:buFont typeface="Wingdings" pitchFamily="2" charset="2"/>
              <a:buNone/>
            </a:pPr>
            <a:r>
              <a:rPr lang="en-US" altLang="en-US" sz="2800" dirty="0"/>
              <a:t>   - corticosteroids             	- caffeine</a:t>
            </a:r>
          </a:p>
          <a:p>
            <a:pPr>
              <a:buFont typeface="Wingdings" pitchFamily="2" charset="2"/>
              <a:buNone/>
            </a:pPr>
            <a:r>
              <a:rPr lang="en-US" altLang="en-US" sz="2800" dirty="0"/>
              <a:t>	 - some diuretics    		- nicotine</a:t>
            </a:r>
          </a:p>
          <a:p>
            <a:pPr>
              <a:buFont typeface="Wingdings" pitchFamily="2" charset="2"/>
              <a:buNone/>
            </a:pPr>
            <a:r>
              <a:rPr lang="en-US" altLang="en-US" sz="2800" dirty="0"/>
              <a:t>  	- cannabis</a:t>
            </a:r>
          </a:p>
          <a:p>
            <a:pPr>
              <a:buFont typeface="Wingdings" pitchFamily="2" charset="2"/>
              <a:buNone/>
            </a:pPr>
            <a:r>
              <a:rPr lang="en-US" altLang="en-US" sz="2800" dirty="0"/>
              <a:t>	- narcotics		     	- SSRIs</a:t>
            </a:r>
          </a:p>
          <a:p>
            <a:pPr>
              <a:buFont typeface="Wingdings" pitchFamily="2" charset="2"/>
              <a:buNone/>
            </a:pPr>
            <a:r>
              <a:rPr lang="en-US" altLang="en-US" sz="2800" dirty="0"/>
              <a:t>  - bupropion</a:t>
            </a:r>
          </a:p>
          <a:p>
            <a:endParaRPr lang="en-US" sz="2800" dirty="0"/>
          </a:p>
        </p:txBody>
      </p:sp>
      <p:pic>
        <p:nvPicPr>
          <p:cNvPr id="5" name="Picture 4"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8" name="Slide Number Placeholder 6"/>
          <p:cNvSpPr txBox="1">
            <a:spLocks/>
          </p:cNvSpPr>
          <p:nvPr/>
        </p:nvSpPr>
        <p:spPr>
          <a:xfrm>
            <a:off x="0" y="6584951"/>
            <a:ext cx="990601" cy="273049"/>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E5137D0E-4A4F-4307-8994-C1891D747D59}" type="slidenum">
              <a:rPr lang="en-US" smtClean="0"/>
              <a:pPr algn="l"/>
              <a:t>113</a:t>
            </a:fld>
            <a:endParaRPr lang="en-US" dirty="0"/>
          </a:p>
        </p:txBody>
      </p:sp>
    </p:spTree>
    <p:extLst>
      <p:ext uri="{BB962C8B-B14F-4D97-AF65-F5344CB8AC3E}">
        <p14:creationId xmlns:p14="http://schemas.microsoft.com/office/powerpoint/2010/main" val="2379960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nchor="t"/>
          <a:lstStyle/>
          <a:p>
            <a:r>
              <a:rPr lang="en-US" b="1" dirty="0">
                <a:solidFill>
                  <a:schemeClr val="tx1"/>
                </a:solidFill>
              </a:rPr>
              <a:t>History of sleep medication use</a:t>
            </a:r>
          </a:p>
        </p:txBody>
      </p:sp>
      <p:sp>
        <p:nvSpPr>
          <p:cNvPr id="87043" name="Rectangle 3"/>
          <p:cNvSpPr>
            <a:spLocks noGrp="1" noChangeArrowheads="1"/>
          </p:cNvSpPr>
          <p:nvPr>
            <p:ph type="body" idx="1"/>
          </p:nvPr>
        </p:nvSpPr>
        <p:spPr>
          <a:xfrm>
            <a:off x="1597997" y="1104900"/>
            <a:ext cx="9068417" cy="4805680"/>
          </a:xfrm>
        </p:spPr>
        <p:txBody>
          <a:bodyPr/>
          <a:lstStyle/>
          <a:p>
            <a:r>
              <a:rPr lang="en-US" sz="2800" dirty="0"/>
              <a:t>Current and past use of sleep medication</a:t>
            </a:r>
          </a:p>
          <a:p>
            <a:r>
              <a:rPr lang="en-US" sz="2800" dirty="0"/>
              <a:t>Evaluate for Sedative-hypnotic dependent insomnia</a:t>
            </a:r>
          </a:p>
        </p:txBody>
      </p:sp>
      <p:pic>
        <p:nvPicPr>
          <p:cNvPr id="87044" name="Picture 4" descr="scan"/>
          <p:cNvPicPr>
            <a:picLocks noChangeAspect="1" noChangeArrowheads="1"/>
          </p:cNvPicPr>
          <p:nvPr/>
        </p:nvPicPr>
        <p:blipFill>
          <a:blip r:embed="rId2"/>
          <a:srcRect/>
          <a:stretch>
            <a:fillRect/>
          </a:stretch>
        </p:blipFill>
        <p:spPr bwMode="auto">
          <a:xfrm>
            <a:off x="2208212" y="2514600"/>
            <a:ext cx="7772400" cy="4136027"/>
          </a:xfrm>
          <a:prstGeom prst="rect">
            <a:avLst/>
          </a:prstGeom>
          <a:noFill/>
          <a:ln w="9525">
            <a:noFill/>
            <a:miter lim="800000"/>
            <a:headEnd/>
            <a:tailEnd/>
          </a:ln>
        </p:spPr>
      </p:pic>
      <p:pic>
        <p:nvPicPr>
          <p:cNvPr id="5" name="Picture 4"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9" name="Slide Number Placeholder 6"/>
          <p:cNvSpPr txBox="1">
            <a:spLocks/>
          </p:cNvSpPr>
          <p:nvPr/>
        </p:nvSpPr>
        <p:spPr>
          <a:xfrm>
            <a:off x="0" y="6584951"/>
            <a:ext cx="990601" cy="273049"/>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E5137D0E-4A4F-4307-8994-C1891D747D59}" type="slidenum">
              <a:rPr lang="en-US" smtClean="0"/>
              <a:pPr algn="l"/>
              <a:t>114</a:t>
            </a:fld>
            <a:endParaRPr lang="en-US" dirty="0"/>
          </a:p>
        </p:txBody>
      </p:sp>
    </p:spTree>
    <p:extLst>
      <p:ext uri="{BB962C8B-B14F-4D97-AF65-F5344CB8AC3E}">
        <p14:creationId xmlns:p14="http://schemas.microsoft.com/office/powerpoint/2010/main" val="3758424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87044"/>
                                        </p:tgtEl>
                                        <p:attrNameLst>
                                          <p:attrName>style.visibility</p:attrName>
                                        </p:attrNameLst>
                                      </p:cBhvr>
                                      <p:to>
                                        <p:strVal val="visible"/>
                                      </p:to>
                                    </p:set>
                                    <p:anim calcmode="lin" valueType="num">
                                      <p:cBhvr>
                                        <p:cTn id="7" dur="1000" fill="hold"/>
                                        <p:tgtEl>
                                          <p:spTgt spid="87044"/>
                                        </p:tgtEl>
                                        <p:attrNameLst>
                                          <p:attrName>ppt_w</p:attrName>
                                        </p:attrNameLst>
                                      </p:cBhvr>
                                      <p:tavLst>
                                        <p:tav tm="0">
                                          <p:val>
                                            <p:fltVal val="0"/>
                                          </p:val>
                                        </p:tav>
                                        <p:tav tm="100000">
                                          <p:val>
                                            <p:strVal val="#ppt_w"/>
                                          </p:val>
                                        </p:tav>
                                      </p:tavLst>
                                    </p:anim>
                                    <p:anim calcmode="lin" valueType="num">
                                      <p:cBhvr>
                                        <p:cTn id="8" dur="1000" fill="hold"/>
                                        <p:tgtEl>
                                          <p:spTgt spid="87044"/>
                                        </p:tgtEl>
                                        <p:attrNameLst>
                                          <p:attrName>ppt_h</p:attrName>
                                        </p:attrNameLst>
                                      </p:cBhvr>
                                      <p:tavLst>
                                        <p:tav tm="0">
                                          <p:val>
                                            <p:fltVal val="0"/>
                                          </p:val>
                                        </p:tav>
                                        <p:tav tm="100000">
                                          <p:val>
                                            <p:strVal val="#ppt_h"/>
                                          </p:val>
                                        </p:tav>
                                      </p:tavLst>
                                    </p:anim>
                                    <p:anim calcmode="lin" valueType="num">
                                      <p:cBhvr>
                                        <p:cTn id="9" dur="1000" fill="hold"/>
                                        <p:tgtEl>
                                          <p:spTgt spid="87044"/>
                                        </p:tgtEl>
                                        <p:attrNameLst>
                                          <p:attrName>style.rotation</p:attrName>
                                        </p:attrNameLst>
                                      </p:cBhvr>
                                      <p:tavLst>
                                        <p:tav tm="0">
                                          <p:val>
                                            <p:fltVal val="90"/>
                                          </p:val>
                                        </p:tav>
                                        <p:tav tm="100000">
                                          <p:val>
                                            <p:fltVal val="0"/>
                                          </p:val>
                                        </p:tav>
                                      </p:tavLst>
                                    </p:anim>
                                    <p:animEffect transition="in" filter="fade">
                                      <p:cBhvr>
                                        <p:cTn id="10" dur="1000"/>
                                        <p:tgtEl>
                                          <p:spTgt spid="870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Prescription Medication and Substance </a:t>
            </a:r>
            <a:br>
              <a:rPr lang="en-US" dirty="0"/>
            </a:br>
            <a:r>
              <a:rPr lang="en-US" dirty="0"/>
              <a:t>Use</a:t>
            </a:r>
          </a:p>
        </p:txBody>
      </p:sp>
      <p:sp>
        <p:nvSpPr>
          <p:cNvPr id="3" name="Content Placeholder 2"/>
          <p:cNvSpPr>
            <a:spLocks noGrp="1"/>
          </p:cNvSpPr>
          <p:nvPr>
            <p:ph idx="1"/>
          </p:nvPr>
        </p:nvSpPr>
        <p:spPr/>
        <p:txBody>
          <a:bodyPr>
            <a:normAutofit/>
          </a:bodyPr>
          <a:lstStyle/>
          <a:p>
            <a:r>
              <a:rPr lang="en-US" sz="2800" dirty="0"/>
              <a:t>Incorporate modification of stimulant, caffeine, and alcohol use as part of sleep hygiene</a:t>
            </a:r>
          </a:p>
          <a:p>
            <a:r>
              <a:rPr lang="en-US" sz="2800" dirty="0"/>
              <a:t>Refer to primary care provider for evaluation if a medication is thought to be direct cause of insomnia</a:t>
            </a:r>
          </a:p>
          <a:p>
            <a:r>
              <a:rPr lang="en-US" sz="2800" dirty="0"/>
              <a:t>For active substance use disorders thought to be the direct or substantial cause of insomnia, confer with primary provider and refer for treatment.</a:t>
            </a:r>
          </a:p>
        </p:txBody>
      </p:sp>
      <p:pic>
        <p:nvPicPr>
          <p:cNvPr id="5" name="Picture 4"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8" name="Slide Number Placeholder 6"/>
          <p:cNvSpPr txBox="1">
            <a:spLocks/>
          </p:cNvSpPr>
          <p:nvPr/>
        </p:nvSpPr>
        <p:spPr>
          <a:xfrm>
            <a:off x="0" y="6584951"/>
            <a:ext cx="990601" cy="273049"/>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E5137D0E-4A4F-4307-8994-C1891D747D59}" type="slidenum">
              <a:rPr lang="en-US" smtClean="0"/>
              <a:pPr algn="l"/>
              <a:t>115</a:t>
            </a:fld>
            <a:endParaRPr lang="en-US" dirty="0"/>
          </a:p>
        </p:txBody>
      </p:sp>
    </p:spTree>
    <p:extLst>
      <p:ext uri="{BB962C8B-B14F-4D97-AF65-F5344CB8AC3E}">
        <p14:creationId xmlns:p14="http://schemas.microsoft.com/office/powerpoint/2010/main" val="436554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fontScale="90000"/>
          </a:bodyPr>
          <a:lstStyle/>
          <a:p>
            <a:pPr eaLnBrk="1" hangingPunct="1"/>
            <a:r>
              <a:rPr lang="en-US" altLang="en-US" sz="4000"/>
              <a:t>Assessment of Insomnia:</a:t>
            </a:r>
            <a:br>
              <a:rPr lang="en-US" altLang="en-US" sz="4000"/>
            </a:br>
            <a:r>
              <a:rPr lang="en-US" altLang="en-US" sz="4000" b="1">
                <a:solidFill>
                  <a:srgbClr val="FF3300"/>
                </a:solidFill>
              </a:rPr>
              <a:t>Situational stressors</a:t>
            </a:r>
          </a:p>
        </p:txBody>
      </p:sp>
      <p:sp>
        <p:nvSpPr>
          <p:cNvPr id="32771" name="Rectangle 3"/>
          <p:cNvSpPr>
            <a:spLocks noGrp="1" noChangeArrowheads="1"/>
          </p:cNvSpPr>
          <p:nvPr>
            <p:ph type="body" idx="1"/>
          </p:nvPr>
        </p:nvSpPr>
        <p:spPr/>
        <p:txBody>
          <a:bodyPr>
            <a:normAutofit fontScale="92500" lnSpcReduction="20000"/>
          </a:bodyPr>
          <a:lstStyle/>
          <a:p>
            <a:pPr marL="0" indent="0" eaLnBrk="1" hangingPunct="1">
              <a:lnSpc>
                <a:spcPct val="90000"/>
              </a:lnSpc>
              <a:buNone/>
            </a:pPr>
            <a:r>
              <a:rPr lang="en-US" altLang="en-US" sz="2800" dirty="0"/>
              <a:t>Common cause of onset of insomnia</a:t>
            </a:r>
          </a:p>
          <a:p>
            <a:pPr eaLnBrk="1" hangingPunct="1">
              <a:lnSpc>
                <a:spcPct val="90000"/>
              </a:lnSpc>
            </a:pPr>
            <a:r>
              <a:rPr lang="en-US" altLang="en-US" sz="2800" dirty="0"/>
              <a:t>Acute</a:t>
            </a:r>
          </a:p>
          <a:p>
            <a:pPr lvl="1" eaLnBrk="1" hangingPunct="1">
              <a:lnSpc>
                <a:spcPct val="90000"/>
              </a:lnSpc>
              <a:buFont typeface="Wingdings" panose="05000000000000000000" pitchFamily="2" charset="2"/>
              <a:buNone/>
            </a:pPr>
            <a:r>
              <a:rPr lang="en-US" altLang="en-US" sz="2800" dirty="0"/>
              <a:t>	- death</a:t>
            </a:r>
          </a:p>
          <a:p>
            <a:pPr eaLnBrk="1" hangingPunct="1">
              <a:lnSpc>
                <a:spcPct val="90000"/>
              </a:lnSpc>
              <a:buFont typeface="Wingdings" panose="05000000000000000000" pitchFamily="2" charset="2"/>
              <a:buNone/>
            </a:pPr>
            <a:r>
              <a:rPr lang="en-US" altLang="en-US" sz="2800" dirty="0"/>
              <a:t>     - loss of job</a:t>
            </a:r>
          </a:p>
          <a:p>
            <a:pPr eaLnBrk="1" hangingPunct="1">
              <a:lnSpc>
                <a:spcPct val="90000"/>
              </a:lnSpc>
            </a:pPr>
            <a:r>
              <a:rPr lang="en-US" altLang="en-US" sz="2800" dirty="0"/>
              <a:t>Chronic</a:t>
            </a:r>
          </a:p>
          <a:p>
            <a:pPr eaLnBrk="1" hangingPunct="1">
              <a:lnSpc>
                <a:spcPct val="90000"/>
              </a:lnSpc>
              <a:buFont typeface="Wingdings" panose="05000000000000000000" pitchFamily="2" charset="2"/>
              <a:buNone/>
            </a:pPr>
            <a:r>
              <a:rPr lang="en-US" altLang="en-US" sz="2800" dirty="0"/>
              <a:t>     - financial</a:t>
            </a:r>
          </a:p>
          <a:p>
            <a:pPr eaLnBrk="1" hangingPunct="1">
              <a:lnSpc>
                <a:spcPct val="90000"/>
              </a:lnSpc>
              <a:buFont typeface="Wingdings" panose="05000000000000000000" pitchFamily="2" charset="2"/>
              <a:buNone/>
            </a:pPr>
            <a:r>
              <a:rPr lang="en-US" altLang="en-US" sz="2800" dirty="0"/>
              <a:t>     - work or relationship conflict</a:t>
            </a:r>
          </a:p>
          <a:p>
            <a:pPr eaLnBrk="1" hangingPunct="1">
              <a:lnSpc>
                <a:spcPct val="90000"/>
              </a:lnSpc>
            </a:pPr>
            <a:r>
              <a:rPr lang="en-US" altLang="en-US" sz="2800" dirty="0"/>
              <a:t>Stressors may cause </a:t>
            </a:r>
            <a:r>
              <a:rPr lang="en-US" altLang="en-US" sz="2800" dirty="0" err="1"/>
              <a:t>hyperarousal</a:t>
            </a:r>
            <a:r>
              <a:rPr lang="en-US" altLang="en-US" sz="2800" dirty="0"/>
              <a:t>, increased vigilance, anxiety and </a:t>
            </a:r>
            <a:r>
              <a:rPr lang="en-US" altLang="en-US" sz="2800" dirty="0" err="1"/>
              <a:t>hypercortisolemia</a:t>
            </a:r>
            <a:endParaRPr lang="en-US" altLang="en-US" sz="2800" dirty="0"/>
          </a:p>
          <a:p>
            <a:pPr eaLnBrk="1" hangingPunct="1">
              <a:lnSpc>
                <a:spcPct val="90000"/>
              </a:lnSpc>
            </a:pPr>
            <a:endParaRPr lang="en-US" altLang="en-US" sz="2800" dirty="0"/>
          </a:p>
        </p:txBody>
      </p:sp>
      <p:sp>
        <p:nvSpPr>
          <p:cNvPr id="7" name="Slide Number Placeholder 6"/>
          <p:cNvSpPr txBox="1">
            <a:spLocks/>
          </p:cNvSpPr>
          <p:nvPr/>
        </p:nvSpPr>
        <p:spPr>
          <a:xfrm>
            <a:off x="0" y="6584951"/>
            <a:ext cx="990601" cy="273049"/>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E5137D0E-4A4F-4307-8994-C1891D747D59}" type="slidenum">
              <a:rPr lang="en-US" smtClean="0"/>
              <a:pPr algn="l"/>
              <a:t>116</a:t>
            </a:fld>
            <a:endParaRPr lang="en-US" dirty="0"/>
          </a:p>
        </p:txBody>
      </p:sp>
    </p:spTree>
    <p:extLst>
      <p:ext uri="{BB962C8B-B14F-4D97-AF65-F5344CB8AC3E}">
        <p14:creationId xmlns:p14="http://schemas.microsoft.com/office/powerpoint/2010/main" val="2856995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771">
                                            <p:txEl>
                                              <p:pRg st="4" end="4"/>
                                            </p:txEl>
                                          </p:spTgt>
                                        </p:tgtEl>
                                        <p:attrNameLst>
                                          <p:attrName>style.visibility</p:attrName>
                                        </p:attrNameLst>
                                      </p:cBhvr>
                                      <p:to>
                                        <p:strVal val="visible"/>
                                      </p:to>
                                    </p:set>
                                    <p:anim calcmode="lin" valueType="num">
                                      <p:cBhvr additive="base">
                                        <p:cTn id="7" dur="500" fill="hold"/>
                                        <p:tgtEl>
                                          <p:spTgt spid="32771">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2771">
                                            <p:txEl>
                                              <p:pRg st="5" end="5"/>
                                            </p:txEl>
                                          </p:spTgt>
                                        </p:tgtEl>
                                        <p:attrNameLst>
                                          <p:attrName>style.visibility</p:attrName>
                                        </p:attrNameLst>
                                      </p:cBhvr>
                                      <p:to>
                                        <p:strVal val="visible"/>
                                      </p:to>
                                    </p:set>
                                    <p:anim calcmode="lin" valueType="num">
                                      <p:cBhvr additive="base">
                                        <p:cTn id="13" dur="500" fill="hold"/>
                                        <p:tgtEl>
                                          <p:spTgt spid="32771">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277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2771">
                                            <p:txEl>
                                              <p:pRg st="6" end="6"/>
                                            </p:txEl>
                                          </p:spTgt>
                                        </p:tgtEl>
                                        <p:attrNameLst>
                                          <p:attrName>style.visibility</p:attrName>
                                        </p:attrNameLst>
                                      </p:cBhvr>
                                      <p:to>
                                        <p:strVal val="visible"/>
                                      </p:to>
                                    </p:set>
                                    <p:anim calcmode="lin" valueType="num">
                                      <p:cBhvr additive="base">
                                        <p:cTn id="19" dur="500" fill="hold"/>
                                        <p:tgtEl>
                                          <p:spTgt spid="32771">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77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2771">
                                            <p:txEl>
                                              <p:pRg st="7" end="7"/>
                                            </p:txEl>
                                          </p:spTgt>
                                        </p:tgtEl>
                                        <p:attrNameLst>
                                          <p:attrName>style.visibility</p:attrName>
                                        </p:attrNameLst>
                                      </p:cBhvr>
                                      <p:to>
                                        <p:strVal val="visible"/>
                                      </p:to>
                                    </p:set>
                                    <p:anim calcmode="lin" valueType="num">
                                      <p:cBhvr additive="base">
                                        <p:cTn id="25" dur="500" fill="hold"/>
                                        <p:tgtEl>
                                          <p:spTgt spid="32771">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277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normAutofit fontScale="90000"/>
          </a:bodyPr>
          <a:lstStyle/>
          <a:p>
            <a:pPr eaLnBrk="1" hangingPunct="1"/>
            <a:r>
              <a:rPr lang="en-US" altLang="en-US" sz="4000"/>
              <a:t>Assessment of Insomnia:</a:t>
            </a:r>
            <a:br>
              <a:rPr lang="en-US" altLang="en-US" sz="4000"/>
            </a:br>
            <a:r>
              <a:rPr lang="en-US" altLang="en-US" sz="4000" b="1">
                <a:solidFill>
                  <a:srgbClr val="FF3300"/>
                </a:solidFill>
              </a:rPr>
              <a:t>Sleep hygiene and environment</a:t>
            </a:r>
          </a:p>
        </p:txBody>
      </p:sp>
      <p:sp>
        <p:nvSpPr>
          <p:cNvPr id="34819" name="Rectangle 3"/>
          <p:cNvSpPr>
            <a:spLocks noGrp="1" noChangeArrowheads="1"/>
          </p:cNvSpPr>
          <p:nvPr>
            <p:ph type="body" idx="1"/>
          </p:nvPr>
        </p:nvSpPr>
        <p:spPr/>
        <p:txBody>
          <a:bodyPr/>
          <a:lstStyle/>
          <a:p>
            <a:pPr eaLnBrk="1" hangingPunct="1"/>
            <a:r>
              <a:rPr lang="en-US" altLang="en-US" dirty="0"/>
              <a:t>Environment – temperature, noise, light</a:t>
            </a:r>
          </a:p>
          <a:p>
            <a:pPr eaLnBrk="1" hangingPunct="1"/>
            <a:r>
              <a:rPr lang="en-US" altLang="en-US" dirty="0"/>
              <a:t>Exercise level</a:t>
            </a:r>
          </a:p>
          <a:p>
            <a:pPr eaLnBrk="1" hangingPunct="1"/>
            <a:r>
              <a:rPr lang="en-US" altLang="en-US" dirty="0"/>
              <a:t>Eating and drinking habits before bed</a:t>
            </a:r>
          </a:p>
          <a:p>
            <a:pPr eaLnBrk="1" hangingPunct="1"/>
            <a:r>
              <a:rPr lang="en-US" altLang="en-US" dirty="0"/>
              <a:t>TV and other activities in bedroom</a:t>
            </a:r>
          </a:p>
          <a:p>
            <a:pPr eaLnBrk="1" hangingPunct="1"/>
            <a:r>
              <a:rPr lang="en-US" altLang="en-US" dirty="0"/>
              <a:t>Caffeine</a:t>
            </a:r>
          </a:p>
          <a:p>
            <a:pPr eaLnBrk="1" hangingPunct="1"/>
            <a:r>
              <a:rPr lang="en-US" altLang="en-US" dirty="0"/>
              <a:t>Nicotine</a:t>
            </a:r>
          </a:p>
          <a:p>
            <a:pPr eaLnBrk="1" hangingPunct="1"/>
            <a:endParaRPr lang="en-US" altLang="en-US" dirty="0"/>
          </a:p>
        </p:txBody>
      </p:sp>
      <p:sp>
        <p:nvSpPr>
          <p:cNvPr id="7" name="Slide Number Placeholder 6"/>
          <p:cNvSpPr txBox="1">
            <a:spLocks/>
          </p:cNvSpPr>
          <p:nvPr/>
        </p:nvSpPr>
        <p:spPr>
          <a:xfrm>
            <a:off x="0" y="6584951"/>
            <a:ext cx="990601" cy="273049"/>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E5137D0E-4A4F-4307-8994-C1891D747D59}" type="slidenum">
              <a:rPr lang="en-US" smtClean="0"/>
              <a:pPr algn="l"/>
              <a:t>117</a:t>
            </a:fld>
            <a:endParaRPr lang="en-US" dirty="0"/>
          </a:p>
        </p:txBody>
      </p:sp>
      <p:pic>
        <p:nvPicPr>
          <p:cNvPr id="8" name="Picture 7"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20521"/>
            <a:ext cx="1528665" cy="1528665"/>
          </a:xfrm>
          <a:prstGeom prst="rect">
            <a:avLst/>
          </a:prstGeom>
        </p:spPr>
      </p:pic>
    </p:spTree>
    <p:extLst>
      <p:ext uri="{BB962C8B-B14F-4D97-AF65-F5344CB8AC3E}">
        <p14:creationId xmlns:p14="http://schemas.microsoft.com/office/powerpoint/2010/main" val="3313776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 calcmode="lin" valueType="num">
                                      <p:cBhvr additive="base">
                                        <p:cTn id="7" dur="500" fill="hold"/>
                                        <p:tgtEl>
                                          <p:spTgt spid="348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4819">
                                            <p:txEl>
                                              <p:pRg st="1" end="1"/>
                                            </p:txEl>
                                          </p:spTgt>
                                        </p:tgtEl>
                                        <p:attrNameLst>
                                          <p:attrName>style.visibility</p:attrName>
                                        </p:attrNameLst>
                                      </p:cBhvr>
                                      <p:to>
                                        <p:strVal val="visible"/>
                                      </p:to>
                                    </p:set>
                                    <p:anim calcmode="lin" valueType="num">
                                      <p:cBhvr additive="base">
                                        <p:cTn id="11" dur="500" fill="hold"/>
                                        <p:tgtEl>
                                          <p:spTgt spid="3481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481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4819">
                                            <p:txEl>
                                              <p:pRg st="2" end="2"/>
                                            </p:txEl>
                                          </p:spTgt>
                                        </p:tgtEl>
                                        <p:attrNameLst>
                                          <p:attrName>style.visibility</p:attrName>
                                        </p:attrNameLst>
                                      </p:cBhvr>
                                      <p:to>
                                        <p:strVal val="visible"/>
                                      </p:to>
                                    </p:set>
                                    <p:anim calcmode="lin" valueType="num">
                                      <p:cBhvr additive="base">
                                        <p:cTn id="15" dur="500" fill="hold"/>
                                        <p:tgtEl>
                                          <p:spTgt spid="3481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4819">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4819">
                                            <p:txEl>
                                              <p:pRg st="3" end="3"/>
                                            </p:txEl>
                                          </p:spTgt>
                                        </p:tgtEl>
                                        <p:attrNameLst>
                                          <p:attrName>style.visibility</p:attrName>
                                        </p:attrNameLst>
                                      </p:cBhvr>
                                      <p:to>
                                        <p:strVal val="visible"/>
                                      </p:to>
                                    </p:set>
                                    <p:anim calcmode="lin" valueType="num">
                                      <p:cBhvr additive="base">
                                        <p:cTn id="19" dur="500" fill="hold"/>
                                        <p:tgtEl>
                                          <p:spTgt spid="3481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4819">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4819">
                                            <p:txEl>
                                              <p:pRg st="4" end="4"/>
                                            </p:txEl>
                                          </p:spTgt>
                                        </p:tgtEl>
                                        <p:attrNameLst>
                                          <p:attrName>style.visibility</p:attrName>
                                        </p:attrNameLst>
                                      </p:cBhvr>
                                      <p:to>
                                        <p:strVal val="visible"/>
                                      </p:to>
                                    </p:set>
                                    <p:anim calcmode="lin" valueType="num">
                                      <p:cBhvr additive="base">
                                        <p:cTn id="23" dur="500" fill="hold"/>
                                        <p:tgtEl>
                                          <p:spTgt spid="34819">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4819">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4819">
                                            <p:txEl>
                                              <p:pRg st="5" end="5"/>
                                            </p:txEl>
                                          </p:spTgt>
                                        </p:tgtEl>
                                        <p:attrNameLst>
                                          <p:attrName>style.visibility</p:attrName>
                                        </p:attrNameLst>
                                      </p:cBhvr>
                                      <p:to>
                                        <p:strVal val="visible"/>
                                      </p:to>
                                    </p:set>
                                    <p:anim calcmode="lin" valueType="num">
                                      <p:cBhvr additive="base">
                                        <p:cTn id="27" dur="500" fill="hold"/>
                                        <p:tgtEl>
                                          <p:spTgt spid="34819">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481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Once You Have an Insomnia Diagnosis . . .</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20521"/>
            <a:ext cx="1528665" cy="1528665"/>
          </a:xfrm>
          <a:prstGeom prst="rect">
            <a:avLst/>
          </a:prstGeom>
        </p:spPr>
      </p:pic>
      <p:sp>
        <p:nvSpPr>
          <p:cNvPr id="4" name="TextBox 3"/>
          <p:cNvSpPr txBox="1"/>
          <p:nvPr/>
        </p:nvSpPr>
        <p:spPr>
          <a:xfrm>
            <a:off x="989012" y="1981200"/>
            <a:ext cx="10439400" cy="3139321"/>
          </a:xfrm>
          <a:prstGeom prst="rect">
            <a:avLst/>
          </a:prstGeom>
          <a:noFill/>
          <a:ln>
            <a:solidFill>
              <a:schemeClr val="bg2"/>
            </a:solidFill>
          </a:ln>
        </p:spPr>
        <p:txBody>
          <a:bodyPr wrap="square" rtlCol="0" anchor="t" anchorCtr="0">
            <a:spAutoFit/>
          </a:bodyPr>
          <a:lstStyle/>
          <a:p>
            <a:pPr marL="342900" indent="-342900">
              <a:buAutoNum type="arabicPeriod"/>
            </a:pPr>
            <a:r>
              <a:rPr lang="en-US" dirty="0"/>
              <a:t>Give clients information on what to expect.  They need to have information about what treatment will involve, a copy of the treatment plan, and informed consent for treatment.  I like to give it to them in advance so they have time to think about it and generate questions.</a:t>
            </a:r>
          </a:p>
          <a:p>
            <a:pPr marL="342900" indent="-342900">
              <a:buAutoNum type="arabicPeriod"/>
            </a:pPr>
            <a:endParaRPr lang="en-US" dirty="0"/>
          </a:p>
          <a:p>
            <a:pPr marL="342900" indent="-342900">
              <a:buAutoNum type="arabicPeriod"/>
            </a:pPr>
            <a:r>
              <a:rPr lang="en-US" dirty="0"/>
              <a:t>I usually cover Stimulus Control and Sleep Hygiene in a hand-out, and encourage them to start using stimulus control, but we don’t discuss it until the first follow-up.</a:t>
            </a:r>
          </a:p>
          <a:p>
            <a:pPr marL="342900" indent="-342900">
              <a:buAutoNum type="arabicPeriod"/>
            </a:pPr>
            <a:endParaRPr lang="en-US" dirty="0"/>
          </a:p>
          <a:p>
            <a:pPr marL="342900" indent="-342900">
              <a:buAutoNum type="arabicPeriod"/>
            </a:pPr>
            <a:r>
              <a:rPr lang="en-US" dirty="0"/>
              <a:t>If I have time, I will introduce the sleep log so they can get started tracking data before the second session.  We can then use their data in examples when we do sleep education.  If there isn’t time, we’ll start the log at the first follow-up session.</a:t>
            </a:r>
          </a:p>
        </p:txBody>
      </p:sp>
      <p:sp>
        <p:nvSpPr>
          <p:cNvPr id="8" name="Slide Number Placeholder 6"/>
          <p:cNvSpPr txBox="1">
            <a:spLocks/>
          </p:cNvSpPr>
          <p:nvPr/>
        </p:nvSpPr>
        <p:spPr>
          <a:xfrm>
            <a:off x="0" y="6584951"/>
            <a:ext cx="990601" cy="273049"/>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E5137D0E-4A4F-4307-8994-C1891D747D59}" type="slidenum">
              <a:rPr lang="en-US" smtClean="0"/>
              <a:pPr algn="l"/>
              <a:t>118</a:t>
            </a:fld>
            <a:endParaRPr lang="en-US" dirty="0"/>
          </a:p>
        </p:txBody>
      </p:sp>
    </p:spTree>
    <p:extLst>
      <p:ext uri="{BB962C8B-B14F-4D97-AF65-F5344CB8AC3E}">
        <p14:creationId xmlns:p14="http://schemas.microsoft.com/office/powerpoint/2010/main" val="1248961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3"/>
          </p:nvPr>
        </p:nvSpPr>
        <p:spPr>
          <a:xfrm>
            <a:off x="989012" y="1447800"/>
            <a:ext cx="11416867" cy="4685232"/>
          </a:xfrm>
        </p:spPr>
        <p:txBody>
          <a:bodyPr/>
          <a:lstStyle/>
          <a:p>
            <a:r>
              <a:rPr lang="en-US" b="1" dirty="0"/>
              <a:t>Review their options for treatment:</a:t>
            </a:r>
          </a:p>
          <a:p>
            <a:pPr lvl="1"/>
            <a:r>
              <a:rPr lang="en-US" b="1" dirty="0">
                <a:solidFill>
                  <a:schemeClr val="tx2"/>
                </a:solidFill>
              </a:rPr>
              <a:t>Do nothing</a:t>
            </a:r>
          </a:p>
          <a:p>
            <a:pPr lvl="1"/>
            <a:r>
              <a:rPr lang="en-US" b="1" dirty="0">
                <a:solidFill>
                  <a:schemeClr val="tx2"/>
                </a:solidFill>
              </a:rPr>
              <a:t>Continue on current sleep medications if prescribed</a:t>
            </a:r>
          </a:p>
          <a:p>
            <a:pPr lvl="1"/>
            <a:r>
              <a:rPr lang="en-US" b="1" dirty="0">
                <a:solidFill>
                  <a:schemeClr val="tx2"/>
                </a:solidFill>
              </a:rPr>
              <a:t>Try complimentary approaches</a:t>
            </a:r>
          </a:p>
          <a:p>
            <a:pPr lvl="1"/>
            <a:r>
              <a:rPr lang="en-US" b="1" dirty="0">
                <a:solidFill>
                  <a:schemeClr val="tx2"/>
                </a:solidFill>
              </a:rPr>
              <a:t>Proceed with CBT-I</a:t>
            </a:r>
          </a:p>
          <a:p>
            <a:pPr lvl="1"/>
            <a:r>
              <a:rPr lang="en-US" b="1" dirty="0">
                <a:solidFill>
                  <a:schemeClr val="tx2"/>
                </a:solidFill>
              </a:rPr>
              <a:t>If on sleep medication:</a:t>
            </a:r>
          </a:p>
          <a:p>
            <a:pPr lvl="2"/>
            <a:r>
              <a:rPr lang="en-US" b="1" dirty="0">
                <a:solidFill>
                  <a:schemeClr val="accent2">
                    <a:lumMod val="75000"/>
                  </a:schemeClr>
                </a:solidFill>
              </a:rPr>
              <a:t>Stop/Taper sleep medications and initiate CBTI</a:t>
            </a:r>
          </a:p>
          <a:p>
            <a:pPr lvl="2"/>
            <a:r>
              <a:rPr lang="en-US" b="1" dirty="0">
                <a:solidFill>
                  <a:schemeClr val="accent2">
                    <a:lumMod val="75000"/>
                  </a:schemeClr>
                </a:solidFill>
              </a:rPr>
              <a:t>Continue sleep medications and proceed with CBTI</a:t>
            </a:r>
          </a:p>
          <a:p>
            <a:endParaRPr lang="en-US" dirty="0"/>
          </a:p>
        </p:txBody>
      </p:sp>
      <p:sp>
        <p:nvSpPr>
          <p:cNvPr id="3" name="Slide Number Placeholder 2"/>
          <p:cNvSpPr>
            <a:spLocks noGrp="1"/>
          </p:cNvSpPr>
          <p:nvPr>
            <p:ph type="sldNum" sz="quarter" idx="4"/>
          </p:nvPr>
        </p:nvSpPr>
        <p:spPr/>
        <p:txBody>
          <a:bodyPr/>
          <a:lstStyle/>
          <a:p>
            <a:fld id="{0B454402-1050-DD4D-8113-F1BC161B592E}" type="slidenum">
              <a:rPr lang="en-US" smtClean="0"/>
              <a:pPr/>
              <a:t>119</a:t>
            </a:fld>
            <a:endParaRPr lang="en-US" dirty="0"/>
          </a:p>
        </p:txBody>
      </p:sp>
      <p:sp>
        <p:nvSpPr>
          <p:cNvPr id="4" name="Title 3"/>
          <p:cNvSpPr>
            <a:spLocks noGrp="1"/>
          </p:cNvSpPr>
          <p:nvPr>
            <p:ph type="title"/>
          </p:nvPr>
        </p:nvSpPr>
        <p:spPr/>
        <p:txBody>
          <a:bodyPr/>
          <a:lstStyle/>
          <a:p>
            <a:r>
              <a:rPr lang="en-US" dirty="0">
                <a:solidFill>
                  <a:srgbClr val="1F497D"/>
                </a:solidFill>
              </a:rPr>
              <a:t>Initial Office Visit: Summary of Tasks</a:t>
            </a:r>
            <a:endParaRPr lang="en-US" dirty="0"/>
          </a:p>
        </p:txBody>
      </p:sp>
      <p:pic>
        <p:nvPicPr>
          <p:cNvPr id="5" name="Picture 4"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20521"/>
            <a:ext cx="1528665" cy="1528665"/>
          </a:xfrm>
          <a:prstGeom prst="rect">
            <a:avLst/>
          </a:prstGeom>
        </p:spPr>
      </p:pic>
    </p:spTree>
    <p:extLst>
      <p:ext uri="{BB962C8B-B14F-4D97-AF65-F5344CB8AC3E}">
        <p14:creationId xmlns:p14="http://schemas.microsoft.com/office/powerpoint/2010/main" val="3799374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 calcmode="lin" valueType="num">
                                      <p:cBhvr additive="base">
                                        <p:cTn id="3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7" end="7"/>
                                            </p:txEl>
                                          </p:spTgt>
                                        </p:tgtEl>
                                        <p:attrNameLst>
                                          <p:attrName>style.visibility</p:attrName>
                                        </p:attrNameLst>
                                      </p:cBhvr>
                                      <p:to>
                                        <p:strVal val="visible"/>
                                      </p:to>
                                    </p:set>
                                    <p:anim calcmode="lin" valueType="num">
                                      <p:cBhvr additive="base">
                                        <p:cTn id="43"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Total sleep time as we age</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pic>
        <p:nvPicPr>
          <p:cNvPr id="4" name="Picture 4" descr="S07977-002-f008">
            <a:extLst>
              <a:ext uri="{FF2B5EF4-FFF2-40B4-BE49-F238E27FC236}">
                <a16:creationId xmlns:a16="http://schemas.microsoft.com/office/drawing/2014/main" id="{A1AFE618-D138-480E-8EDC-B696C271C6FA}"/>
              </a:ext>
            </a:extLst>
          </p:cNvPr>
          <p:cNvPicPr>
            <a:picLocks noChangeAspect="1" noChangeArrowheads="1"/>
          </p:cNvPicPr>
          <p:nvPr/>
        </p:nvPicPr>
        <p:blipFill>
          <a:blip r:embed="rId3"/>
          <a:srcRect/>
          <a:stretch>
            <a:fillRect/>
          </a:stretch>
        </p:blipFill>
        <p:spPr bwMode="auto">
          <a:xfrm>
            <a:off x="1668087" y="1600200"/>
            <a:ext cx="8160126" cy="5032078"/>
          </a:xfrm>
          <a:prstGeom prst="rect">
            <a:avLst/>
          </a:prstGeom>
          <a:noFill/>
          <a:ln w="9525">
            <a:noFill/>
            <a:miter lim="800000"/>
            <a:headEnd/>
            <a:tailEnd/>
          </a:ln>
        </p:spPr>
      </p:pic>
      <p:sp>
        <p:nvSpPr>
          <p:cNvPr id="7" name="Slide Number Placeholder 6"/>
          <p:cNvSpPr>
            <a:spLocks noGrp="1"/>
          </p:cNvSpPr>
          <p:nvPr>
            <p:ph type="sldNum" sz="quarter" idx="12"/>
          </p:nvPr>
        </p:nvSpPr>
        <p:spPr>
          <a:xfrm>
            <a:off x="0" y="6553200"/>
            <a:ext cx="990601" cy="273049"/>
          </a:xfrm>
        </p:spPr>
        <p:txBody>
          <a:bodyPr/>
          <a:lstStyle/>
          <a:p>
            <a:pPr algn="l"/>
            <a:fld id="{E5137D0E-4A4F-4307-8994-C1891D747D59}" type="slidenum">
              <a:rPr lang="en-US" smtClean="0"/>
              <a:pPr algn="l"/>
              <a:t>12</a:t>
            </a:fld>
            <a:endParaRPr lang="en-US" dirty="0"/>
          </a:p>
        </p:txBody>
      </p:sp>
    </p:spTree>
    <p:extLst>
      <p:ext uri="{BB962C8B-B14F-4D97-AF65-F5344CB8AC3E}">
        <p14:creationId xmlns:p14="http://schemas.microsoft.com/office/powerpoint/2010/main" val="3545410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446212" y="2743200"/>
            <a:ext cx="9601200" cy="1143000"/>
          </a:xfrm>
        </p:spPr>
        <p:txBody>
          <a:bodyPr anchor="ctr">
            <a:normAutofit/>
          </a:bodyPr>
          <a:lstStyle/>
          <a:p>
            <a:pPr algn="ctr"/>
            <a:r>
              <a:rPr lang="en-US" sz="3600" dirty="0"/>
              <a:t>Questions?</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6" name="Slide Number Placeholder 5"/>
          <p:cNvSpPr>
            <a:spLocks noGrp="1"/>
          </p:cNvSpPr>
          <p:nvPr>
            <p:ph type="sldNum" sz="quarter" idx="12"/>
          </p:nvPr>
        </p:nvSpPr>
        <p:spPr/>
        <p:txBody>
          <a:bodyPr/>
          <a:lstStyle/>
          <a:p>
            <a:fld id="{E5137D0E-4A4F-4307-8994-C1891D747D59}" type="slidenum">
              <a:rPr lang="en-US" smtClean="0"/>
              <a:t>120</a:t>
            </a:fld>
            <a:endParaRPr lang="en-US"/>
          </a:p>
        </p:txBody>
      </p:sp>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120</a:t>
            </a:fld>
            <a:endParaRPr lang="en-US" sz="1100" dirty="0"/>
          </a:p>
        </p:txBody>
      </p:sp>
    </p:spTree>
    <p:extLst>
      <p:ext uri="{BB962C8B-B14F-4D97-AF65-F5344CB8AC3E}">
        <p14:creationId xmlns:p14="http://schemas.microsoft.com/office/powerpoint/2010/main" val="76025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446212" y="2743200"/>
            <a:ext cx="9601200" cy="1143000"/>
          </a:xfrm>
        </p:spPr>
        <p:txBody>
          <a:bodyPr anchor="ctr">
            <a:normAutofit/>
          </a:bodyPr>
          <a:lstStyle/>
          <a:p>
            <a:pPr algn="ctr"/>
            <a:r>
              <a:rPr lang="en-US" sz="3600" dirty="0"/>
              <a:t>Components of CBT-I</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121</a:t>
            </a:fld>
            <a:endParaRPr lang="en-US" sz="1100" dirty="0"/>
          </a:p>
        </p:txBody>
      </p:sp>
    </p:spTree>
    <p:extLst>
      <p:ext uri="{BB962C8B-B14F-4D97-AF65-F5344CB8AC3E}">
        <p14:creationId xmlns:p14="http://schemas.microsoft.com/office/powerpoint/2010/main" val="565324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Components of CBT-I </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6" name="Content Placeholder 2"/>
          <p:cNvSpPr txBox="1">
            <a:spLocks/>
          </p:cNvSpPr>
          <p:nvPr/>
        </p:nvSpPr>
        <p:spPr>
          <a:xfrm>
            <a:off x="1529009" y="1828800"/>
            <a:ext cx="8458200" cy="4572000"/>
          </a:xfrm>
          <a:prstGeom prst="rect">
            <a:avLst/>
          </a:prstGeom>
          <a:solidFill>
            <a:srgbClr val="002060"/>
          </a:solidFill>
        </p:spPr>
        <p:txBody>
          <a:bodyPr vert="horz" lIns="91440" tIns="45720" rIns="91440" bIns="45720" rtlCol="0">
            <a:normAutofit fontScale="62500" lnSpcReduction="20000"/>
          </a:bodyPr>
          <a:lstStyle>
            <a:lvl1pPr marL="284163" indent="-284163" algn="l" defTabSz="457200" rtl="0" eaLnBrk="1" latinLnBrk="0" hangingPunct="1">
              <a:lnSpc>
                <a:spcPct val="90000"/>
              </a:lnSpc>
              <a:spcBef>
                <a:spcPct val="20000"/>
              </a:spcBef>
              <a:buClr>
                <a:schemeClr val="accent1"/>
              </a:buClr>
              <a:buSzPct val="110000"/>
              <a:buFont typeface="Arial"/>
              <a:buChar char="•"/>
              <a:defRPr sz="3200" kern="1200">
                <a:solidFill>
                  <a:schemeClr val="tx1"/>
                </a:solidFill>
                <a:latin typeface="+mn-lt"/>
                <a:ea typeface="+mn-ea"/>
                <a:cs typeface="+mn-cs"/>
              </a:defRPr>
            </a:lvl1pPr>
            <a:lvl2pPr marL="742950" indent="-285750" algn="l" defTabSz="457200" rtl="0" eaLnBrk="1" latinLnBrk="0" hangingPunct="1">
              <a:lnSpc>
                <a:spcPct val="90000"/>
              </a:lnSpc>
              <a:spcBef>
                <a:spcPct val="20000"/>
              </a:spcBef>
              <a:buClr>
                <a:schemeClr val="accent1"/>
              </a:buClr>
              <a:buFont typeface="Arial"/>
              <a:buChar char="–"/>
              <a:defRPr sz="2800" kern="1200">
                <a:solidFill>
                  <a:schemeClr val="tx1"/>
                </a:solidFill>
                <a:latin typeface="+mn-lt"/>
                <a:ea typeface="+mn-ea"/>
                <a:cs typeface="+mn-cs"/>
              </a:defRPr>
            </a:lvl2pPr>
            <a:lvl3pPr marL="1143000" indent="-228600" algn="l" defTabSz="457200" rtl="0" eaLnBrk="1" latinLnBrk="0" hangingPunct="1">
              <a:lnSpc>
                <a:spcPct val="90000"/>
              </a:lnSpc>
              <a:spcBef>
                <a:spcPct val="20000"/>
              </a:spcBef>
              <a:buClr>
                <a:schemeClr val="accent1"/>
              </a:buClr>
              <a:buFont typeface="Arial"/>
              <a:buChar char="•"/>
              <a:defRPr sz="2400" kern="1200">
                <a:solidFill>
                  <a:schemeClr val="tx1"/>
                </a:solidFill>
                <a:latin typeface="+mn-lt"/>
                <a:ea typeface="+mn-ea"/>
                <a:cs typeface="+mn-cs"/>
              </a:defRPr>
            </a:lvl3pPr>
            <a:lvl4pPr marL="1600200" indent="-228600" algn="l" defTabSz="457200" rtl="0" eaLnBrk="1" latinLnBrk="0" hangingPunct="1">
              <a:lnSpc>
                <a:spcPct val="90000"/>
              </a:lnSpc>
              <a:spcBef>
                <a:spcPct val="20000"/>
              </a:spcBef>
              <a:buClr>
                <a:schemeClr val="accent1"/>
              </a:buClr>
              <a:buFont typeface="Arial"/>
              <a:buChar char="–"/>
              <a:defRPr sz="2000" kern="1200">
                <a:solidFill>
                  <a:schemeClr val="tx1"/>
                </a:solidFill>
                <a:latin typeface="+mn-lt"/>
                <a:ea typeface="+mn-ea"/>
                <a:cs typeface="+mn-cs"/>
              </a:defRPr>
            </a:lvl4pPr>
            <a:lvl5pPr marL="2057400" indent="-228600" algn="l" defTabSz="457200" rtl="0" eaLnBrk="1" latinLnBrk="0" hangingPunct="1">
              <a:lnSpc>
                <a:spcPct val="90000"/>
              </a:lnSpc>
              <a:spcBef>
                <a:spcPct val="20000"/>
              </a:spcBef>
              <a:buClr>
                <a:schemeClr val="accent1"/>
              </a:buClr>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600" b="1" i="0" u="none" strike="noStrike" kern="1200" cap="none" spc="0" normalizeH="0" baseline="0" noProof="0" dirty="0">
                <a:ln>
                  <a:noFill/>
                </a:ln>
                <a:solidFill>
                  <a:sysClr val="windowText" lastClr="000000"/>
                </a:solidFill>
                <a:effectLst/>
                <a:uLnTx/>
                <a:uFillTx/>
                <a:latin typeface="Calibri"/>
                <a:ea typeface="+mn-ea"/>
                <a:cs typeface="+mn-cs"/>
              </a:rPr>
              <a:t>         </a:t>
            </a:r>
            <a:r>
              <a:rPr kumimoji="0" lang="en-US" sz="3600" b="1" i="0" u="sng" strike="noStrike" kern="1200" cap="none" spc="0" normalizeH="0" baseline="0" noProof="0" dirty="0">
                <a:ln>
                  <a:noFill/>
                </a:ln>
                <a:solidFill>
                  <a:srgbClr val="4BACC6">
                    <a:lumMod val="40000"/>
                    <a:lumOff val="60000"/>
                  </a:srgbClr>
                </a:solidFill>
                <a:effectLst/>
                <a:uLnTx/>
                <a:uFillTx/>
                <a:latin typeface="Calibri"/>
                <a:ea typeface="+mn-ea"/>
                <a:cs typeface="+mn-cs"/>
              </a:rPr>
              <a:t>Technique</a:t>
            </a:r>
            <a:r>
              <a:rPr kumimoji="0" lang="en-US" sz="3600" b="1" i="0" u="none" strike="noStrike" kern="1200" cap="none" spc="0" normalizeH="0" baseline="0" noProof="0" dirty="0">
                <a:ln>
                  <a:noFill/>
                </a:ln>
                <a:solidFill>
                  <a:srgbClr val="4BACC6">
                    <a:lumMod val="40000"/>
                    <a:lumOff val="60000"/>
                  </a:srgbClr>
                </a:solidFill>
                <a:effectLst/>
                <a:uLnTx/>
                <a:uFillTx/>
                <a:latin typeface="Calibri"/>
                <a:ea typeface="+mn-ea"/>
                <a:cs typeface="+mn-cs"/>
              </a:rPr>
              <a:t> 	                                          	   </a:t>
            </a:r>
            <a:r>
              <a:rPr kumimoji="0" lang="en-US" sz="3600" b="1" i="0" u="sng" strike="noStrike" kern="1200" cap="none" spc="0" normalizeH="0" baseline="0" noProof="0" dirty="0">
                <a:ln>
                  <a:noFill/>
                </a:ln>
                <a:solidFill>
                  <a:srgbClr val="4BACC6">
                    <a:lumMod val="40000"/>
                    <a:lumOff val="60000"/>
                  </a:srgbClr>
                </a:solidFill>
                <a:effectLst/>
                <a:uLnTx/>
                <a:uFillTx/>
                <a:latin typeface="Calibri"/>
                <a:ea typeface="+mn-ea"/>
                <a:cs typeface="+mn-cs"/>
              </a:rPr>
              <a:t>Aims</a:t>
            </a:r>
            <a:r>
              <a:rPr kumimoji="0" lang="en-US" sz="3600" b="1" i="0" u="none" strike="noStrike" kern="1200" cap="none" spc="0" normalizeH="0" baseline="0" noProof="0" dirty="0">
                <a:ln>
                  <a:noFill/>
                </a:ln>
                <a:solidFill>
                  <a:srgbClr val="4BACC6">
                    <a:lumMod val="40000"/>
                    <a:lumOff val="60000"/>
                  </a:srgbClr>
                </a:solidFill>
                <a:effectLst/>
                <a:uLnTx/>
                <a:uFillTx/>
                <a:latin typeface="Calibri"/>
                <a:ea typeface="+mn-ea"/>
                <a:cs typeface="+mn-cs"/>
              </a:rPr>
              <a:t> </a:t>
            </a: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200" b="1" i="0" u="none" strike="noStrike" kern="1200" cap="none" spc="0" normalizeH="0" baseline="0" noProof="0" dirty="0">
                <a:ln>
                  <a:noFill/>
                </a:ln>
                <a:solidFill>
                  <a:srgbClr val="FFFF00"/>
                </a:solidFill>
                <a:effectLst/>
                <a:uLnTx/>
                <a:uFillTx/>
                <a:latin typeface="Calibri"/>
                <a:ea typeface="+mn-ea"/>
                <a:cs typeface="+mn-cs"/>
              </a:rPr>
              <a:t>Stimulus Control *</a:t>
            </a:r>
            <a:r>
              <a:rPr kumimoji="0" lang="en-US" sz="3200" b="1" i="0" u="none" strike="noStrike" kern="1200" cap="none" spc="0" normalizeH="0" baseline="0" noProof="0" dirty="0">
                <a:ln>
                  <a:noFill/>
                </a:ln>
                <a:solidFill>
                  <a:sysClr val="window" lastClr="FFFFFF"/>
                </a:solidFill>
                <a:effectLst/>
                <a:uLnTx/>
                <a:uFillTx/>
                <a:latin typeface="Calibri"/>
                <a:ea typeface="+mn-ea"/>
                <a:cs typeface="+mn-cs"/>
              </a:rPr>
              <a:t>	             		</a:t>
            </a:r>
            <a:r>
              <a:rPr kumimoji="0" lang="en-US" sz="3200" b="1" i="0" u="none" strike="noStrike" kern="1200" cap="none" spc="0" normalizeH="0" baseline="0" noProof="0" dirty="0">
                <a:ln>
                  <a:noFill/>
                </a:ln>
                <a:solidFill>
                  <a:srgbClr val="FFFF00"/>
                </a:solidFill>
                <a:effectLst/>
                <a:uLnTx/>
                <a:uFillTx/>
                <a:latin typeface="Calibri"/>
                <a:ea typeface="+mn-ea"/>
                <a:cs typeface="+mn-cs"/>
              </a:rPr>
              <a:t>Strengthen bed &amp; bedroom  as sleep cues</a:t>
            </a: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200" b="1" i="0" u="none" strike="noStrike" kern="1200" cap="none" spc="0" normalizeH="0" baseline="0" noProof="0" dirty="0">
                <a:ln>
                  <a:noFill/>
                </a:ln>
                <a:solidFill>
                  <a:srgbClr val="FFFF00"/>
                </a:solidFill>
                <a:effectLst/>
                <a:uLnTx/>
                <a:uFillTx/>
                <a:latin typeface="Calibri"/>
                <a:ea typeface="+mn-ea"/>
                <a:cs typeface="+mn-cs"/>
              </a:rPr>
              <a:t>								Also strengthens circadian clock and sleep 									drive</a:t>
            </a: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200" b="1" i="0" u="none" strike="noStrike" kern="1200" cap="none" spc="0" normalizeH="0" baseline="0" noProof="0" dirty="0">
                <a:ln>
                  <a:noFill/>
                </a:ln>
                <a:solidFill>
                  <a:sysClr val="window" lastClr="FFFFFF"/>
                </a:solidFill>
                <a:effectLst/>
                <a:uLnTx/>
                <a:uFillTx/>
                <a:latin typeface="Calibri"/>
                <a:ea typeface="+mn-ea"/>
                <a:cs typeface="+mn-cs"/>
              </a:rPr>
              <a:t>	</a:t>
            </a: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200" b="1" i="0" u="none" strike="noStrike" kern="1200" cap="none" spc="0" normalizeH="0" baseline="0" noProof="0" dirty="0">
                <a:ln>
                  <a:noFill/>
                </a:ln>
                <a:solidFill>
                  <a:srgbClr val="FFFF00"/>
                </a:solidFill>
                <a:effectLst/>
                <a:uLnTx/>
                <a:uFillTx/>
                <a:latin typeface="Calibri"/>
                <a:ea typeface="+mn-ea"/>
                <a:cs typeface="+mn-cs"/>
              </a:rPr>
              <a:t>Sleep Restriction/				Restrict time in bed to increase  	</a:t>
            </a: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200" b="1" i="0" u="none" strike="noStrike" kern="1200" cap="none" spc="0" normalizeH="0" baseline="0" noProof="0" dirty="0">
                <a:ln>
                  <a:noFill/>
                </a:ln>
                <a:solidFill>
                  <a:srgbClr val="FFFF00"/>
                </a:solidFill>
                <a:effectLst/>
                <a:uLnTx/>
                <a:uFillTx/>
                <a:latin typeface="Calibri"/>
                <a:ea typeface="+mn-ea"/>
                <a:cs typeface="+mn-cs"/>
              </a:rPr>
              <a:t>Sleep Compression*         			sleep drive and consolidate sleep 	</a:t>
            </a: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endParaRPr kumimoji="0" lang="en-US" sz="1700" b="1" i="0" u="none" strike="noStrike" kern="1200" cap="none" spc="0" normalizeH="0" baseline="0" noProof="0" dirty="0">
              <a:ln>
                <a:noFill/>
              </a:ln>
              <a:solidFill>
                <a:srgbClr val="FFFF00"/>
              </a:solidFill>
              <a:effectLst/>
              <a:uLnTx/>
              <a:uFillTx/>
              <a:latin typeface="Calibri"/>
              <a:ea typeface="+mn-ea"/>
              <a:cs typeface="+mn-cs"/>
            </a:endParaRP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200" b="1" i="0" u="none" strike="noStrike" kern="1200" cap="none" spc="0" normalizeH="0" baseline="0" noProof="0" dirty="0">
                <a:ln>
                  <a:noFill/>
                </a:ln>
                <a:solidFill>
                  <a:sysClr val="window" lastClr="FFFFFF"/>
                </a:solidFill>
                <a:effectLst/>
                <a:uLnTx/>
                <a:uFillTx/>
                <a:latin typeface="Calibri"/>
                <a:ea typeface="+mn-ea"/>
                <a:cs typeface="+mn-cs"/>
              </a:rPr>
              <a:t>Relaxation training                          	Arousal Reduction</a:t>
            </a: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endParaRPr kumimoji="0" lang="en-US" sz="1500" b="1" i="0" u="none" strike="noStrike" kern="1200" cap="none" spc="0" normalizeH="0" baseline="0" noProof="0" dirty="0">
              <a:ln>
                <a:noFill/>
              </a:ln>
              <a:solidFill>
                <a:sysClr val="window" lastClr="FFFFFF"/>
              </a:solidFill>
              <a:effectLst/>
              <a:uLnTx/>
              <a:uFillTx/>
              <a:latin typeface="Calibri"/>
              <a:ea typeface="+mn-ea"/>
              <a:cs typeface="+mn-cs"/>
            </a:endParaRP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200" b="1" i="0" u="none" strike="noStrike" kern="1200" cap="none" spc="0" normalizeH="0" baseline="0" noProof="0" dirty="0">
                <a:ln>
                  <a:noFill/>
                </a:ln>
                <a:solidFill>
                  <a:srgbClr val="FF0000"/>
                </a:solidFill>
                <a:effectLst/>
                <a:uLnTx/>
                <a:uFillTx/>
                <a:latin typeface="Calibri"/>
                <a:ea typeface="+mn-ea"/>
                <a:cs typeface="+mn-cs"/>
              </a:rPr>
              <a:t>Sleep Hygiene                                  </a:t>
            </a:r>
            <a:r>
              <a:rPr kumimoji="0" lang="en-US" sz="3200" b="1" i="0" u="none" strike="noStrike" kern="1200" cap="none" spc="0" normalizeH="0" baseline="0" noProof="0" dirty="0">
                <a:ln>
                  <a:noFill/>
                </a:ln>
                <a:solidFill>
                  <a:sysClr val="window" lastClr="FFFFFF"/>
                </a:solidFill>
                <a:effectLst/>
                <a:uLnTx/>
                <a:uFillTx/>
                <a:latin typeface="Calibri"/>
                <a:ea typeface="+mn-ea"/>
                <a:cs typeface="+mn-cs"/>
              </a:rPr>
              <a:t>	Address substances, exercise, eating 				                  				and environment</a:t>
            </a: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endParaRPr kumimoji="0" lang="en-US" sz="1500" b="1" i="0" u="none" strike="noStrike" kern="1200" cap="none" spc="0" normalizeH="0" baseline="0" noProof="0" dirty="0">
              <a:ln>
                <a:noFill/>
              </a:ln>
              <a:solidFill>
                <a:sysClr val="window" lastClr="FFFFFF"/>
              </a:solidFill>
              <a:effectLst/>
              <a:uLnTx/>
              <a:uFillTx/>
              <a:latin typeface="Calibri"/>
              <a:ea typeface="+mn-ea"/>
              <a:cs typeface="+mn-cs"/>
            </a:endParaRP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200" b="1" i="0" u="none" strike="noStrike" kern="1200" cap="none" spc="0" normalizeH="0" baseline="0" noProof="0" dirty="0">
                <a:ln>
                  <a:noFill/>
                </a:ln>
                <a:solidFill>
                  <a:sysClr val="window" lastClr="FFFFFF"/>
                </a:solidFill>
                <a:effectLst/>
                <a:uLnTx/>
                <a:uFillTx/>
                <a:latin typeface="Calibri"/>
                <a:ea typeface="+mn-ea"/>
                <a:cs typeface="+mn-cs"/>
              </a:rPr>
              <a:t>Cognitive Restructure                  	Address maladaptive thoughts, beliefs 			                                  			increased arousal interfering with sleep</a:t>
            </a: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endParaRPr kumimoji="0" lang="en-US" sz="3200" b="1" i="0" u="none" strike="noStrike" kern="1200" cap="none" spc="0" normalizeH="0" baseline="0" noProof="0" dirty="0">
              <a:ln>
                <a:noFill/>
              </a:ln>
              <a:solidFill>
                <a:sysClr val="window" lastClr="FFFFFF"/>
              </a:solidFill>
              <a:effectLst/>
              <a:uLnTx/>
              <a:uFillTx/>
              <a:latin typeface="Calibri"/>
              <a:ea typeface="+mn-ea"/>
              <a:cs typeface="+mn-cs"/>
            </a:endParaRP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200" b="1" i="0" u="none" strike="noStrike" kern="1200" cap="none" spc="0" normalizeH="0" baseline="0" noProof="0" dirty="0">
                <a:ln>
                  <a:noFill/>
                </a:ln>
                <a:solidFill>
                  <a:sysClr val="window" lastClr="FFFFFF"/>
                </a:solidFill>
                <a:effectLst/>
                <a:uLnTx/>
                <a:uFillTx/>
                <a:latin typeface="Calibri"/>
                <a:ea typeface="+mn-ea"/>
                <a:cs typeface="+mn-cs"/>
              </a:rPr>
              <a:t>Circadian Rhythm                          	Shift or strengthen the circadian Entrainment                                        rhythm system</a:t>
            </a: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endParaRPr kumimoji="0" lang="en-US" sz="3200" b="0" i="0" u="sng" strike="noStrike" kern="1200" cap="none" spc="0" normalizeH="0" baseline="0" noProof="0" dirty="0">
              <a:ln>
                <a:noFill/>
              </a:ln>
              <a:solidFill>
                <a:sysClr val="window" lastClr="FFFFFF"/>
              </a:solidFill>
              <a:effectLst/>
              <a:uLnTx/>
              <a:uFillTx/>
              <a:latin typeface="Calibri"/>
              <a:ea typeface="+mn-ea"/>
              <a:cs typeface="+mn-cs"/>
            </a:endParaRPr>
          </a:p>
        </p:txBody>
      </p:sp>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122</a:t>
            </a:fld>
            <a:endParaRPr lang="en-US" sz="1100" dirty="0"/>
          </a:p>
        </p:txBody>
      </p:sp>
    </p:spTree>
    <p:extLst>
      <p:ext uri="{BB962C8B-B14F-4D97-AF65-F5344CB8AC3E}">
        <p14:creationId xmlns:p14="http://schemas.microsoft.com/office/powerpoint/2010/main" val="2420380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algn="ctr" eaLnBrk="1" hangingPunct="1"/>
            <a:r>
              <a:rPr lang="en-US" altLang="en-US" sz="4000" b="1"/>
              <a:t>Stimulus Control Therapy </a:t>
            </a:r>
            <a:r>
              <a:rPr lang="en-US" altLang="en-US" sz="1600" b="1"/>
              <a:t>Bootzin, 1972</a:t>
            </a:r>
            <a:endParaRPr lang="en-US" altLang="en-US" sz="4000" b="1"/>
          </a:p>
        </p:txBody>
      </p:sp>
      <p:sp>
        <p:nvSpPr>
          <p:cNvPr id="58371" name="Rectangle 3"/>
          <p:cNvSpPr>
            <a:spLocks noGrp="1" noChangeArrowheads="1"/>
          </p:cNvSpPr>
          <p:nvPr>
            <p:ph type="body" idx="1"/>
          </p:nvPr>
        </p:nvSpPr>
        <p:spPr/>
        <p:txBody>
          <a:bodyPr>
            <a:normAutofit fontScale="92500" lnSpcReduction="10000"/>
          </a:bodyPr>
          <a:lstStyle/>
          <a:p>
            <a:pPr marL="342900" indent="-342900">
              <a:lnSpc>
                <a:spcPct val="80000"/>
              </a:lnSpc>
            </a:pPr>
            <a:r>
              <a:rPr lang="en-US" altLang="en-US" sz="2600" b="1" u="sng" dirty="0"/>
              <a:t>Assumption</a:t>
            </a:r>
            <a:r>
              <a:rPr lang="en-US" altLang="en-US" sz="2600" dirty="0">
                <a:solidFill>
                  <a:schemeClr val="tx2"/>
                </a:solidFill>
              </a:rPr>
              <a:t>: Bed space becomes associated with sleep incompatible behaviors and experience as individual tries to decrease physical and cognitive arousal associated with sleep effort.</a:t>
            </a:r>
          </a:p>
          <a:p>
            <a:pPr marL="342900" indent="-342900">
              <a:lnSpc>
                <a:spcPct val="80000"/>
              </a:lnSpc>
            </a:pPr>
            <a:endParaRPr lang="en-US" altLang="en-US" sz="2600" dirty="0">
              <a:solidFill>
                <a:schemeClr val="tx2"/>
              </a:solidFill>
            </a:endParaRPr>
          </a:p>
          <a:p>
            <a:pPr marL="342900" indent="-342900">
              <a:lnSpc>
                <a:spcPct val="80000"/>
              </a:lnSpc>
            </a:pPr>
            <a:r>
              <a:rPr lang="en-US" altLang="en-US" sz="2600" b="1" u="sng" dirty="0">
                <a:solidFill>
                  <a:schemeClr val="tx2"/>
                </a:solidFill>
              </a:rPr>
              <a:t>Goal</a:t>
            </a:r>
            <a:r>
              <a:rPr lang="en-US" altLang="en-US" sz="2600" dirty="0">
                <a:solidFill>
                  <a:schemeClr val="tx2"/>
                </a:solidFill>
              </a:rPr>
              <a:t>: Re-associate bedroom with sleep.  May influence homeostatic and circadian sleep mechanisms.</a:t>
            </a:r>
          </a:p>
          <a:p>
            <a:pPr marL="342900" indent="-342900">
              <a:lnSpc>
                <a:spcPct val="80000"/>
              </a:lnSpc>
              <a:buNone/>
            </a:pPr>
            <a:endParaRPr lang="en-US" altLang="en-US" sz="2600" dirty="0">
              <a:solidFill>
                <a:schemeClr val="tx2"/>
              </a:solidFill>
            </a:endParaRPr>
          </a:p>
          <a:p>
            <a:pPr marL="342900" indent="-342900">
              <a:lnSpc>
                <a:spcPct val="80000"/>
              </a:lnSpc>
            </a:pPr>
            <a:r>
              <a:rPr lang="en-US" altLang="en-US" sz="2600" b="1" u="sng" dirty="0">
                <a:solidFill>
                  <a:schemeClr val="tx2"/>
                </a:solidFill>
              </a:rPr>
              <a:t>Findings</a:t>
            </a:r>
            <a:r>
              <a:rPr lang="en-US" altLang="en-US" sz="2600" dirty="0">
                <a:solidFill>
                  <a:schemeClr val="tx2"/>
                </a:solidFill>
              </a:rPr>
              <a:t>: Positive results for all sleep parameters. Considered by the American Academy of sleep medicine to be the first-line behavioral treatment for chronic insomnia</a:t>
            </a:r>
          </a:p>
          <a:p>
            <a:pPr marL="342900" indent="-342900">
              <a:lnSpc>
                <a:spcPct val="80000"/>
              </a:lnSpc>
            </a:pPr>
            <a:endParaRPr lang="en-US" altLang="en-US" sz="2600" dirty="0">
              <a:solidFill>
                <a:schemeClr val="tx2"/>
              </a:solidFill>
            </a:endParaRPr>
          </a:p>
        </p:txBody>
      </p:sp>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123</a:t>
            </a:fld>
            <a:endParaRPr lang="en-US" sz="1100" dirty="0"/>
          </a:p>
        </p:txBody>
      </p:sp>
    </p:spTree>
    <p:extLst>
      <p:ext uri="{BB962C8B-B14F-4D97-AF65-F5344CB8AC3E}">
        <p14:creationId xmlns:p14="http://schemas.microsoft.com/office/powerpoint/2010/main" val="2961744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 calcmode="lin" valueType="num">
                                      <p:cBhvr additive="base">
                                        <p:cTn id="7" dur="500" fill="hold"/>
                                        <p:tgtEl>
                                          <p:spTgt spid="58371">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837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8371">
                                            <p:txEl>
                                              <p:pRg st="2" end="2"/>
                                            </p:txEl>
                                          </p:spTgt>
                                        </p:tgtEl>
                                        <p:attrNameLst>
                                          <p:attrName>style.visibility</p:attrName>
                                        </p:attrNameLst>
                                      </p:cBhvr>
                                      <p:to>
                                        <p:strVal val="visible"/>
                                      </p:to>
                                    </p:set>
                                    <p:anim calcmode="lin" valueType="num">
                                      <p:cBhvr additive="base">
                                        <p:cTn id="13" dur="500" fill="hold"/>
                                        <p:tgtEl>
                                          <p:spTgt spid="58371">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5837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8371">
                                            <p:txEl>
                                              <p:pRg st="4" end="4"/>
                                            </p:txEl>
                                          </p:spTgt>
                                        </p:tgtEl>
                                        <p:attrNameLst>
                                          <p:attrName>style.visibility</p:attrName>
                                        </p:attrNameLst>
                                      </p:cBhvr>
                                      <p:to>
                                        <p:strVal val="visible"/>
                                      </p:to>
                                    </p:set>
                                    <p:anim calcmode="lin" valueType="num">
                                      <p:cBhvr additive="base">
                                        <p:cTn id="19" dur="500" fill="hold"/>
                                        <p:tgtEl>
                                          <p:spTgt spid="58371">
                                            <p:txEl>
                                              <p:pRg st="4" end="4"/>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8371">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uild="p" autoUpdateAnimBg="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en-US" altLang="en-US" sz="4000" b="1" dirty="0"/>
              <a:t>Stimulus Control Therapy</a:t>
            </a:r>
          </a:p>
        </p:txBody>
      </p:sp>
      <p:sp>
        <p:nvSpPr>
          <p:cNvPr id="95235" name="Rectangle 3"/>
          <p:cNvSpPr>
            <a:spLocks noGrp="1" noChangeArrowheads="1"/>
          </p:cNvSpPr>
          <p:nvPr>
            <p:ph type="body" idx="1"/>
          </p:nvPr>
        </p:nvSpPr>
        <p:spPr/>
        <p:txBody>
          <a:bodyPr/>
          <a:lstStyle/>
          <a:p>
            <a:pPr marL="609600" indent="-609600"/>
            <a:r>
              <a:rPr lang="en-US" altLang="en-US" sz="2800" b="1" u="sng" dirty="0">
                <a:solidFill>
                  <a:schemeClr val="tx2"/>
                </a:solidFill>
              </a:rPr>
              <a:t>Technique</a:t>
            </a:r>
            <a:r>
              <a:rPr lang="en-US" altLang="en-US" sz="2800" dirty="0">
                <a:solidFill>
                  <a:schemeClr val="tx2"/>
                </a:solidFill>
              </a:rPr>
              <a:t>:</a:t>
            </a:r>
          </a:p>
          <a:p>
            <a:pPr marL="1004888" lvl="1" indent="-533400">
              <a:buFont typeface="Wingdings" panose="05000000000000000000" pitchFamily="2" charset="2"/>
              <a:buAutoNum type="arabicPeriod"/>
            </a:pPr>
            <a:r>
              <a:rPr lang="en-US" altLang="en-US" sz="2400" dirty="0">
                <a:solidFill>
                  <a:schemeClr val="tx2"/>
                </a:solidFill>
              </a:rPr>
              <a:t>Go to bed only when sleepy</a:t>
            </a:r>
          </a:p>
          <a:p>
            <a:pPr marL="1004888" lvl="1" indent="-533400">
              <a:buFont typeface="Wingdings" panose="05000000000000000000" pitchFamily="2" charset="2"/>
              <a:buAutoNum type="arabicPeriod"/>
            </a:pPr>
            <a:r>
              <a:rPr lang="en-US" altLang="en-US" sz="2400" dirty="0">
                <a:solidFill>
                  <a:schemeClr val="tx2"/>
                </a:solidFill>
              </a:rPr>
              <a:t>Use bedroom only for sleep and intimacy.</a:t>
            </a:r>
          </a:p>
          <a:p>
            <a:pPr marL="1004888" lvl="1" indent="-533400">
              <a:buFont typeface="Wingdings" panose="05000000000000000000" pitchFamily="2" charset="2"/>
              <a:buAutoNum type="arabicPeriod"/>
            </a:pPr>
            <a:r>
              <a:rPr lang="en-US" altLang="en-US" sz="2400" dirty="0">
                <a:solidFill>
                  <a:schemeClr val="tx2"/>
                </a:solidFill>
              </a:rPr>
              <a:t>Get out of bed if awake for more than 15-10 minutes and go to another room..</a:t>
            </a:r>
          </a:p>
          <a:p>
            <a:pPr marL="1004888" lvl="1" indent="-533400">
              <a:buFont typeface="Wingdings" panose="05000000000000000000" pitchFamily="2" charset="2"/>
              <a:buAutoNum type="arabicPeriod"/>
            </a:pPr>
            <a:r>
              <a:rPr lang="en-US" altLang="en-US" sz="2400" dirty="0">
                <a:solidFill>
                  <a:schemeClr val="tx2"/>
                </a:solidFill>
              </a:rPr>
              <a:t>Return to bed only when sleepy.  Repeat steps 3 and 4 as often as necessary.</a:t>
            </a:r>
          </a:p>
          <a:p>
            <a:pPr marL="1004888" lvl="1" indent="-533400">
              <a:buFont typeface="Wingdings" panose="05000000000000000000" pitchFamily="2" charset="2"/>
              <a:buAutoNum type="arabicPeriod"/>
            </a:pPr>
            <a:r>
              <a:rPr lang="en-US" altLang="en-US" sz="2400" dirty="0">
                <a:solidFill>
                  <a:schemeClr val="tx2"/>
                </a:solidFill>
              </a:rPr>
              <a:t>Maintain consistent wake time</a:t>
            </a:r>
          </a:p>
          <a:p>
            <a:pPr marL="1004888" lvl="1" indent="-533400">
              <a:buFont typeface="Wingdings" panose="05000000000000000000" pitchFamily="2" charset="2"/>
              <a:buAutoNum type="arabicPeriod"/>
            </a:pPr>
            <a:r>
              <a:rPr lang="en-US" altLang="en-US" sz="2400" dirty="0">
                <a:solidFill>
                  <a:schemeClr val="tx2"/>
                </a:solidFill>
              </a:rPr>
              <a:t>Avoid napping</a:t>
            </a:r>
          </a:p>
          <a:p>
            <a:pPr marL="609600" indent="-609600"/>
            <a:endParaRPr lang="en-US" altLang="en-US" dirty="0"/>
          </a:p>
        </p:txBody>
      </p:sp>
      <p:pic>
        <p:nvPicPr>
          <p:cNvPr id="7" name="Picture 6"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124</a:t>
            </a:fld>
            <a:endParaRPr lang="en-US" sz="1100" dirty="0"/>
          </a:p>
        </p:txBody>
      </p:sp>
    </p:spTree>
    <p:extLst>
      <p:ext uri="{BB962C8B-B14F-4D97-AF65-F5344CB8AC3E}">
        <p14:creationId xmlns:p14="http://schemas.microsoft.com/office/powerpoint/2010/main" val="707103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95235">
                                            <p:txEl>
                                              <p:pRg st="1" end="1"/>
                                            </p:txEl>
                                          </p:spTgt>
                                        </p:tgtEl>
                                        <p:attrNameLst>
                                          <p:attrName>style.visibility</p:attrName>
                                        </p:attrNameLst>
                                      </p:cBhvr>
                                      <p:to>
                                        <p:strVal val="visible"/>
                                      </p:to>
                                    </p:set>
                                    <p:anim calcmode="lin" valueType="num">
                                      <p:cBhvr>
                                        <p:cTn id="7" dur="500" fill="hold"/>
                                        <p:tgtEl>
                                          <p:spTgt spid="95235">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95235">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95235">
                                            <p:txEl>
                                              <p:pRg st="1" end="1"/>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95235">
                                            <p:txEl>
                                              <p:pRg st="2" end="2"/>
                                            </p:txEl>
                                          </p:spTgt>
                                        </p:tgtEl>
                                        <p:attrNameLst>
                                          <p:attrName>style.visibility</p:attrName>
                                        </p:attrNameLst>
                                      </p:cBhvr>
                                      <p:to>
                                        <p:strVal val="visible"/>
                                      </p:to>
                                    </p:set>
                                    <p:anim calcmode="lin" valueType="num">
                                      <p:cBhvr>
                                        <p:cTn id="14" dur="500" fill="hold"/>
                                        <p:tgtEl>
                                          <p:spTgt spid="95235">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95235">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95235">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nodeType="clickEffect">
                                  <p:stCondLst>
                                    <p:cond delay="0"/>
                                  </p:stCondLst>
                                  <p:childTnLst>
                                    <p:set>
                                      <p:cBhvr>
                                        <p:cTn id="20" dur="1" fill="hold">
                                          <p:stCondLst>
                                            <p:cond delay="0"/>
                                          </p:stCondLst>
                                        </p:cTn>
                                        <p:tgtEl>
                                          <p:spTgt spid="95235">
                                            <p:txEl>
                                              <p:pRg st="3" end="3"/>
                                            </p:txEl>
                                          </p:spTgt>
                                        </p:tgtEl>
                                        <p:attrNameLst>
                                          <p:attrName>style.visibility</p:attrName>
                                        </p:attrNameLst>
                                      </p:cBhvr>
                                      <p:to>
                                        <p:strVal val="visible"/>
                                      </p:to>
                                    </p:set>
                                    <p:anim calcmode="lin" valueType="num">
                                      <p:cBhvr>
                                        <p:cTn id="21" dur="500" fill="hold"/>
                                        <p:tgtEl>
                                          <p:spTgt spid="95235">
                                            <p:txEl>
                                              <p:pRg st="3" end="3"/>
                                            </p:txEl>
                                          </p:spTgt>
                                        </p:tgtEl>
                                        <p:attrNameLst>
                                          <p:attrName>ppt_w</p:attrName>
                                        </p:attrNameLst>
                                      </p:cBhvr>
                                      <p:tavLst>
                                        <p:tav tm="0">
                                          <p:val>
                                            <p:fltVal val="0"/>
                                          </p:val>
                                        </p:tav>
                                        <p:tav tm="100000">
                                          <p:val>
                                            <p:strVal val="#ppt_w"/>
                                          </p:val>
                                        </p:tav>
                                      </p:tavLst>
                                    </p:anim>
                                    <p:anim calcmode="lin" valueType="num">
                                      <p:cBhvr>
                                        <p:cTn id="22" dur="500" fill="hold"/>
                                        <p:tgtEl>
                                          <p:spTgt spid="95235">
                                            <p:txEl>
                                              <p:pRg st="3" end="3"/>
                                            </p:txEl>
                                          </p:spTgt>
                                        </p:tgtEl>
                                        <p:attrNameLst>
                                          <p:attrName>ppt_h</p:attrName>
                                        </p:attrNameLst>
                                      </p:cBhvr>
                                      <p:tavLst>
                                        <p:tav tm="0">
                                          <p:val>
                                            <p:fltVal val="0"/>
                                          </p:val>
                                        </p:tav>
                                        <p:tav tm="100000">
                                          <p:val>
                                            <p:strVal val="#ppt_h"/>
                                          </p:val>
                                        </p:tav>
                                      </p:tavLst>
                                    </p:anim>
                                    <p:animEffect transition="in" filter="fade">
                                      <p:cBhvr>
                                        <p:cTn id="23" dur="500"/>
                                        <p:tgtEl>
                                          <p:spTgt spid="95235">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nodeType="clickEffect">
                                  <p:stCondLst>
                                    <p:cond delay="0"/>
                                  </p:stCondLst>
                                  <p:childTnLst>
                                    <p:set>
                                      <p:cBhvr>
                                        <p:cTn id="27" dur="1" fill="hold">
                                          <p:stCondLst>
                                            <p:cond delay="0"/>
                                          </p:stCondLst>
                                        </p:cTn>
                                        <p:tgtEl>
                                          <p:spTgt spid="95235">
                                            <p:txEl>
                                              <p:pRg st="4" end="4"/>
                                            </p:txEl>
                                          </p:spTgt>
                                        </p:tgtEl>
                                        <p:attrNameLst>
                                          <p:attrName>style.visibility</p:attrName>
                                        </p:attrNameLst>
                                      </p:cBhvr>
                                      <p:to>
                                        <p:strVal val="visible"/>
                                      </p:to>
                                    </p:set>
                                    <p:anim calcmode="lin" valueType="num">
                                      <p:cBhvr>
                                        <p:cTn id="28" dur="500" fill="hold"/>
                                        <p:tgtEl>
                                          <p:spTgt spid="95235">
                                            <p:txEl>
                                              <p:pRg st="4" end="4"/>
                                            </p:txEl>
                                          </p:spTgt>
                                        </p:tgtEl>
                                        <p:attrNameLst>
                                          <p:attrName>ppt_w</p:attrName>
                                        </p:attrNameLst>
                                      </p:cBhvr>
                                      <p:tavLst>
                                        <p:tav tm="0">
                                          <p:val>
                                            <p:fltVal val="0"/>
                                          </p:val>
                                        </p:tav>
                                        <p:tav tm="100000">
                                          <p:val>
                                            <p:strVal val="#ppt_w"/>
                                          </p:val>
                                        </p:tav>
                                      </p:tavLst>
                                    </p:anim>
                                    <p:anim calcmode="lin" valueType="num">
                                      <p:cBhvr>
                                        <p:cTn id="29" dur="500" fill="hold"/>
                                        <p:tgtEl>
                                          <p:spTgt spid="95235">
                                            <p:txEl>
                                              <p:pRg st="4" end="4"/>
                                            </p:txEl>
                                          </p:spTgt>
                                        </p:tgtEl>
                                        <p:attrNameLst>
                                          <p:attrName>ppt_h</p:attrName>
                                        </p:attrNameLst>
                                      </p:cBhvr>
                                      <p:tavLst>
                                        <p:tav tm="0">
                                          <p:val>
                                            <p:fltVal val="0"/>
                                          </p:val>
                                        </p:tav>
                                        <p:tav tm="100000">
                                          <p:val>
                                            <p:strVal val="#ppt_h"/>
                                          </p:val>
                                        </p:tav>
                                      </p:tavLst>
                                    </p:anim>
                                    <p:animEffect transition="in" filter="fade">
                                      <p:cBhvr>
                                        <p:cTn id="30" dur="500"/>
                                        <p:tgtEl>
                                          <p:spTgt spid="95235">
                                            <p:txEl>
                                              <p:pRg st="4" end="4"/>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nodeType="clickEffect">
                                  <p:stCondLst>
                                    <p:cond delay="0"/>
                                  </p:stCondLst>
                                  <p:childTnLst>
                                    <p:set>
                                      <p:cBhvr>
                                        <p:cTn id="34" dur="1" fill="hold">
                                          <p:stCondLst>
                                            <p:cond delay="0"/>
                                          </p:stCondLst>
                                        </p:cTn>
                                        <p:tgtEl>
                                          <p:spTgt spid="95235">
                                            <p:txEl>
                                              <p:pRg st="5" end="5"/>
                                            </p:txEl>
                                          </p:spTgt>
                                        </p:tgtEl>
                                        <p:attrNameLst>
                                          <p:attrName>style.visibility</p:attrName>
                                        </p:attrNameLst>
                                      </p:cBhvr>
                                      <p:to>
                                        <p:strVal val="visible"/>
                                      </p:to>
                                    </p:set>
                                    <p:anim calcmode="lin" valueType="num">
                                      <p:cBhvr>
                                        <p:cTn id="35" dur="500" fill="hold"/>
                                        <p:tgtEl>
                                          <p:spTgt spid="95235">
                                            <p:txEl>
                                              <p:pRg st="5" end="5"/>
                                            </p:txEl>
                                          </p:spTgt>
                                        </p:tgtEl>
                                        <p:attrNameLst>
                                          <p:attrName>ppt_w</p:attrName>
                                        </p:attrNameLst>
                                      </p:cBhvr>
                                      <p:tavLst>
                                        <p:tav tm="0">
                                          <p:val>
                                            <p:fltVal val="0"/>
                                          </p:val>
                                        </p:tav>
                                        <p:tav tm="100000">
                                          <p:val>
                                            <p:strVal val="#ppt_w"/>
                                          </p:val>
                                        </p:tav>
                                      </p:tavLst>
                                    </p:anim>
                                    <p:anim calcmode="lin" valueType="num">
                                      <p:cBhvr>
                                        <p:cTn id="36" dur="500" fill="hold"/>
                                        <p:tgtEl>
                                          <p:spTgt spid="95235">
                                            <p:txEl>
                                              <p:pRg st="5" end="5"/>
                                            </p:txEl>
                                          </p:spTgt>
                                        </p:tgtEl>
                                        <p:attrNameLst>
                                          <p:attrName>ppt_h</p:attrName>
                                        </p:attrNameLst>
                                      </p:cBhvr>
                                      <p:tavLst>
                                        <p:tav tm="0">
                                          <p:val>
                                            <p:fltVal val="0"/>
                                          </p:val>
                                        </p:tav>
                                        <p:tav tm="100000">
                                          <p:val>
                                            <p:strVal val="#ppt_h"/>
                                          </p:val>
                                        </p:tav>
                                      </p:tavLst>
                                    </p:anim>
                                    <p:animEffect transition="in" filter="fade">
                                      <p:cBhvr>
                                        <p:cTn id="37" dur="500"/>
                                        <p:tgtEl>
                                          <p:spTgt spid="95235">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3" presetClass="entr" presetSubtype="0" fill="hold" nodeType="clickEffect">
                                  <p:stCondLst>
                                    <p:cond delay="0"/>
                                  </p:stCondLst>
                                  <p:childTnLst>
                                    <p:set>
                                      <p:cBhvr>
                                        <p:cTn id="41" dur="1" fill="hold">
                                          <p:stCondLst>
                                            <p:cond delay="0"/>
                                          </p:stCondLst>
                                        </p:cTn>
                                        <p:tgtEl>
                                          <p:spTgt spid="95235">
                                            <p:txEl>
                                              <p:pRg st="6" end="6"/>
                                            </p:txEl>
                                          </p:spTgt>
                                        </p:tgtEl>
                                        <p:attrNameLst>
                                          <p:attrName>style.visibility</p:attrName>
                                        </p:attrNameLst>
                                      </p:cBhvr>
                                      <p:to>
                                        <p:strVal val="visible"/>
                                      </p:to>
                                    </p:set>
                                    <p:anim calcmode="lin" valueType="num">
                                      <p:cBhvr>
                                        <p:cTn id="42" dur="500" fill="hold"/>
                                        <p:tgtEl>
                                          <p:spTgt spid="95235">
                                            <p:txEl>
                                              <p:pRg st="6" end="6"/>
                                            </p:txEl>
                                          </p:spTgt>
                                        </p:tgtEl>
                                        <p:attrNameLst>
                                          <p:attrName>ppt_w</p:attrName>
                                        </p:attrNameLst>
                                      </p:cBhvr>
                                      <p:tavLst>
                                        <p:tav tm="0">
                                          <p:val>
                                            <p:fltVal val="0"/>
                                          </p:val>
                                        </p:tav>
                                        <p:tav tm="100000">
                                          <p:val>
                                            <p:strVal val="#ppt_w"/>
                                          </p:val>
                                        </p:tav>
                                      </p:tavLst>
                                    </p:anim>
                                    <p:anim calcmode="lin" valueType="num">
                                      <p:cBhvr>
                                        <p:cTn id="43" dur="500" fill="hold"/>
                                        <p:tgtEl>
                                          <p:spTgt spid="95235">
                                            <p:txEl>
                                              <p:pRg st="6" end="6"/>
                                            </p:txEl>
                                          </p:spTgt>
                                        </p:tgtEl>
                                        <p:attrNameLst>
                                          <p:attrName>ppt_h</p:attrName>
                                        </p:attrNameLst>
                                      </p:cBhvr>
                                      <p:tavLst>
                                        <p:tav tm="0">
                                          <p:val>
                                            <p:fltVal val="0"/>
                                          </p:val>
                                        </p:tav>
                                        <p:tav tm="100000">
                                          <p:val>
                                            <p:strVal val="#ppt_h"/>
                                          </p:val>
                                        </p:tav>
                                      </p:tavLst>
                                    </p:anim>
                                    <p:animEffect transition="in" filter="fade">
                                      <p:cBhvr>
                                        <p:cTn id="44" dur="500"/>
                                        <p:tgtEl>
                                          <p:spTgt spid="9523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505" y="0"/>
            <a:ext cx="9790108" cy="66869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125</a:t>
            </a:fld>
            <a:endParaRPr lang="en-US" sz="1100" dirty="0"/>
          </a:p>
        </p:txBody>
      </p:sp>
    </p:spTree>
    <p:extLst>
      <p:ext uri="{BB962C8B-B14F-4D97-AF65-F5344CB8AC3E}">
        <p14:creationId xmlns:p14="http://schemas.microsoft.com/office/powerpoint/2010/main" val="1981413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p:cTn id="7" dur="1000" fill="hold"/>
                                        <p:tgtEl>
                                          <p:spTgt spid="24578"/>
                                        </p:tgtEl>
                                        <p:attrNameLst>
                                          <p:attrName>ppt_w</p:attrName>
                                        </p:attrNameLst>
                                      </p:cBhvr>
                                      <p:tavLst>
                                        <p:tav tm="0">
                                          <p:val>
                                            <p:fltVal val="0"/>
                                          </p:val>
                                        </p:tav>
                                        <p:tav tm="100000">
                                          <p:val>
                                            <p:strVal val="#ppt_w"/>
                                          </p:val>
                                        </p:tav>
                                      </p:tavLst>
                                    </p:anim>
                                    <p:anim calcmode="lin" valueType="num">
                                      <p:cBhvr>
                                        <p:cTn id="8" dur="1000" fill="hold"/>
                                        <p:tgtEl>
                                          <p:spTgt spid="24578"/>
                                        </p:tgtEl>
                                        <p:attrNameLst>
                                          <p:attrName>ppt_h</p:attrName>
                                        </p:attrNameLst>
                                      </p:cBhvr>
                                      <p:tavLst>
                                        <p:tav tm="0">
                                          <p:val>
                                            <p:fltVal val="0"/>
                                          </p:val>
                                        </p:tav>
                                        <p:tav tm="100000">
                                          <p:val>
                                            <p:strVal val="#ppt_h"/>
                                          </p:val>
                                        </p:tav>
                                      </p:tavLst>
                                    </p:anim>
                                    <p:anim calcmode="lin" valueType="num">
                                      <p:cBhvr>
                                        <p:cTn id="9" dur="1000" fill="hold"/>
                                        <p:tgtEl>
                                          <p:spTgt spid="24578"/>
                                        </p:tgtEl>
                                        <p:attrNameLst>
                                          <p:attrName>style.rotation</p:attrName>
                                        </p:attrNameLst>
                                      </p:cBhvr>
                                      <p:tavLst>
                                        <p:tav tm="0">
                                          <p:val>
                                            <p:fltVal val="90"/>
                                          </p:val>
                                        </p:tav>
                                        <p:tav tm="100000">
                                          <p:val>
                                            <p:fltVal val="0"/>
                                          </p:val>
                                        </p:tav>
                                      </p:tavLst>
                                    </p:anim>
                                    <p:animEffect transition="in" filter="fade">
                                      <p:cBhvr>
                                        <p:cTn id="10" dur="1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6367" y="0"/>
            <a:ext cx="9777246" cy="67161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126</a:t>
            </a:fld>
            <a:endParaRPr lang="en-US" sz="1100" dirty="0"/>
          </a:p>
        </p:txBody>
      </p:sp>
    </p:spTree>
    <p:extLst>
      <p:ext uri="{BB962C8B-B14F-4D97-AF65-F5344CB8AC3E}">
        <p14:creationId xmlns:p14="http://schemas.microsoft.com/office/powerpoint/2010/main" val="3275936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p:cTn id="7" dur="1000" fill="hold"/>
                                        <p:tgtEl>
                                          <p:spTgt spid="25602"/>
                                        </p:tgtEl>
                                        <p:attrNameLst>
                                          <p:attrName>ppt_w</p:attrName>
                                        </p:attrNameLst>
                                      </p:cBhvr>
                                      <p:tavLst>
                                        <p:tav tm="0">
                                          <p:val>
                                            <p:fltVal val="0"/>
                                          </p:val>
                                        </p:tav>
                                        <p:tav tm="100000">
                                          <p:val>
                                            <p:strVal val="#ppt_w"/>
                                          </p:val>
                                        </p:tav>
                                      </p:tavLst>
                                    </p:anim>
                                    <p:anim calcmode="lin" valueType="num">
                                      <p:cBhvr>
                                        <p:cTn id="8" dur="1000" fill="hold"/>
                                        <p:tgtEl>
                                          <p:spTgt spid="25602"/>
                                        </p:tgtEl>
                                        <p:attrNameLst>
                                          <p:attrName>ppt_h</p:attrName>
                                        </p:attrNameLst>
                                      </p:cBhvr>
                                      <p:tavLst>
                                        <p:tav tm="0">
                                          <p:val>
                                            <p:fltVal val="0"/>
                                          </p:val>
                                        </p:tav>
                                        <p:tav tm="100000">
                                          <p:val>
                                            <p:strVal val="#ppt_h"/>
                                          </p:val>
                                        </p:tav>
                                      </p:tavLst>
                                    </p:anim>
                                    <p:anim calcmode="lin" valueType="num">
                                      <p:cBhvr>
                                        <p:cTn id="9" dur="1000" fill="hold"/>
                                        <p:tgtEl>
                                          <p:spTgt spid="25602"/>
                                        </p:tgtEl>
                                        <p:attrNameLst>
                                          <p:attrName>style.rotation</p:attrName>
                                        </p:attrNameLst>
                                      </p:cBhvr>
                                      <p:tavLst>
                                        <p:tav tm="0">
                                          <p:val>
                                            <p:fltVal val="90"/>
                                          </p:val>
                                        </p:tav>
                                        <p:tav tm="100000">
                                          <p:val>
                                            <p:fltVal val="0"/>
                                          </p:val>
                                        </p:tav>
                                      </p:tavLst>
                                    </p:anim>
                                    <p:animEffect transition="in" filter="fade">
                                      <p:cBhvr>
                                        <p:cTn id="10" dur="10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0636" y="0"/>
            <a:ext cx="9812978"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127</a:t>
            </a:fld>
            <a:endParaRPr lang="en-US" sz="1100" dirty="0"/>
          </a:p>
        </p:txBody>
      </p:sp>
    </p:spTree>
    <p:extLst>
      <p:ext uri="{BB962C8B-B14F-4D97-AF65-F5344CB8AC3E}">
        <p14:creationId xmlns:p14="http://schemas.microsoft.com/office/powerpoint/2010/main" val="3203270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1000" fill="hold"/>
                                        <p:tgtEl>
                                          <p:spTgt spid="26626"/>
                                        </p:tgtEl>
                                        <p:attrNameLst>
                                          <p:attrName>ppt_w</p:attrName>
                                        </p:attrNameLst>
                                      </p:cBhvr>
                                      <p:tavLst>
                                        <p:tav tm="0">
                                          <p:val>
                                            <p:fltVal val="0"/>
                                          </p:val>
                                        </p:tav>
                                        <p:tav tm="100000">
                                          <p:val>
                                            <p:strVal val="#ppt_w"/>
                                          </p:val>
                                        </p:tav>
                                      </p:tavLst>
                                    </p:anim>
                                    <p:anim calcmode="lin" valueType="num">
                                      <p:cBhvr>
                                        <p:cTn id="8" dur="1000" fill="hold"/>
                                        <p:tgtEl>
                                          <p:spTgt spid="26626"/>
                                        </p:tgtEl>
                                        <p:attrNameLst>
                                          <p:attrName>ppt_h</p:attrName>
                                        </p:attrNameLst>
                                      </p:cBhvr>
                                      <p:tavLst>
                                        <p:tav tm="0">
                                          <p:val>
                                            <p:fltVal val="0"/>
                                          </p:val>
                                        </p:tav>
                                        <p:tav tm="100000">
                                          <p:val>
                                            <p:strVal val="#ppt_h"/>
                                          </p:val>
                                        </p:tav>
                                      </p:tavLst>
                                    </p:anim>
                                    <p:anim calcmode="lin" valueType="num">
                                      <p:cBhvr>
                                        <p:cTn id="9" dur="1000" fill="hold"/>
                                        <p:tgtEl>
                                          <p:spTgt spid="26626"/>
                                        </p:tgtEl>
                                        <p:attrNameLst>
                                          <p:attrName>style.rotation</p:attrName>
                                        </p:attrNameLst>
                                      </p:cBhvr>
                                      <p:tavLst>
                                        <p:tav tm="0">
                                          <p:val>
                                            <p:fltVal val="90"/>
                                          </p:val>
                                        </p:tav>
                                        <p:tav tm="100000">
                                          <p:val>
                                            <p:fltVal val="0"/>
                                          </p:val>
                                        </p:tav>
                                      </p:tavLst>
                                    </p:anim>
                                    <p:animEffect transition="in" filter="fade">
                                      <p:cBhvr>
                                        <p:cTn id="10" dur="1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5" name="Title 1"/>
          <p:cNvSpPr txBox="1">
            <a:spLocks/>
          </p:cNvSpPr>
          <p:nvPr/>
        </p:nvSpPr>
        <p:spPr>
          <a:xfrm>
            <a:off x="2924492" y="284798"/>
            <a:ext cx="7833360" cy="1032768"/>
          </a:xfrm>
          <a:prstGeom prst="rect">
            <a:avLst/>
          </a:prstGeom>
        </p:spPr>
        <p:txBody>
          <a:bodyPr vert="horz" lIns="91440" tIns="45720" rIns="91440" bIns="45720" rtlCol="0" anchor="ctr">
            <a:normAutofit/>
          </a:bodyPr>
          <a:lstStyle>
            <a:lvl1pPr algn="l" defTabSz="457200" rtl="0" eaLnBrk="1" latinLnBrk="0" hangingPunct="1">
              <a:lnSpc>
                <a:spcPct val="90000"/>
              </a:lnSpc>
              <a:spcBef>
                <a:spcPct val="0"/>
              </a:spcBef>
              <a:buNone/>
              <a:defRPr sz="3400" b="1" kern="1200">
                <a:solidFill>
                  <a:schemeClr val="tx2"/>
                </a:solidFill>
                <a:latin typeface="Segoe UI Semibold" pitchFamily="34" charset="0"/>
                <a:ea typeface="+mj-ea"/>
                <a:cs typeface="+mj-cs"/>
              </a:defRPr>
            </a:lvl1pPr>
          </a:lstStyle>
          <a:p>
            <a:endParaRPr lang="en-US" dirty="0"/>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1"/>
            <a:ext cx="9753600" cy="6653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128</a:t>
            </a:fld>
            <a:endParaRPr lang="en-US" sz="1100" dirty="0"/>
          </a:p>
        </p:txBody>
      </p:sp>
    </p:spTree>
    <p:extLst>
      <p:ext uri="{BB962C8B-B14F-4D97-AF65-F5344CB8AC3E}">
        <p14:creationId xmlns:p14="http://schemas.microsoft.com/office/powerpoint/2010/main" val="2258464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p:cTn id="7" dur="1000" fill="hold"/>
                                        <p:tgtEl>
                                          <p:spTgt spid="27650"/>
                                        </p:tgtEl>
                                        <p:attrNameLst>
                                          <p:attrName>ppt_w</p:attrName>
                                        </p:attrNameLst>
                                      </p:cBhvr>
                                      <p:tavLst>
                                        <p:tav tm="0">
                                          <p:val>
                                            <p:fltVal val="0"/>
                                          </p:val>
                                        </p:tav>
                                        <p:tav tm="100000">
                                          <p:val>
                                            <p:strVal val="#ppt_w"/>
                                          </p:val>
                                        </p:tav>
                                      </p:tavLst>
                                    </p:anim>
                                    <p:anim calcmode="lin" valueType="num">
                                      <p:cBhvr>
                                        <p:cTn id="8" dur="1000" fill="hold"/>
                                        <p:tgtEl>
                                          <p:spTgt spid="27650"/>
                                        </p:tgtEl>
                                        <p:attrNameLst>
                                          <p:attrName>ppt_h</p:attrName>
                                        </p:attrNameLst>
                                      </p:cBhvr>
                                      <p:tavLst>
                                        <p:tav tm="0">
                                          <p:val>
                                            <p:fltVal val="0"/>
                                          </p:val>
                                        </p:tav>
                                        <p:tav tm="100000">
                                          <p:val>
                                            <p:strVal val="#ppt_h"/>
                                          </p:val>
                                        </p:tav>
                                      </p:tavLst>
                                    </p:anim>
                                    <p:anim calcmode="lin" valueType="num">
                                      <p:cBhvr>
                                        <p:cTn id="9" dur="1000" fill="hold"/>
                                        <p:tgtEl>
                                          <p:spTgt spid="27650"/>
                                        </p:tgtEl>
                                        <p:attrNameLst>
                                          <p:attrName>style.rotation</p:attrName>
                                        </p:attrNameLst>
                                      </p:cBhvr>
                                      <p:tavLst>
                                        <p:tav tm="0">
                                          <p:val>
                                            <p:fltVal val="90"/>
                                          </p:val>
                                        </p:tav>
                                        <p:tav tm="100000">
                                          <p:val>
                                            <p:fltVal val="0"/>
                                          </p:val>
                                        </p:tav>
                                      </p:tavLst>
                                    </p:anim>
                                    <p:animEffect transition="in" filter="fade">
                                      <p:cBhvr>
                                        <p:cTn id="10" dur="1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2582" y="9920"/>
            <a:ext cx="9801032"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129</a:t>
            </a:fld>
            <a:endParaRPr lang="en-US" sz="1100" dirty="0"/>
          </a:p>
        </p:txBody>
      </p:sp>
    </p:spTree>
    <p:extLst>
      <p:ext uri="{BB962C8B-B14F-4D97-AF65-F5344CB8AC3E}">
        <p14:creationId xmlns:p14="http://schemas.microsoft.com/office/powerpoint/2010/main" val="1900587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p:cTn id="7" dur="1000" fill="hold"/>
                                        <p:tgtEl>
                                          <p:spTgt spid="28674"/>
                                        </p:tgtEl>
                                        <p:attrNameLst>
                                          <p:attrName>ppt_w</p:attrName>
                                        </p:attrNameLst>
                                      </p:cBhvr>
                                      <p:tavLst>
                                        <p:tav tm="0">
                                          <p:val>
                                            <p:fltVal val="0"/>
                                          </p:val>
                                        </p:tav>
                                        <p:tav tm="100000">
                                          <p:val>
                                            <p:strVal val="#ppt_w"/>
                                          </p:val>
                                        </p:tav>
                                      </p:tavLst>
                                    </p:anim>
                                    <p:anim calcmode="lin" valueType="num">
                                      <p:cBhvr>
                                        <p:cTn id="8" dur="1000" fill="hold"/>
                                        <p:tgtEl>
                                          <p:spTgt spid="28674"/>
                                        </p:tgtEl>
                                        <p:attrNameLst>
                                          <p:attrName>ppt_h</p:attrName>
                                        </p:attrNameLst>
                                      </p:cBhvr>
                                      <p:tavLst>
                                        <p:tav tm="0">
                                          <p:val>
                                            <p:fltVal val="0"/>
                                          </p:val>
                                        </p:tav>
                                        <p:tav tm="100000">
                                          <p:val>
                                            <p:strVal val="#ppt_h"/>
                                          </p:val>
                                        </p:tav>
                                      </p:tavLst>
                                    </p:anim>
                                    <p:anim calcmode="lin" valueType="num">
                                      <p:cBhvr>
                                        <p:cTn id="9" dur="1000" fill="hold"/>
                                        <p:tgtEl>
                                          <p:spTgt spid="28674"/>
                                        </p:tgtEl>
                                        <p:attrNameLst>
                                          <p:attrName>style.rotation</p:attrName>
                                        </p:attrNameLst>
                                      </p:cBhvr>
                                      <p:tavLst>
                                        <p:tav tm="0">
                                          <p:val>
                                            <p:fltVal val="90"/>
                                          </p:val>
                                        </p:tav>
                                        <p:tav tm="100000">
                                          <p:val>
                                            <p:fltVal val="0"/>
                                          </p:val>
                                        </p:tav>
                                      </p:tavLst>
                                    </p:anim>
                                    <p:animEffect transition="in" filter="fade">
                                      <p:cBhvr>
                                        <p:cTn id="10" dur="10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Sleep across the lifespan</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086969"/>
            <a:ext cx="1528665" cy="1528665"/>
          </a:xfrm>
          <a:prstGeom prst="rect">
            <a:avLst/>
          </a:prstGeom>
        </p:spPr>
      </p:pic>
      <p:sp>
        <p:nvSpPr>
          <p:cNvPr id="5" name="Rectangle 3">
            <a:extLst>
              <a:ext uri="{FF2B5EF4-FFF2-40B4-BE49-F238E27FC236}">
                <a16:creationId xmlns:a16="http://schemas.microsoft.com/office/drawing/2014/main" id="{1AC05F02-A4A4-4BE6-96B5-B6845A647026}"/>
              </a:ext>
            </a:extLst>
          </p:cNvPr>
          <p:cNvSpPr txBox="1">
            <a:spLocks noChangeArrowheads="1"/>
          </p:cNvSpPr>
          <p:nvPr/>
        </p:nvSpPr>
        <p:spPr>
          <a:xfrm>
            <a:off x="989012" y="1794173"/>
            <a:ext cx="8778240" cy="4805680"/>
          </a:xfrm>
          <a:prstGeom prst="rect">
            <a:avLst/>
          </a:prstGeom>
        </p:spPr>
        <p:txBody>
          <a:bodyPr vert="horz" lIns="91440" tIns="45720" rIns="91440" bIns="45720" rtlCol="0">
            <a:normAutofit fontScale="77500" lnSpcReduction="20000"/>
          </a:bodyPr>
          <a:lstStyle>
            <a:lvl1pPr marL="223838" indent="-223838" algn="l" defTabSz="914400" rtl="0" eaLnBrk="1" latinLnBrk="0" hangingPunct="1">
              <a:lnSpc>
                <a:spcPct val="90000"/>
              </a:lnSpc>
              <a:spcBef>
                <a:spcPts val="1800"/>
              </a:spcBef>
              <a:buClr>
                <a:schemeClr val="accent2"/>
              </a:buClr>
              <a:buFont typeface="Arial" pitchFamily="34" charset="0"/>
              <a:buChar char="•"/>
              <a:defRPr sz="2000" kern="1200">
                <a:solidFill>
                  <a:schemeClr val="tx1"/>
                </a:solidFill>
                <a:latin typeface="+mn-lt"/>
                <a:ea typeface="+mn-ea"/>
                <a:cs typeface="+mn-cs"/>
              </a:defRPr>
            </a:lvl1pPr>
            <a:lvl2pPr marL="502920" indent="-223838" algn="l" defTabSz="914400" rtl="0" eaLnBrk="1" latinLnBrk="0" hangingPunct="1">
              <a:lnSpc>
                <a:spcPct val="90000"/>
              </a:lnSpc>
              <a:spcBef>
                <a:spcPts val="800"/>
              </a:spcBef>
              <a:buClr>
                <a:schemeClr val="accent2"/>
              </a:buClr>
              <a:buFont typeface="Arial" pitchFamily="34" charset="0"/>
              <a:buChar char="–"/>
              <a:defRPr sz="1800" kern="1200">
                <a:solidFill>
                  <a:schemeClr val="tx1"/>
                </a:solidFill>
                <a:latin typeface="+mn-lt"/>
                <a:ea typeface="+mn-ea"/>
                <a:cs typeface="+mn-cs"/>
              </a:defRPr>
            </a:lvl2pPr>
            <a:lvl3pPr marL="741363" indent="-17145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3pPr>
            <a:lvl4pPr marL="9667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4pPr>
            <a:lvl5pPr marL="12080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5pPr>
            <a:lvl6pPr marL="1444752"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6pPr>
            <a:lvl7pPr marL="1682496"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7pPr>
            <a:lvl8pPr marL="1920240"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8pPr>
            <a:lvl9pPr marL="2157984"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9pPr>
          </a:lstStyle>
          <a:p>
            <a:r>
              <a:rPr lang="en-US" sz="2800" u="sng" dirty="0"/>
              <a:t>Childhood and adolescence</a:t>
            </a:r>
          </a:p>
          <a:p>
            <a:pPr lvl="1"/>
            <a:r>
              <a:rPr lang="en-US" dirty="0"/>
              <a:t>Sleep needs range from 18 </a:t>
            </a:r>
            <a:r>
              <a:rPr lang="en-US" dirty="0" err="1"/>
              <a:t>hrs</a:t>
            </a:r>
            <a:r>
              <a:rPr lang="en-US" dirty="0"/>
              <a:t> a day for infants to about 9 hrs. a day for teenagers</a:t>
            </a:r>
          </a:p>
          <a:p>
            <a:r>
              <a:rPr lang="en-US" sz="2800" u="sng" dirty="0"/>
              <a:t>Adulthood</a:t>
            </a:r>
          </a:p>
          <a:p>
            <a:pPr lvl="1"/>
            <a:r>
              <a:rPr lang="en-US" dirty="0"/>
              <a:t>Amount of deep sleep drops between age 20 and 40, and average sleep time is about 7.5 hours</a:t>
            </a:r>
          </a:p>
          <a:p>
            <a:pPr lvl="1"/>
            <a:r>
              <a:rPr lang="en-US" dirty="0"/>
              <a:t>Women’s reproductive cycles affect sleep</a:t>
            </a:r>
          </a:p>
          <a:p>
            <a:r>
              <a:rPr lang="en-US" u="sng" dirty="0"/>
              <a:t>Middle age</a:t>
            </a:r>
          </a:p>
          <a:p>
            <a:pPr lvl="1"/>
            <a:r>
              <a:rPr lang="en-US" dirty="0"/>
              <a:t>Sleep becomes lighter and nighttime awakenings become more frequent.</a:t>
            </a:r>
          </a:p>
          <a:p>
            <a:pPr lvl="1"/>
            <a:r>
              <a:rPr lang="en-US" dirty="0"/>
              <a:t>Menopause may lead to hot flashes that interrupt sleep and a decrease in estrogen may causes less sleep.</a:t>
            </a:r>
          </a:p>
          <a:p>
            <a:pPr lvl="1"/>
            <a:r>
              <a:rPr lang="en-US" dirty="0"/>
              <a:t>Breathing problems may emerge, especially among overweight individuals</a:t>
            </a:r>
          </a:p>
          <a:p>
            <a:r>
              <a:rPr lang="en-US" u="sng" dirty="0"/>
              <a:t>Older adults</a:t>
            </a:r>
          </a:p>
          <a:p>
            <a:pPr lvl="1"/>
            <a:r>
              <a:rPr lang="en-US" dirty="0"/>
              <a:t>Reduced deep sleep</a:t>
            </a:r>
          </a:p>
          <a:p>
            <a:pPr lvl="1"/>
            <a:r>
              <a:rPr lang="en-US" dirty="0"/>
              <a:t>Dozens of awakenings during the night</a:t>
            </a:r>
          </a:p>
          <a:p>
            <a:pPr lvl="1"/>
            <a:r>
              <a:rPr lang="en-US" dirty="0"/>
              <a:t>Total sleep need only marginally decreases</a:t>
            </a:r>
          </a:p>
          <a:p>
            <a:pPr lvl="2"/>
            <a:r>
              <a:rPr lang="en-US" sz="2800" b="1" dirty="0">
                <a:solidFill>
                  <a:srgbClr val="CC0066"/>
                </a:solidFill>
              </a:rPr>
              <a:t>	Older adults more likely to nap during the day</a:t>
            </a:r>
          </a:p>
          <a:p>
            <a:pPr lvl="2"/>
            <a:r>
              <a:rPr lang="en-US" sz="2800" b="1" dirty="0">
                <a:solidFill>
                  <a:srgbClr val="CC0066"/>
                </a:solidFill>
              </a:rPr>
              <a:t>  Circadian system and homeostatic drive not as robust</a:t>
            </a:r>
          </a:p>
          <a:p>
            <a:pPr lvl="1"/>
            <a:endParaRPr lang="en-US" dirty="0"/>
          </a:p>
          <a:p>
            <a:pPr lvl="1"/>
            <a:endParaRPr lang="en-US" dirty="0"/>
          </a:p>
        </p:txBody>
      </p:sp>
      <p:sp>
        <p:nvSpPr>
          <p:cNvPr id="7" name="Slide Number Placeholder 6"/>
          <p:cNvSpPr>
            <a:spLocks noGrp="1"/>
          </p:cNvSpPr>
          <p:nvPr>
            <p:ph type="sldNum" sz="quarter" idx="12"/>
          </p:nvPr>
        </p:nvSpPr>
        <p:spPr>
          <a:xfrm>
            <a:off x="15997" y="6547076"/>
            <a:ext cx="990601" cy="273049"/>
          </a:xfrm>
        </p:spPr>
        <p:txBody>
          <a:bodyPr/>
          <a:lstStyle/>
          <a:p>
            <a:pPr algn="l"/>
            <a:fld id="{E5137D0E-4A4F-4307-8994-C1891D747D59}" type="slidenum">
              <a:rPr lang="en-US" smtClean="0"/>
              <a:pPr algn="l"/>
              <a:t>13</a:t>
            </a:fld>
            <a:endParaRPr lang="en-US" dirty="0"/>
          </a:p>
        </p:txBody>
      </p:sp>
    </p:spTree>
    <p:extLst>
      <p:ext uri="{BB962C8B-B14F-4D97-AF65-F5344CB8AC3E}">
        <p14:creationId xmlns:p14="http://schemas.microsoft.com/office/powerpoint/2010/main" val="2946237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p:cTn id="12"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5">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p:cTn id="19"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21" dur="500"/>
                                        <p:tgtEl>
                                          <p:spTgt spid="5">
                                            <p:txEl>
                                              <p:pRg st="2" end="2"/>
                                            </p:txEl>
                                          </p:spTgt>
                                        </p:tgtEl>
                                      </p:cBhvr>
                                    </p:animEffect>
                                  </p:childTnLst>
                                </p:cTn>
                              </p:par>
                              <p:par>
                                <p:cTn id="22" presetID="53" presetClass="entr" presetSubtype="0" fill="hold" nodeType="with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 calcmode="lin" valueType="num">
                                      <p:cBhvr>
                                        <p:cTn id="24"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25" dur="500" fill="hold"/>
                                        <p:tgtEl>
                                          <p:spTgt spid="5">
                                            <p:txEl>
                                              <p:pRg st="3" end="3"/>
                                            </p:txEl>
                                          </p:spTgt>
                                        </p:tgtEl>
                                        <p:attrNameLst>
                                          <p:attrName>ppt_h</p:attrName>
                                        </p:attrNameLst>
                                      </p:cBhvr>
                                      <p:tavLst>
                                        <p:tav tm="0">
                                          <p:val>
                                            <p:fltVal val="0"/>
                                          </p:val>
                                        </p:tav>
                                        <p:tav tm="100000">
                                          <p:val>
                                            <p:strVal val="#ppt_h"/>
                                          </p:val>
                                        </p:tav>
                                      </p:tavLst>
                                    </p:anim>
                                    <p:animEffect transition="in" filter="fade">
                                      <p:cBhvr>
                                        <p:cTn id="26" dur="500"/>
                                        <p:tgtEl>
                                          <p:spTgt spid="5">
                                            <p:txEl>
                                              <p:pRg st="3" end="3"/>
                                            </p:txEl>
                                          </p:spTgt>
                                        </p:tgtEl>
                                      </p:cBhvr>
                                    </p:animEffect>
                                  </p:childTnLst>
                                </p:cTn>
                              </p:par>
                              <p:par>
                                <p:cTn id="27" presetID="53" presetClass="entr" presetSubtype="0" fill="hold" nodeType="with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anim calcmode="lin" valueType="num">
                                      <p:cBhvr>
                                        <p:cTn id="29"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0" dur="500" fill="hold"/>
                                        <p:tgtEl>
                                          <p:spTgt spid="5">
                                            <p:txEl>
                                              <p:pRg st="4" end="4"/>
                                            </p:txEl>
                                          </p:spTgt>
                                        </p:tgtEl>
                                        <p:attrNameLst>
                                          <p:attrName>ppt_h</p:attrName>
                                        </p:attrNameLst>
                                      </p:cBhvr>
                                      <p:tavLst>
                                        <p:tav tm="0">
                                          <p:val>
                                            <p:fltVal val="0"/>
                                          </p:val>
                                        </p:tav>
                                        <p:tav tm="100000">
                                          <p:val>
                                            <p:strVal val="#ppt_h"/>
                                          </p:val>
                                        </p:tav>
                                      </p:tavLst>
                                    </p:anim>
                                    <p:animEffect transition="in" filter="fade">
                                      <p:cBhvr>
                                        <p:cTn id="31" dur="500"/>
                                        <p:tgtEl>
                                          <p:spTgt spid="5">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0" fill="hold" nodeType="clickEffect">
                                  <p:stCondLst>
                                    <p:cond delay="0"/>
                                  </p:stCondLst>
                                  <p:childTnLst>
                                    <p:set>
                                      <p:cBhvr>
                                        <p:cTn id="35" dur="1" fill="hold">
                                          <p:stCondLst>
                                            <p:cond delay="0"/>
                                          </p:stCondLst>
                                        </p:cTn>
                                        <p:tgtEl>
                                          <p:spTgt spid="5">
                                            <p:txEl>
                                              <p:pRg st="5" end="5"/>
                                            </p:txEl>
                                          </p:spTgt>
                                        </p:tgtEl>
                                        <p:attrNameLst>
                                          <p:attrName>style.visibility</p:attrName>
                                        </p:attrNameLst>
                                      </p:cBhvr>
                                      <p:to>
                                        <p:strVal val="visible"/>
                                      </p:to>
                                    </p:set>
                                    <p:anim calcmode="lin" valueType="num">
                                      <p:cBhvr>
                                        <p:cTn id="36" dur="500" fill="hold"/>
                                        <p:tgtEl>
                                          <p:spTgt spid="5">
                                            <p:txEl>
                                              <p:pRg st="5" end="5"/>
                                            </p:txEl>
                                          </p:spTgt>
                                        </p:tgtEl>
                                        <p:attrNameLst>
                                          <p:attrName>ppt_w</p:attrName>
                                        </p:attrNameLst>
                                      </p:cBhvr>
                                      <p:tavLst>
                                        <p:tav tm="0">
                                          <p:val>
                                            <p:fltVal val="0"/>
                                          </p:val>
                                        </p:tav>
                                        <p:tav tm="100000">
                                          <p:val>
                                            <p:strVal val="#ppt_w"/>
                                          </p:val>
                                        </p:tav>
                                      </p:tavLst>
                                    </p:anim>
                                    <p:anim calcmode="lin" valueType="num">
                                      <p:cBhvr>
                                        <p:cTn id="37" dur="500" fill="hold"/>
                                        <p:tgtEl>
                                          <p:spTgt spid="5">
                                            <p:txEl>
                                              <p:pRg st="5" end="5"/>
                                            </p:txEl>
                                          </p:spTgt>
                                        </p:tgtEl>
                                        <p:attrNameLst>
                                          <p:attrName>ppt_h</p:attrName>
                                        </p:attrNameLst>
                                      </p:cBhvr>
                                      <p:tavLst>
                                        <p:tav tm="0">
                                          <p:val>
                                            <p:fltVal val="0"/>
                                          </p:val>
                                        </p:tav>
                                        <p:tav tm="100000">
                                          <p:val>
                                            <p:strVal val="#ppt_h"/>
                                          </p:val>
                                        </p:tav>
                                      </p:tavLst>
                                    </p:anim>
                                    <p:animEffect transition="in" filter="fade">
                                      <p:cBhvr>
                                        <p:cTn id="38" dur="500"/>
                                        <p:tgtEl>
                                          <p:spTgt spid="5">
                                            <p:txEl>
                                              <p:pRg st="5" end="5"/>
                                            </p:txEl>
                                          </p:spTgt>
                                        </p:tgtEl>
                                      </p:cBhvr>
                                    </p:animEffect>
                                  </p:childTnLst>
                                </p:cTn>
                              </p:par>
                              <p:par>
                                <p:cTn id="39" presetID="53" presetClass="entr" presetSubtype="0" fill="hold" nodeType="withEffect">
                                  <p:stCondLst>
                                    <p:cond delay="0"/>
                                  </p:stCondLst>
                                  <p:childTnLst>
                                    <p:set>
                                      <p:cBhvr>
                                        <p:cTn id="40" dur="1" fill="hold">
                                          <p:stCondLst>
                                            <p:cond delay="0"/>
                                          </p:stCondLst>
                                        </p:cTn>
                                        <p:tgtEl>
                                          <p:spTgt spid="5">
                                            <p:txEl>
                                              <p:pRg st="6" end="6"/>
                                            </p:txEl>
                                          </p:spTgt>
                                        </p:tgtEl>
                                        <p:attrNameLst>
                                          <p:attrName>style.visibility</p:attrName>
                                        </p:attrNameLst>
                                      </p:cBhvr>
                                      <p:to>
                                        <p:strVal val="visible"/>
                                      </p:to>
                                    </p:set>
                                    <p:anim calcmode="lin" valueType="num">
                                      <p:cBhvr>
                                        <p:cTn id="41" dur="500" fill="hold"/>
                                        <p:tgtEl>
                                          <p:spTgt spid="5">
                                            <p:txEl>
                                              <p:pRg st="6" end="6"/>
                                            </p:txEl>
                                          </p:spTgt>
                                        </p:tgtEl>
                                        <p:attrNameLst>
                                          <p:attrName>ppt_w</p:attrName>
                                        </p:attrNameLst>
                                      </p:cBhvr>
                                      <p:tavLst>
                                        <p:tav tm="0">
                                          <p:val>
                                            <p:fltVal val="0"/>
                                          </p:val>
                                        </p:tav>
                                        <p:tav tm="100000">
                                          <p:val>
                                            <p:strVal val="#ppt_w"/>
                                          </p:val>
                                        </p:tav>
                                      </p:tavLst>
                                    </p:anim>
                                    <p:anim calcmode="lin" valueType="num">
                                      <p:cBhvr>
                                        <p:cTn id="42" dur="500" fill="hold"/>
                                        <p:tgtEl>
                                          <p:spTgt spid="5">
                                            <p:txEl>
                                              <p:pRg st="6" end="6"/>
                                            </p:txEl>
                                          </p:spTgt>
                                        </p:tgtEl>
                                        <p:attrNameLst>
                                          <p:attrName>ppt_h</p:attrName>
                                        </p:attrNameLst>
                                      </p:cBhvr>
                                      <p:tavLst>
                                        <p:tav tm="0">
                                          <p:val>
                                            <p:fltVal val="0"/>
                                          </p:val>
                                        </p:tav>
                                        <p:tav tm="100000">
                                          <p:val>
                                            <p:strVal val="#ppt_h"/>
                                          </p:val>
                                        </p:tav>
                                      </p:tavLst>
                                    </p:anim>
                                    <p:animEffect transition="in" filter="fade">
                                      <p:cBhvr>
                                        <p:cTn id="43" dur="500"/>
                                        <p:tgtEl>
                                          <p:spTgt spid="5">
                                            <p:txEl>
                                              <p:pRg st="6" end="6"/>
                                            </p:txEl>
                                          </p:spTgt>
                                        </p:tgtEl>
                                      </p:cBhvr>
                                    </p:animEffect>
                                  </p:childTnLst>
                                </p:cTn>
                              </p:par>
                              <p:par>
                                <p:cTn id="44" presetID="53" presetClass="entr" presetSubtype="0" fill="hold" nodeType="withEffect">
                                  <p:stCondLst>
                                    <p:cond delay="0"/>
                                  </p:stCondLst>
                                  <p:childTnLst>
                                    <p:set>
                                      <p:cBhvr>
                                        <p:cTn id="45" dur="1" fill="hold">
                                          <p:stCondLst>
                                            <p:cond delay="0"/>
                                          </p:stCondLst>
                                        </p:cTn>
                                        <p:tgtEl>
                                          <p:spTgt spid="5">
                                            <p:txEl>
                                              <p:pRg st="7" end="7"/>
                                            </p:txEl>
                                          </p:spTgt>
                                        </p:tgtEl>
                                        <p:attrNameLst>
                                          <p:attrName>style.visibility</p:attrName>
                                        </p:attrNameLst>
                                      </p:cBhvr>
                                      <p:to>
                                        <p:strVal val="visible"/>
                                      </p:to>
                                    </p:set>
                                    <p:anim calcmode="lin" valueType="num">
                                      <p:cBhvr>
                                        <p:cTn id="46" dur="500" fill="hold"/>
                                        <p:tgtEl>
                                          <p:spTgt spid="5">
                                            <p:txEl>
                                              <p:pRg st="7" end="7"/>
                                            </p:txEl>
                                          </p:spTgt>
                                        </p:tgtEl>
                                        <p:attrNameLst>
                                          <p:attrName>ppt_w</p:attrName>
                                        </p:attrNameLst>
                                      </p:cBhvr>
                                      <p:tavLst>
                                        <p:tav tm="0">
                                          <p:val>
                                            <p:fltVal val="0"/>
                                          </p:val>
                                        </p:tav>
                                        <p:tav tm="100000">
                                          <p:val>
                                            <p:strVal val="#ppt_w"/>
                                          </p:val>
                                        </p:tav>
                                      </p:tavLst>
                                    </p:anim>
                                    <p:anim calcmode="lin" valueType="num">
                                      <p:cBhvr>
                                        <p:cTn id="47" dur="500" fill="hold"/>
                                        <p:tgtEl>
                                          <p:spTgt spid="5">
                                            <p:txEl>
                                              <p:pRg st="7" end="7"/>
                                            </p:txEl>
                                          </p:spTgt>
                                        </p:tgtEl>
                                        <p:attrNameLst>
                                          <p:attrName>ppt_h</p:attrName>
                                        </p:attrNameLst>
                                      </p:cBhvr>
                                      <p:tavLst>
                                        <p:tav tm="0">
                                          <p:val>
                                            <p:fltVal val="0"/>
                                          </p:val>
                                        </p:tav>
                                        <p:tav tm="100000">
                                          <p:val>
                                            <p:strVal val="#ppt_h"/>
                                          </p:val>
                                        </p:tav>
                                      </p:tavLst>
                                    </p:anim>
                                    <p:animEffect transition="in" filter="fade">
                                      <p:cBhvr>
                                        <p:cTn id="48" dur="500"/>
                                        <p:tgtEl>
                                          <p:spTgt spid="5">
                                            <p:txEl>
                                              <p:pRg st="7" end="7"/>
                                            </p:txEl>
                                          </p:spTgt>
                                        </p:tgtEl>
                                      </p:cBhvr>
                                    </p:animEffect>
                                  </p:childTnLst>
                                </p:cTn>
                              </p:par>
                              <p:par>
                                <p:cTn id="49" presetID="53" presetClass="entr" presetSubtype="0" fill="hold" nodeType="withEffect">
                                  <p:stCondLst>
                                    <p:cond delay="0"/>
                                  </p:stCondLst>
                                  <p:childTnLst>
                                    <p:set>
                                      <p:cBhvr>
                                        <p:cTn id="50" dur="1" fill="hold">
                                          <p:stCondLst>
                                            <p:cond delay="0"/>
                                          </p:stCondLst>
                                        </p:cTn>
                                        <p:tgtEl>
                                          <p:spTgt spid="5">
                                            <p:txEl>
                                              <p:pRg st="8" end="8"/>
                                            </p:txEl>
                                          </p:spTgt>
                                        </p:tgtEl>
                                        <p:attrNameLst>
                                          <p:attrName>style.visibility</p:attrName>
                                        </p:attrNameLst>
                                      </p:cBhvr>
                                      <p:to>
                                        <p:strVal val="visible"/>
                                      </p:to>
                                    </p:set>
                                    <p:anim calcmode="lin" valueType="num">
                                      <p:cBhvr>
                                        <p:cTn id="51" dur="500" fill="hold"/>
                                        <p:tgtEl>
                                          <p:spTgt spid="5">
                                            <p:txEl>
                                              <p:pRg st="8" end="8"/>
                                            </p:txEl>
                                          </p:spTgt>
                                        </p:tgtEl>
                                        <p:attrNameLst>
                                          <p:attrName>ppt_w</p:attrName>
                                        </p:attrNameLst>
                                      </p:cBhvr>
                                      <p:tavLst>
                                        <p:tav tm="0">
                                          <p:val>
                                            <p:fltVal val="0"/>
                                          </p:val>
                                        </p:tav>
                                        <p:tav tm="100000">
                                          <p:val>
                                            <p:strVal val="#ppt_w"/>
                                          </p:val>
                                        </p:tav>
                                      </p:tavLst>
                                    </p:anim>
                                    <p:anim calcmode="lin" valueType="num">
                                      <p:cBhvr>
                                        <p:cTn id="52" dur="500" fill="hold"/>
                                        <p:tgtEl>
                                          <p:spTgt spid="5">
                                            <p:txEl>
                                              <p:pRg st="8" end="8"/>
                                            </p:txEl>
                                          </p:spTgt>
                                        </p:tgtEl>
                                        <p:attrNameLst>
                                          <p:attrName>ppt_h</p:attrName>
                                        </p:attrNameLst>
                                      </p:cBhvr>
                                      <p:tavLst>
                                        <p:tav tm="0">
                                          <p:val>
                                            <p:fltVal val="0"/>
                                          </p:val>
                                        </p:tav>
                                        <p:tav tm="100000">
                                          <p:val>
                                            <p:strVal val="#ppt_h"/>
                                          </p:val>
                                        </p:tav>
                                      </p:tavLst>
                                    </p:anim>
                                    <p:animEffect transition="in" filter="fade">
                                      <p:cBhvr>
                                        <p:cTn id="53" dur="500"/>
                                        <p:tgtEl>
                                          <p:spTgt spid="5">
                                            <p:txEl>
                                              <p:pRg st="8" end="8"/>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0" fill="hold" nodeType="clickEffect">
                                  <p:stCondLst>
                                    <p:cond delay="0"/>
                                  </p:stCondLst>
                                  <p:childTnLst>
                                    <p:set>
                                      <p:cBhvr>
                                        <p:cTn id="57" dur="1" fill="hold">
                                          <p:stCondLst>
                                            <p:cond delay="0"/>
                                          </p:stCondLst>
                                        </p:cTn>
                                        <p:tgtEl>
                                          <p:spTgt spid="5">
                                            <p:txEl>
                                              <p:pRg st="9" end="9"/>
                                            </p:txEl>
                                          </p:spTgt>
                                        </p:tgtEl>
                                        <p:attrNameLst>
                                          <p:attrName>style.visibility</p:attrName>
                                        </p:attrNameLst>
                                      </p:cBhvr>
                                      <p:to>
                                        <p:strVal val="visible"/>
                                      </p:to>
                                    </p:set>
                                    <p:anim calcmode="lin" valueType="num">
                                      <p:cBhvr>
                                        <p:cTn id="58" dur="500" fill="hold"/>
                                        <p:tgtEl>
                                          <p:spTgt spid="5">
                                            <p:txEl>
                                              <p:pRg st="9" end="9"/>
                                            </p:txEl>
                                          </p:spTgt>
                                        </p:tgtEl>
                                        <p:attrNameLst>
                                          <p:attrName>ppt_w</p:attrName>
                                        </p:attrNameLst>
                                      </p:cBhvr>
                                      <p:tavLst>
                                        <p:tav tm="0">
                                          <p:val>
                                            <p:fltVal val="0"/>
                                          </p:val>
                                        </p:tav>
                                        <p:tav tm="100000">
                                          <p:val>
                                            <p:strVal val="#ppt_w"/>
                                          </p:val>
                                        </p:tav>
                                      </p:tavLst>
                                    </p:anim>
                                    <p:anim calcmode="lin" valueType="num">
                                      <p:cBhvr>
                                        <p:cTn id="59" dur="500" fill="hold"/>
                                        <p:tgtEl>
                                          <p:spTgt spid="5">
                                            <p:txEl>
                                              <p:pRg st="9" end="9"/>
                                            </p:txEl>
                                          </p:spTgt>
                                        </p:tgtEl>
                                        <p:attrNameLst>
                                          <p:attrName>ppt_h</p:attrName>
                                        </p:attrNameLst>
                                      </p:cBhvr>
                                      <p:tavLst>
                                        <p:tav tm="0">
                                          <p:val>
                                            <p:fltVal val="0"/>
                                          </p:val>
                                        </p:tav>
                                        <p:tav tm="100000">
                                          <p:val>
                                            <p:strVal val="#ppt_h"/>
                                          </p:val>
                                        </p:tav>
                                      </p:tavLst>
                                    </p:anim>
                                    <p:animEffect transition="in" filter="fade">
                                      <p:cBhvr>
                                        <p:cTn id="60" dur="500"/>
                                        <p:tgtEl>
                                          <p:spTgt spid="5">
                                            <p:txEl>
                                              <p:pRg st="9" end="9"/>
                                            </p:txEl>
                                          </p:spTgt>
                                        </p:tgtEl>
                                      </p:cBhvr>
                                    </p:animEffect>
                                  </p:childTnLst>
                                </p:cTn>
                              </p:par>
                              <p:par>
                                <p:cTn id="61" presetID="53" presetClass="entr" presetSubtype="0" fill="hold" nodeType="withEffect">
                                  <p:stCondLst>
                                    <p:cond delay="0"/>
                                  </p:stCondLst>
                                  <p:childTnLst>
                                    <p:set>
                                      <p:cBhvr>
                                        <p:cTn id="62" dur="1" fill="hold">
                                          <p:stCondLst>
                                            <p:cond delay="0"/>
                                          </p:stCondLst>
                                        </p:cTn>
                                        <p:tgtEl>
                                          <p:spTgt spid="5">
                                            <p:txEl>
                                              <p:pRg st="10" end="10"/>
                                            </p:txEl>
                                          </p:spTgt>
                                        </p:tgtEl>
                                        <p:attrNameLst>
                                          <p:attrName>style.visibility</p:attrName>
                                        </p:attrNameLst>
                                      </p:cBhvr>
                                      <p:to>
                                        <p:strVal val="visible"/>
                                      </p:to>
                                    </p:set>
                                    <p:anim calcmode="lin" valueType="num">
                                      <p:cBhvr>
                                        <p:cTn id="63" dur="500" fill="hold"/>
                                        <p:tgtEl>
                                          <p:spTgt spid="5">
                                            <p:txEl>
                                              <p:pRg st="10" end="10"/>
                                            </p:txEl>
                                          </p:spTgt>
                                        </p:tgtEl>
                                        <p:attrNameLst>
                                          <p:attrName>ppt_w</p:attrName>
                                        </p:attrNameLst>
                                      </p:cBhvr>
                                      <p:tavLst>
                                        <p:tav tm="0">
                                          <p:val>
                                            <p:fltVal val="0"/>
                                          </p:val>
                                        </p:tav>
                                        <p:tav tm="100000">
                                          <p:val>
                                            <p:strVal val="#ppt_w"/>
                                          </p:val>
                                        </p:tav>
                                      </p:tavLst>
                                    </p:anim>
                                    <p:anim calcmode="lin" valueType="num">
                                      <p:cBhvr>
                                        <p:cTn id="64" dur="500" fill="hold"/>
                                        <p:tgtEl>
                                          <p:spTgt spid="5">
                                            <p:txEl>
                                              <p:pRg st="10" end="10"/>
                                            </p:txEl>
                                          </p:spTgt>
                                        </p:tgtEl>
                                        <p:attrNameLst>
                                          <p:attrName>ppt_h</p:attrName>
                                        </p:attrNameLst>
                                      </p:cBhvr>
                                      <p:tavLst>
                                        <p:tav tm="0">
                                          <p:val>
                                            <p:fltVal val="0"/>
                                          </p:val>
                                        </p:tav>
                                        <p:tav tm="100000">
                                          <p:val>
                                            <p:strVal val="#ppt_h"/>
                                          </p:val>
                                        </p:tav>
                                      </p:tavLst>
                                    </p:anim>
                                    <p:animEffect transition="in" filter="fade">
                                      <p:cBhvr>
                                        <p:cTn id="65" dur="500"/>
                                        <p:tgtEl>
                                          <p:spTgt spid="5">
                                            <p:txEl>
                                              <p:pRg st="10" end="10"/>
                                            </p:txEl>
                                          </p:spTgt>
                                        </p:tgtEl>
                                      </p:cBhvr>
                                    </p:animEffect>
                                  </p:childTnLst>
                                </p:cTn>
                              </p:par>
                              <p:par>
                                <p:cTn id="66" presetID="53" presetClass="entr" presetSubtype="0" fill="hold" nodeType="withEffect">
                                  <p:stCondLst>
                                    <p:cond delay="0"/>
                                  </p:stCondLst>
                                  <p:childTnLst>
                                    <p:set>
                                      <p:cBhvr>
                                        <p:cTn id="67" dur="1" fill="hold">
                                          <p:stCondLst>
                                            <p:cond delay="0"/>
                                          </p:stCondLst>
                                        </p:cTn>
                                        <p:tgtEl>
                                          <p:spTgt spid="5">
                                            <p:txEl>
                                              <p:pRg st="11" end="11"/>
                                            </p:txEl>
                                          </p:spTgt>
                                        </p:tgtEl>
                                        <p:attrNameLst>
                                          <p:attrName>style.visibility</p:attrName>
                                        </p:attrNameLst>
                                      </p:cBhvr>
                                      <p:to>
                                        <p:strVal val="visible"/>
                                      </p:to>
                                    </p:set>
                                    <p:anim calcmode="lin" valueType="num">
                                      <p:cBhvr>
                                        <p:cTn id="68" dur="500" fill="hold"/>
                                        <p:tgtEl>
                                          <p:spTgt spid="5">
                                            <p:txEl>
                                              <p:pRg st="11" end="11"/>
                                            </p:txEl>
                                          </p:spTgt>
                                        </p:tgtEl>
                                        <p:attrNameLst>
                                          <p:attrName>ppt_w</p:attrName>
                                        </p:attrNameLst>
                                      </p:cBhvr>
                                      <p:tavLst>
                                        <p:tav tm="0">
                                          <p:val>
                                            <p:fltVal val="0"/>
                                          </p:val>
                                        </p:tav>
                                        <p:tav tm="100000">
                                          <p:val>
                                            <p:strVal val="#ppt_w"/>
                                          </p:val>
                                        </p:tav>
                                      </p:tavLst>
                                    </p:anim>
                                    <p:anim calcmode="lin" valueType="num">
                                      <p:cBhvr>
                                        <p:cTn id="69" dur="500" fill="hold"/>
                                        <p:tgtEl>
                                          <p:spTgt spid="5">
                                            <p:txEl>
                                              <p:pRg st="11" end="11"/>
                                            </p:txEl>
                                          </p:spTgt>
                                        </p:tgtEl>
                                        <p:attrNameLst>
                                          <p:attrName>ppt_h</p:attrName>
                                        </p:attrNameLst>
                                      </p:cBhvr>
                                      <p:tavLst>
                                        <p:tav tm="0">
                                          <p:val>
                                            <p:fltVal val="0"/>
                                          </p:val>
                                        </p:tav>
                                        <p:tav tm="100000">
                                          <p:val>
                                            <p:strVal val="#ppt_h"/>
                                          </p:val>
                                        </p:tav>
                                      </p:tavLst>
                                    </p:anim>
                                    <p:animEffect transition="in" filter="fade">
                                      <p:cBhvr>
                                        <p:cTn id="70" dur="500"/>
                                        <p:tgtEl>
                                          <p:spTgt spid="5">
                                            <p:txEl>
                                              <p:pRg st="11" end="11"/>
                                            </p:txEl>
                                          </p:spTgt>
                                        </p:tgtEl>
                                      </p:cBhvr>
                                    </p:animEffect>
                                  </p:childTnLst>
                                </p:cTn>
                              </p:par>
                              <p:par>
                                <p:cTn id="71" presetID="53" presetClass="entr" presetSubtype="0" fill="hold" nodeType="withEffect">
                                  <p:stCondLst>
                                    <p:cond delay="0"/>
                                  </p:stCondLst>
                                  <p:childTnLst>
                                    <p:set>
                                      <p:cBhvr>
                                        <p:cTn id="72" dur="1" fill="hold">
                                          <p:stCondLst>
                                            <p:cond delay="0"/>
                                          </p:stCondLst>
                                        </p:cTn>
                                        <p:tgtEl>
                                          <p:spTgt spid="5">
                                            <p:txEl>
                                              <p:pRg st="12" end="12"/>
                                            </p:txEl>
                                          </p:spTgt>
                                        </p:tgtEl>
                                        <p:attrNameLst>
                                          <p:attrName>style.visibility</p:attrName>
                                        </p:attrNameLst>
                                      </p:cBhvr>
                                      <p:to>
                                        <p:strVal val="visible"/>
                                      </p:to>
                                    </p:set>
                                    <p:anim calcmode="lin" valueType="num">
                                      <p:cBhvr>
                                        <p:cTn id="73" dur="500" fill="hold"/>
                                        <p:tgtEl>
                                          <p:spTgt spid="5">
                                            <p:txEl>
                                              <p:pRg st="12" end="12"/>
                                            </p:txEl>
                                          </p:spTgt>
                                        </p:tgtEl>
                                        <p:attrNameLst>
                                          <p:attrName>ppt_w</p:attrName>
                                        </p:attrNameLst>
                                      </p:cBhvr>
                                      <p:tavLst>
                                        <p:tav tm="0">
                                          <p:val>
                                            <p:fltVal val="0"/>
                                          </p:val>
                                        </p:tav>
                                        <p:tav tm="100000">
                                          <p:val>
                                            <p:strVal val="#ppt_w"/>
                                          </p:val>
                                        </p:tav>
                                      </p:tavLst>
                                    </p:anim>
                                    <p:anim calcmode="lin" valueType="num">
                                      <p:cBhvr>
                                        <p:cTn id="74" dur="500" fill="hold"/>
                                        <p:tgtEl>
                                          <p:spTgt spid="5">
                                            <p:txEl>
                                              <p:pRg st="12" end="12"/>
                                            </p:txEl>
                                          </p:spTgt>
                                        </p:tgtEl>
                                        <p:attrNameLst>
                                          <p:attrName>ppt_h</p:attrName>
                                        </p:attrNameLst>
                                      </p:cBhvr>
                                      <p:tavLst>
                                        <p:tav tm="0">
                                          <p:val>
                                            <p:fltVal val="0"/>
                                          </p:val>
                                        </p:tav>
                                        <p:tav tm="100000">
                                          <p:val>
                                            <p:strVal val="#ppt_h"/>
                                          </p:val>
                                        </p:tav>
                                      </p:tavLst>
                                    </p:anim>
                                    <p:animEffect transition="in" filter="fade">
                                      <p:cBhvr>
                                        <p:cTn id="75" dur="500"/>
                                        <p:tgtEl>
                                          <p:spTgt spid="5">
                                            <p:txEl>
                                              <p:pRg st="12" end="12"/>
                                            </p:txEl>
                                          </p:spTgt>
                                        </p:tgtEl>
                                      </p:cBhvr>
                                    </p:animEffect>
                                  </p:childTnLst>
                                </p:cTn>
                              </p:par>
                              <p:par>
                                <p:cTn id="76" presetID="53" presetClass="entr" presetSubtype="0" fill="hold" nodeType="withEffect">
                                  <p:stCondLst>
                                    <p:cond delay="0"/>
                                  </p:stCondLst>
                                  <p:childTnLst>
                                    <p:set>
                                      <p:cBhvr>
                                        <p:cTn id="77" dur="1" fill="hold">
                                          <p:stCondLst>
                                            <p:cond delay="0"/>
                                          </p:stCondLst>
                                        </p:cTn>
                                        <p:tgtEl>
                                          <p:spTgt spid="5">
                                            <p:txEl>
                                              <p:pRg st="13" end="13"/>
                                            </p:txEl>
                                          </p:spTgt>
                                        </p:tgtEl>
                                        <p:attrNameLst>
                                          <p:attrName>style.visibility</p:attrName>
                                        </p:attrNameLst>
                                      </p:cBhvr>
                                      <p:to>
                                        <p:strVal val="visible"/>
                                      </p:to>
                                    </p:set>
                                    <p:anim calcmode="lin" valueType="num">
                                      <p:cBhvr>
                                        <p:cTn id="78" dur="500" fill="hold"/>
                                        <p:tgtEl>
                                          <p:spTgt spid="5">
                                            <p:txEl>
                                              <p:pRg st="13" end="13"/>
                                            </p:txEl>
                                          </p:spTgt>
                                        </p:tgtEl>
                                        <p:attrNameLst>
                                          <p:attrName>ppt_w</p:attrName>
                                        </p:attrNameLst>
                                      </p:cBhvr>
                                      <p:tavLst>
                                        <p:tav tm="0">
                                          <p:val>
                                            <p:fltVal val="0"/>
                                          </p:val>
                                        </p:tav>
                                        <p:tav tm="100000">
                                          <p:val>
                                            <p:strVal val="#ppt_w"/>
                                          </p:val>
                                        </p:tav>
                                      </p:tavLst>
                                    </p:anim>
                                    <p:anim calcmode="lin" valueType="num">
                                      <p:cBhvr>
                                        <p:cTn id="79" dur="500" fill="hold"/>
                                        <p:tgtEl>
                                          <p:spTgt spid="5">
                                            <p:txEl>
                                              <p:pRg st="13" end="13"/>
                                            </p:txEl>
                                          </p:spTgt>
                                        </p:tgtEl>
                                        <p:attrNameLst>
                                          <p:attrName>ppt_h</p:attrName>
                                        </p:attrNameLst>
                                      </p:cBhvr>
                                      <p:tavLst>
                                        <p:tav tm="0">
                                          <p:val>
                                            <p:fltVal val="0"/>
                                          </p:val>
                                        </p:tav>
                                        <p:tav tm="100000">
                                          <p:val>
                                            <p:strVal val="#ppt_h"/>
                                          </p:val>
                                        </p:tav>
                                      </p:tavLst>
                                    </p:anim>
                                    <p:animEffect transition="in" filter="fade">
                                      <p:cBhvr>
                                        <p:cTn id="80" dur="500"/>
                                        <p:tgtEl>
                                          <p:spTgt spid="5">
                                            <p:txEl>
                                              <p:pRg st="13" end="13"/>
                                            </p:txEl>
                                          </p:spTgt>
                                        </p:tgtEl>
                                      </p:cBhvr>
                                    </p:animEffect>
                                  </p:childTnLst>
                                </p:cTn>
                              </p:par>
                              <p:par>
                                <p:cTn id="81" presetID="53" presetClass="entr" presetSubtype="0" fill="hold" nodeType="withEffect">
                                  <p:stCondLst>
                                    <p:cond delay="0"/>
                                  </p:stCondLst>
                                  <p:childTnLst>
                                    <p:set>
                                      <p:cBhvr>
                                        <p:cTn id="82" dur="1" fill="hold">
                                          <p:stCondLst>
                                            <p:cond delay="0"/>
                                          </p:stCondLst>
                                        </p:cTn>
                                        <p:tgtEl>
                                          <p:spTgt spid="5">
                                            <p:txEl>
                                              <p:pRg st="14" end="14"/>
                                            </p:txEl>
                                          </p:spTgt>
                                        </p:tgtEl>
                                        <p:attrNameLst>
                                          <p:attrName>style.visibility</p:attrName>
                                        </p:attrNameLst>
                                      </p:cBhvr>
                                      <p:to>
                                        <p:strVal val="visible"/>
                                      </p:to>
                                    </p:set>
                                    <p:anim calcmode="lin" valueType="num">
                                      <p:cBhvr>
                                        <p:cTn id="83" dur="500" fill="hold"/>
                                        <p:tgtEl>
                                          <p:spTgt spid="5">
                                            <p:txEl>
                                              <p:pRg st="14" end="14"/>
                                            </p:txEl>
                                          </p:spTgt>
                                        </p:tgtEl>
                                        <p:attrNameLst>
                                          <p:attrName>ppt_w</p:attrName>
                                        </p:attrNameLst>
                                      </p:cBhvr>
                                      <p:tavLst>
                                        <p:tav tm="0">
                                          <p:val>
                                            <p:fltVal val="0"/>
                                          </p:val>
                                        </p:tav>
                                        <p:tav tm="100000">
                                          <p:val>
                                            <p:strVal val="#ppt_w"/>
                                          </p:val>
                                        </p:tav>
                                      </p:tavLst>
                                    </p:anim>
                                    <p:anim calcmode="lin" valueType="num">
                                      <p:cBhvr>
                                        <p:cTn id="84" dur="500" fill="hold"/>
                                        <p:tgtEl>
                                          <p:spTgt spid="5">
                                            <p:txEl>
                                              <p:pRg st="14" end="14"/>
                                            </p:txEl>
                                          </p:spTgt>
                                        </p:tgtEl>
                                        <p:attrNameLst>
                                          <p:attrName>ppt_h</p:attrName>
                                        </p:attrNameLst>
                                      </p:cBhvr>
                                      <p:tavLst>
                                        <p:tav tm="0">
                                          <p:val>
                                            <p:fltVal val="0"/>
                                          </p:val>
                                        </p:tav>
                                        <p:tav tm="100000">
                                          <p:val>
                                            <p:strVal val="#ppt_h"/>
                                          </p:val>
                                        </p:tav>
                                      </p:tavLst>
                                    </p:anim>
                                    <p:animEffect transition="in" filter="fade">
                                      <p:cBhvr>
                                        <p:cTn id="85" dur="500"/>
                                        <p:tgtEl>
                                          <p:spTgt spid="5">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0"/>
            <a:ext cx="9856888"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130</a:t>
            </a:fld>
            <a:endParaRPr lang="en-US" sz="1100" dirty="0"/>
          </a:p>
        </p:txBody>
      </p:sp>
    </p:spTree>
    <p:extLst>
      <p:ext uri="{BB962C8B-B14F-4D97-AF65-F5344CB8AC3E}">
        <p14:creationId xmlns:p14="http://schemas.microsoft.com/office/powerpoint/2010/main" val="3687365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p:cTn id="7" dur="1000" fill="hold"/>
                                        <p:tgtEl>
                                          <p:spTgt spid="29698"/>
                                        </p:tgtEl>
                                        <p:attrNameLst>
                                          <p:attrName>ppt_w</p:attrName>
                                        </p:attrNameLst>
                                      </p:cBhvr>
                                      <p:tavLst>
                                        <p:tav tm="0">
                                          <p:val>
                                            <p:fltVal val="0"/>
                                          </p:val>
                                        </p:tav>
                                        <p:tav tm="100000">
                                          <p:val>
                                            <p:strVal val="#ppt_w"/>
                                          </p:val>
                                        </p:tav>
                                      </p:tavLst>
                                    </p:anim>
                                    <p:anim calcmode="lin" valueType="num">
                                      <p:cBhvr>
                                        <p:cTn id="8" dur="1000" fill="hold"/>
                                        <p:tgtEl>
                                          <p:spTgt spid="29698"/>
                                        </p:tgtEl>
                                        <p:attrNameLst>
                                          <p:attrName>ppt_h</p:attrName>
                                        </p:attrNameLst>
                                      </p:cBhvr>
                                      <p:tavLst>
                                        <p:tav tm="0">
                                          <p:val>
                                            <p:fltVal val="0"/>
                                          </p:val>
                                        </p:tav>
                                        <p:tav tm="100000">
                                          <p:val>
                                            <p:strVal val="#ppt_h"/>
                                          </p:val>
                                        </p:tav>
                                      </p:tavLst>
                                    </p:anim>
                                    <p:anim calcmode="lin" valueType="num">
                                      <p:cBhvr>
                                        <p:cTn id="9" dur="1000" fill="hold"/>
                                        <p:tgtEl>
                                          <p:spTgt spid="29698"/>
                                        </p:tgtEl>
                                        <p:attrNameLst>
                                          <p:attrName>style.rotation</p:attrName>
                                        </p:attrNameLst>
                                      </p:cBhvr>
                                      <p:tavLst>
                                        <p:tav tm="0">
                                          <p:val>
                                            <p:fltVal val="90"/>
                                          </p:val>
                                        </p:tav>
                                        <p:tav tm="100000">
                                          <p:val>
                                            <p:fltVal val="0"/>
                                          </p:val>
                                        </p:tav>
                                      </p:tavLst>
                                    </p:anim>
                                    <p:animEffect transition="in" filter="fade">
                                      <p:cBhvr>
                                        <p:cTn id="10" dur="10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0"/>
            <a:ext cx="9677400" cy="66497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131</a:t>
            </a:fld>
            <a:endParaRPr lang="en-US" sz="1100" dirty="0"/>
          </a:p>
        </p:txBody>
      </p:sp>
    </p:spTree>
    <p:extLst>
      <p:ext uri="{BB962C8B-B14F-4D97-AF65-F5344CB8AC3E}">
        <p14:creationId xmlns:p14="http://schemas.microsoft.com/office/powerpoint/2010/main" val="2963370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p:cTn id="7" dur="1000" fill="hold"/>
                                        <p:tgtEl>
                                          <p:spTgt spid="30722"/>
                                        </p:tgtEl>
                                        <p:attrNameLst>
                                          <p:attrName>ppt_w</p:attrName>
                                        </p:attrNameLst>
                                      </p:cBhvr>
                                      <p:tavLst>
                                        <p:tav tm="0">
                                          <p:val>
                                            <p:fltVal val="0"/>
                                          </p:val>
                                        </p:tav>
                                        <p:tav tm="100000">
                                          <p:val>
                                            <p:strVal val="#ppt_w"/>
                                          </p:val>
                                        </p:tav>
                                      </p:tavLst>
                                    </p:anim>
                                    <p:anim calcmode="lin" valueType="num">
                                      <p:cBhvr>
                                        <p:cTn id="8" dur="1000" fill="hold"/>
                                        <p:tgtEl>
                                          <p:spTgt spid="30722"/>
                                        </p:tgtEl>
                                        <p:attrNameLst>
                                          <p:attrName>ppt_h</p:attrName>
                                        </p:attrNameLst>
                                      </p:cBhvr>
                                      <p:tavLst>
                                        <p:tav tm="0">
                                          <p:val>
                                            <p:fltVal val="0"/>
                                          </p:val>
                                        </p:tav>
                                        <p:tav tm="100000">
                                          <p:val>
                                            <p:strVal val="#ppt_h"/>
                                          </p:val>
                                        </p:tav>
                                      </p:tavLst>
                                    </p:anim>
                                    <p:anim calcmode="lin" valueType="num">
                                      <p:cBhvr>
                                        <p:cTn id="9" dur="1000" fill="hold"/>
                                        <p:tgtEl>
                                          <p:spTgt spid="30722"/>
                                        </p:tgtEl>
                                        <p:attrNameLst>
                                          <p:attrName>style.rotation</p:attrName>
                                        </p:attrNameLst>
                                      </p:cBhvr>
                                      <p:tavLst>
                                        <p:tav tm="0">
                                          <p:val>
                                            <p:fltVal val="90"/>
                                          </p:val>
                                        </p:tav>
                                        <p:tav tm="100000">
                                          <p:val>
                                            <p:fltVal val="0"/>
                                          </p:val>
                                        </p:tav>
                                      </p:tavLst>
                                    </p:anim>
                                    <p:animEffect transition="in" filter="fade">
                                      <p:cBhvr>
                                        <p:cTn id="10" dur="10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1"/>
            <a:ext cx="9753600" cy="6685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132</a:t>
            </a:fld>
            <a:endParaRPr lang="en-US" sz="1100" dirty="0"/>
          </a:p>
        </p:txBody>
      </p:sp>
    </p:spTree>
    <p:extLst>
      <p:ext uri="{BB962C8B-B14F-4D97-AF65-F5344CB8AC3E}">
        <p14:creationId xmlns:p14="http://schemas.microsoft.com/office/powerpoint/2010/main" val="697707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p:cTn id="7" dur="1000" fill="hold"/>
                                        <p:tgtEl>
                                          <p:spTgt spid="31746"/>
                                        </p:tgtEl>
                                        <p:attrNameLst>
                                          <p:attrName>ppt_w</p:attrName>
                                        </p:attrNameLst>
                                      </p:cBhvr>
                                      <p:tavLst>
                                        <p:tav tm="0">
                                          <p:val>
                                            <p:fltVal val="0"/>
                                          </p:val>
                                        </p:tav>
                                        <p:tav tm="100000">
                                          <p:val>
                                            <p:strVal val="#ppt_w"/>
                                          </p:val>
                                        </p:tav>
                                      </p:tavLst>
                                    </p:anim>
                                    <p:anim calcmode="lin" valueType="num">
                                      <p:cBhvr>
                                        <p:cTn id="8" dur="1000" fill="hold"/>
                                        <p:tgtEl>
                                          <p:spTgt spid="31746"/>
                                        </p:tgtEl>
                                        <p:attrNameLst>
                                          <p:attrName>ppt_h</p:attrName>
                                        </p:attrNameLst>
                                      </p:cBhvr>
                                      <p:tavLst>
                                        <p:tav tm="0">
                                          <p:val>
                                            <p:fltVal val="0"/>
                                          </p:val>
                                        </p:tav>
                                        <p:tav tm="100000">
                                          <p:val>
                                            <p:strVal val="#ppt_h"/>
                                          </p:val>
                                        </p:tav>
                                      </p:tavLst>
                                    </p:anim>
                                    <p:anim calcmode="lin" valueType="num">
                                      <p:cBhvr>
                                        <p:cTn id="9" dur="1000" fill="hold"/>
                                        <p:tgtEl>
                                          <p:spTgt spid="31746"/>
                                        </p:tgtEl>
                                        <p:attrNameLst>
                                          <p:attrName>style.rotation</p:attrName>
                                        </p:attrNameLst>
                                      </p:cBhvr>
                                      <p:tavLst>
                                        <p:tav tm="0">
                                          <p:val>
                                            <p:fltVal val="90"/>
                                          </p:val>
                                        </p:tav>
                                        <p:tav tm="100000">
                                          <p:val>
                                            <p:fltVal val="0"/>
                                          </p:val>
                                        </p:tav>
                                      </p:tavLst>
                                    </p:anim>
                                    <p:animEffect transition="in" filter="fade">
                                      <p:cBhvr>
                                        <p:cTn id="10" dur="10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76200"/>
            <a:ext cx="9906000" cy="67607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133</a:t>
            </a:fld>
            <a:endParaRPr lang="en-US" sz="1100" dirty="0"/>
          </a:p>
        </p:txBody>
      </p:sp>
    </p:spTree>
    <p:extLst>
      <p:ext uri="{BB962C8B-B14F-4D97-AF65-F5344CB8AC3E}">
        <p14:creationId xmlns:p14="http://schemas.microsoft.com/office/powerpoint/2010/main" val="954793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1000" fill="hold"/>
                                        <p:tgtEl>
                                          <p:spTgt spid="32770"/>
                                        </p:tgtEl>
                                        <p:attrNameLst>
                                          <p:attrName>ppt_w</p:attrName>
                                        </p:attrNameLst>
                                      </p:cBhvr>
                                      <p:tavLst>
                                        <p:tav tm="0">
                                          <p:val>
                                            <p:fltVal val="0"/>
                                          </p:val>
                                        </p:tav>
                                        <p:tav tm="100000">
                                          <p:val>
                                            <p:strVal val="#ppt_w"/>
                                          </p:val>
                                        </p:tav>
                                      </p:tavLst>
                                    </p:anim>
                                    <p:anim calcmode="lin" valueType="num">
                                      <p:cBhvr>
                                        <p:cTn id="8" dur="1000" fill="hold"/>
                                        <p:tgtEl>
                                          <p:spTgt spid="32770"/>
                                        </p:tgtEl>
                                        <p:attrNameLst>
                                          <p:attrName>ppt_h</p:attrName>
                                        </p:attrNameLst>
                                      </p:cBhvr>
                                      <p:tavLst>
                                        <p:tav tm="0">
                                          <p:val>
                                            <p:fltVal val="0"/>
                                          </p:val>
                                        </p:tav>
                                        <p:tav tm="100000">
                                          <p:val>
                                            <p:strVal val="#ppt_h"/>
                                          </p:val>
                                        </p:tav>
                                      </p:tavLst>
                                    </p:anim>
                                    <p:anim calcmode="lin" valueType="num">
                                      <p:cBhvr>
                                        <p:cTn id="9" dur="1000" fill="hold"/>
                                        <p:tgtEl>
                                          <p:spTgt spid="32770"/>
                                        </p:tgtEl>
                                        <p:attrNameLst>
                                          <p:attrName>style.rotation</p:attrName>
                                        </p:attrNameLst>
                                      </p:cBhvr>
                                      <p:tavLst>
                                        <p:tav tm="0">
                                          <p:val>
                                            <p:fltVal val="90"/>
                                          </p:val>
                                        </p:tav>
                                        <p:tav tm="100000">
                                          <p:val>
                                            <p:fltVal val="0"/>
                                          </p:val>
                                        </p:tav>
                                      </p:tavLst>
                                    </p:anim>
                                    <p:animEffect transition="in" filter="fade">
                                      <p:cBhvr>
                                        <p:cTn id="10" dur="10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8491" y="0"/>
            <a:ext cx="9845122"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134</a:t>
            </a:fld>
            <a:endParaRPr lang="en-US" sz="1100" dirty="0"/>
          </a:p>
        </p:txBody>
      </p:sp>
    </p:spTree>
    <p:extLst>
      <p:ext uri="{BB962C8B-B14F-4D97-AF65-F5344CB8AC3E}">
        <p14:creationId xmlns:p14="http://schemas.microsoft.com/office/powerpoint/2010/main" val="1893100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p:cTn id="7" dur="1000" fill="hold"/>
                                        <p:tgtEl>
                                          <p:spTgt spid="33794"/>
                                        </p:tgtEl>
                                        <p:attrNameLst>
                                          <p:attrName>ppt_w</p:attrName>
                                        </p:attrNameLst>
                                      </p:cBhvr>
                                      <p:tavLst>
                                        <p:tav tm="0">
                                          <p:val>
                                            <p:fltVal val="0"/>
                                          </p:val>
                                        </p:tav>
                                        <p:tav tm="100000">
                                          <p:val>
                                            <p:strVal val="#ppt_w"/>
                                          </p:val>
                                        </p:tav>
                                      </p:tavLst>
                                    </p:anim>
                                    <p:anim calcmode="lin" valueType="num">
                                      <p:cBhvr>
                                        <p:cTn id="8" dur="1000" fill="hold"/>
                                        <p:tgtEl>
                                          <p:spTgt spid="33794"/>
                                        </p:tgtEl>
                                        <p:attrNameLst>
                                          <p:attrName>ppt_h</p:attrName>
                                        </p:attrNameLst>
                                      </p:cBhvr>
                                      <p:tavLst>
                                        <p:tav tm="0">
                                          <p:val>
                                            <p:fltVal val="0"/>
                                          </p:val>
                                        </p:tav>
                                        <p:tav tm="100000">
                                          <p:val>
                                            <p:strVal val="#ppt_h"/>
                                          </p:val>
                                        </p:tav>
                                      </p:tavLst>
                                    </p:anim>
                                    <p:anim calcmode="lin" valueType="num">
                                      <p:cBhvr>
                                        <p:cTn id="9" dur="1000" fill="hold"/>
                                        <p:tgtEl>
                                          <p:spTgt spid="33794"/>
                                        </p:tgtEl>
                                        <p:attrNameLst>
                                          <p:attrName>style.rotation</p:attrName>
                                        </p:attrNameLst>
                                      </p:cBhvr>
                                      <p:tavLst>
                                        <p:tav tm="0">
                                          <p:val>
                                            <p:fltVal val="90"/>
                                          </p:val>
                                        </p:tav>
                                        <p:tav tm="100000">
                                          <p:val>
                                            <p:fltVal val="0"/>
                                          </p:val>
                                        </p:tav>
                                      </p:tavLst>
                                    </p:anim>
                                    <p:animEffect transition="in" filter="fade">
                                      <p:cBhvr>
                                        <p:cTn id="10" dur="10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1" y="0"/>
            <a:ext cx="9799491"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135</a:t>
            </a:fld>
            <a:endParaRPr lang="en-US" sz="1100" dirty="0"/>
          </a:p>
        </p:txBody>
      </p:sp>
    </p:spTree>
    <p:extLst>
      <p:ext uri="{BB962C8B-B14F-4D97-AF65-F5344CB8AC3E}">
        <p14:creationId xmlns:p14="http://schemas.microsoft.com/office/powerpoint/2010/main" val="3436147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p:cTn id="7" dur="1000" fill="hold"/>
                                        <p:tgtEl>
                                          <p:spTgt spid="34818"/>
                                        </p:tgtEl>
                                        <p:attrNameLst>
                                          <p:attrName>ppt_w</p:attrName>
                                        </p:attrNameLst>
                                      </p:cBhvr>
                                      <p:tavLst>
                                        <p:tav tm="0">
                                          <p:val>
                                            <p:fltVal val="0"/>
                                          </p:val>
                                        </p:tav>
                                        <p:tav tm="100000">
                                          <p:val>
                                            <p:strVal val="#ppt_w"/>
                                          </p:val>
                                        </p:tav>
                                      </p:tavLst>
                                    </p:anim>
                                    <p:anim calcmode="lin" valueType="num">
                                      <p:cBhvr>
                                        <p:cTn id="8" dur="1000" fill="hold"/>
                                        <p:tgtEl>
                                          <p:spTgt spid="34818"/>
                                        </p:tgtEl>
                                        <p:attrNameLst>
                                          <p:attrName>ppt_h</p:attrName>
                                        </p:attrNameLst>
                                      </p:cBhvr>
                                      <p:tavLst>
                                        <p:tav tm="0">
                                          <p:val>
                                            <p:fltVal val="0"/>
                                          </p:val>
                                        </p:tav>
                                        <p:tav tm="100000">
                                          <p:val>
                                            <p:strVal val="#ppt_h"/>
                                          </p:val>
                                        </p:tav>
                                      </p:tavLst>
                                    </p:anim>
                                    <p:anim calcmode="lin" valueType="num">
                                      <p:cBhvr>
                                        <p:cTn id="9" dur="1000" fill="hold"/>
                                        <p:tgtEl>
                                          <p:spTgt spid="34818"/>
                                        </p:tgtEl>
                                        <p:attrNameLst>
                                          <p:attrName>style.rotation</p:attrName>
                                        </p:attrNameLst>
                                      </p:cBhvr>
                                      <p:tavLst>
                                        <p:tav tm="0">
                                          <p:val>
                                            <p:fltVal val="90"/>
                                          </p:val>
                                        </p:tav>
                                        <p:tav tm="100000">
                                          <p:val>
                                            <p:fltVal val="0"/>
                                          </p:val>
                                        </p:tav>
                                      </p:tavLst>
                                    </p:anim>
                                    <p:animEffect transition="in" filter="fade">
                                      <p:cBhvr>
                                        <p:cTn id="10" dur="10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0"/>
            <a:ext cx="9791894"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136</a:t>
            </a:fld>
            <a:endParaRPr lang="en-US" sz="1100" dirty="0"/>
          </a:p>
        </p:txBody>
      </p:sp>
    </p:spTree>
    <p:extLst>
      <p:ext uri="{BB962C8B-B14F-4D97-AF65-F5344CB8AC3E}">
        <p14:creationId xmlns:p14="http://schemas.microsoft.com/office/powerpoint/2010/main" val="3842242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anim calcmode="lin" valueType="num">
                                      <p:cBhvr>
                                        <p:cTn id="7" dur="1000" fill="hold"/>
                                        <p:tgtEl>
                                          <p:spTgt spid="35842"/>
                                        </p:tgtEl>
                                        <p:attrNameLst>
                                          <p:attrName>ppt_w</p:attrName>
                                        </p:attrNameLst>
                                      </p:cBhvr>
                                      <p:tavLst>
                                        <p:tav tm="0">
                                          <p:val>
                                            <p:fltVal val="0"/>
                                          </p:val>
                                        </p:tav>
                                        <p:tav tm="100000">
                                          <p:val>
                                            <p:strVal val="#ppt_w"/>
                                          </p:val>
                                        </p:tav>
                                      </p:tavLst>
                                    </p:anim>
                                    <p:anim calcmode="lin" valueType="num">
                                      <p:cBhvr>
                                        <p:cTn id="8" dur="1000" fill="hold"/>
                                        <p:tgtEl>
                                          <p:spTgt spid="35842"/>
                                        </p:tgtEl>
                                        <p:attrNameLst>
                                          <p:attrName>ppt_h</p:attrName>
                                        </p:attrNameLst>
                                      </p:cBhvr>
                                      <p:tavLst>
                                        <p:tav tm="0">
                                          <p:val>
                                            <p:fltVal val="0"/>
                                          </p:val>
                                        </p:tav>
                                        <p:tav tm="100000">
                                          <p:val>
                                            <p:strVal val="#ppt_h"/>
                                          </p:val>
                                        </p:tav>
                                      </p:tavLst>
                                    </p:anim>
                                    <p:anim calcmode="lin" valueType="num">
                                      <p:cBhvr>
                                        <p:cTn id="9" dur="1000" fill="hold"/>
                                        <p:tgtEl>
                                          <p:spTgt spid="35842"/>
                                        </p:tgtEl>
                                        <p:attrNameLst>
                                          <p:attrName>style.rotation</p:attrName>
                                        </p:attrNameLst>
                                      </p:cBhvr>
                                      <p:tavLst>
                                        <p:tav tm="0">
                                          <p:val>
                                            <p:fltVal val="90"/>
                                          </p:val>
                                        </p:tav>
                                        <p:tav tm="100000">
                                          <p:val>
                                            <p:fltVal val="0"/>
                                          </p:val>
                                        </p:tav>
                                      </p:tavLst>
                                    </p:anim>
                                    <p:animEffect transition="in" filter="fade">
                                      <p:cBhvr>
                                        <p:cTn id="10" dur="1000"/>
                                        <p:tgtEl>
                                          <p:spTgt spid="35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1" y="0"/>
            <a:ext cx="9829802" cy="6739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137</a:t>
            </a:fld>
            <a:endParaRPr lang="en-US" sz="1100" dirty="0"/>
          </a:p>
        </p:txBody>
      </p:sp>
    </p:spTree>
    <p:extLst>
      <p:ext uri="{BB962C8B-B14F-4D97-AF65-F5344CB8AC3E}">
        <p14:creationId xmlns:p14="http://schemas.microsoft.com/office/powerpoint/2010/main" val="53934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p:cTn id="7" dur="1000" fill="hold"/>
                                        <p:tgtEl>
                                          <p:spTgt spid="36866"/>
                                        </p:tgtEl>
                                        <p:attrNameLst>
                                          <p:attrName>ppt_w</p:attrName>
                                        </p:attrNameLst>
                                      </p:cBhvr>
                                      <p:tavLst>
                                        <p:tav tm="0">
                                          <p:val>
                                            <p:fltVal val="0"/>
                                          </p:val>
                                        </p:tav>
                                        <p:tav tm="100000">
                                          <p:val>
                                            <p:strVal val="#ppt_w"/>
                                          </p:val>
                                        </p:tav>
                                      </p:tavLst>
                                    </p:anim>
                                    <p:anim calcmode="lin" valueType="num">
                                      <p:cBhvr>
                                        <p:cTn id="8" dur="1000" fill="hold"/>
                                        <p:tgtEl>
                                          <p:spTgt spid="36866"/>
                                        </p:tgtEl>
                                        <p:attrNameLst>
                                          <p:attrName>ppt_h</p:attrName>
                                        </p:attrNameLst>
                                      </p:cBhvr>
                                      <p:tavLst>
                                        <p:tav tm="0">
                                          <p:val>
                                            <p:fltVal val="0"/>
                                          </p:val>
                                        </p:tav>
                                        <p:tav tm="100000">
                                          <p:val>
                                            <p:strVal val="#ppt_h"/>
                                          </p:val>
                                        </p:tav>
                                      </p:tavLst>
                                    </p:anim>
                                    <p:anim calcmode="lin" valueType="num">
                                      <p:cBhvr>
                                        <p:cTn id="9" dur="1000" fill="hold"/>
                                        <p:tgtEl>
                                          <p:spTgt spid="36866"/>
                                        </p:tgtEl>
                                        <p:attrNameLst>
                                          <p:attrName>style.rotation</p:attrName>
                                        </p:attrNameLst>
                                      </p:cBhvr>
                                      <p:tavLst>
                                        <p:tav tm="0">
                                          <p:val>
                                            <p:fltVal val="90"/>
                                          </p:val>
                                        </p:tav>
                                        <p:tav tm="100000">
                                          <p:val>
                                            <p:fltVal val="0"/>
                                          </p:val>
                                        </p:tav>
                                      </p:tavLst>
                                    </p:anim>
                                    <p:animEffect transition="in" filter="fade">
                                      <p:cBhvr>
                                        <p:cTn id="10" dur="1000"/>
                                        <p:tgtEl>
                                          <p:spTgt spid="36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0"/>
            <a:ext cx="9372600" cy="66784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138</a:t>
            </a:fld>
            <a:endParaRPr lang="en-US" sz="1100" dirty="0"/>
          </a:p>
        </p:txBody>
      </p:sp>
    </p:spTree>
    <p:extLst>
      <p:ext uri="{BB962C8B-B14F-4D97-AF65-F5344CB8AC3E}">
        <p14:creationId xmlns:p14="http://schemas.microsoft.com/office/powerpoint/2010/main" val="138610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p:cTn id="7" dur="1000" fill="hold"/>
                                        <p:tgtEl>
                                          <p:spTgt spid="37890"/>
                                        </p:tgtEl>
                                        <p:attrNameLst>
                                          <p:attrName>ppt_w</p:attrName>
                                        </p:attrNameLst>
                                      </p:cBhvr>
                                      <p:tavLst>
                                        <p:tav tm="0">
                                          <p:val>
                                            <p:fltVal val="0"/>
                                          </p:val>
                                        </p:tav>
                                        <p:tav tm="100000">
                                          <p:val>
                                            <p:strVal val="#ppt_w"/>
                                          </p:val>
                                        </p:tav>
                                      </p:tavLst>
                                    </p:anim>
                                    <p:anim calcmode="lin" valueType="num">
                                      <p:cBhvr>
                                        <p:cTn id="8" dur="1000" fill="hold"/>
                                        <p:tgtEl>
                                          <p:spTgt spid="37890"/>
                                        </p:tgtEl>
                                        <p:attrNameLst>
                                          <p:attrName>ppt_h</p:attrName>
                                        </p:attrNameLst>
                                      </p:cBhvr>
                                      <p:tavLst>
                                        <p:tav tm="0">
                                          <p:val>
                                            <p:fltVal val="0"/>
                                          </p:val>
                                        </p:tav>
                                        <p:tav tm="100000">
                                          <p:val>
                                            <p:strVal val="#ppt_h"/>
                                          </p:val>
                                        </p:tav>
                                      </p:tavLst>
                                    </p:anim>
                                    <p:anim calcmode="lin" valueType="num">
                                      <p:cBhvr>
                                        <p:cTn id="9" dur="1000" fill="hold"/>
                                        <p:tgtEl>
                                          <p:spTgt spid="37890"/>
                                        </p:tgtEl>
                                        <p:attrNameLst>
                                          <p:attrName>style.rotation</p:attrName>
                                        </p:attrNameLst>
                                      </p:cBhvr>
                                      <p:tavLst>
                                        <p:tav tm="0">
                                          <p:val>
                                            <p:fltVal val="90"/>
                                          </p:val>
                                        </p:tav>
                                        <p:tav tm="100000">
                                          <p:val>
                                            <p:fltVal val="0"/>
                                          </p:val>
                                        </p:tav>
                                      </p:tavLst>
                                    </p:anim>
                                    <p:animEffect transition="in" filter="fade">
                                      <p:cBhvr>
                                        <p:cTn id="10" dur="1000"/>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1" y="-37266"/>
            <a:ext cx="10195147" cy="67428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139</a:t>
            </a:fld>
            <a:endParaRPr lang="en-US" sz="1100" dirty="0"/>
          </a:p>
        </p:txBody>
      </p:sp>
    </p:spTree>
    <p:extLst>
      <p:ext uri="{BB962C8B-B14F-4D97-AF65-F5344CB8AC3E}">
        <p14:creationId xmlns:p14="http://schemas.microsoft.com/office/powerpoint/2010/main" val="78258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9938"/>
                                        </p:tgtEl>
                                        <p:attrNameLst>
                                          <p:attrName>style.visibility</p:attrName>
                                        </p:attrNameLst>
                                      </p:cBhvr>
                                      <p:to>
                                        <p:strVal val="visible"/>
                                      </p:to>
                                    </p:set>
                                    <p:anim calcmode="lin" valueType="num">
                                      <p:cBhvr>
                                        <p:cTn id="7" dur="1000" fill="hold"/>
                                        <p:tgtEl>
                                          <p:spTgt spid="39938"/>
                                        </p:tgtEl>
                                        <p:attrNameLst>
                                          <p:attrName>ppt_w</p:attrName>
                                        </p:attrNameLst>
                                      </p:cBhvr>
                                      <p:tavLst>
                                        <p:tav tm="0">
                                          <p:val>
                                            <p:fltVal val="0"/>
                                          </p:val>
                                        </p:tav>
                                        <p:tav tm="100000">
                                          <p:val>
                                            <p:strVal val="#ppt_w"/>
                                          </p:val>
                                        </p:tav>
                                      </p:tavLst>
                                    </p:anim>
                                    <p:anim calcmode="lin" valueType="num">
                                      <p:cBhvr>
                                        <p:cTn id="8" dur="1000" fill="hold"/>
                                        <p:tgtEl>
                                          <p:spTgt spid="39938"/>
                                        </p:tgtEl>
                                        <p:attrNameLst>
                                          <p:attrName>ppt_h</p:attrName>
                                        </p:attrNameLst>
                                      </p:cBhvr>
                                      <p:tavLst>
                                        <p:tav tm="0">
                                          <p:val>
                                            <p:fltVal val="0"/>
                                          </p:val>
                                        </p:tav>
                                        <p:tav tm="100000">
                                          <p:val>
                                            <p:strVal val="#ppt_h"/>
                                          </p:val>
                                        </p:tav>
                                      </p:tavLst>
                                    </p:anim>
                                    <p:anim calcmode="lin" valueType="num">
                                      <p:cBhvr>
                                        <p:cTn id="9" dur="1000" fill="hold"/>
                                        <p:tgtEl>
                                          <p:spTgt spid="39938"/>
                                        </p:tgtEl>
                                        <p:attrNameLst>
                                          <p:attrName>style.rotation</p:attrName>
                                        </p:attrNameLst>
                                      </p:cBhvr>
                                      <p:tavLst>
                                        <p:tav tm="0">
                                          <p:val>
                                            <p:fltVal val="90"/>
                                          </p:val>
                                        </p:tav>
                                        <p:tav tm="100000">
                                          <p:val>
                                            <p:fltVal val="0"/>
                                          </p:val>
                                        </p:tav>
                                      </p:tavLst>
                                    </p:anim>
                                    <p:animEffect transition="in" filter="fade">
                                      <p:cBhvr>
                                        <p:cTn id="10" dur="1000"/>
                                        <p:tgtEl>
                                          <p:spTgt spid="39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446212" y="2743200"/>
            <a:ext cx="9601200" cy="1143000"/>
          </a:xfrm>
        </p:spPr>
        <p:txBody>
          <a:bodyPr anchor="ctr">
            <a:normAutofit/>
          </a:bodyPr>
          <a:lstStyle/>
          <a:p>
            <a:pPr algn="ctr"/>
            <a:r>
              <a:rPr lang="en-US" sz="3600" dirty="0"/>
              <a:t>Why Sleep Matters in Behavioral Health</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6" name="Slide Number Placeholder 5"/>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14</a:t>
            </a:fld>
            <a:endParaRPr lang="en-US" dirty="0"/>
          </a:p>
        </p:txBody>
      </p:sp>
    </p:spTree>
    <p:extLst>
      <p:ext uri="{BB962C8B-B14F-4D97-AF65-F5344CB8AC3E}">
        <p14:creationId xmlns:p14="http://schemas.microsoft.com/office/powerpoint/2010/main" val="258686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algn="ctr" eaLnBrk="1" hangingPunct="1"/>
            <a:r>
              <a:rPr lang="en-US" altLang="en-US" sz="4000" b="1"/>
              <a:t>Sleep Restriction Therapy</a:t>
            </a:r>
            <a:r>
              <a:rPr lang="en-US" altLang="en-US" sz="1800" b="1"/>
              <a:t> </a:t>
            </a:r>
            <a:r>
              <a:rPr lang="en-US" altLang="en-US" sz="1400" b="1"/>
              <a:t>Spielman, et al, 1987</a:t>
            </a:r>
            <a:endParaRPr lang="en-US" altLang="en-US" sz="4000" b="1"/>
          </a:p>
        </p:txBody>
      </p:sp>
      <p:sp>
        <p:nvSpPr>
          <p:cNvPr id="97283" name="Rectangle 3"/>
          <p:cNvSpPr>
            <a:spLocks noGrp="1" noChangeArrowheads="1"/>
          </p:cNvSpPr>
          <p:nvPr>
            <p:ph type="body" idx="1"/>
          </p:nvPr>
        </p:nvSpPr>
        <p:spPr/>
        <p:txBody>
          <a:bodyPr/>
          <a:lstStyle/>
          <a:p>
            <a:pPr marL="342900" indent="-342900">
              <a:lnSpc>
                <a:spcPct val="120000"/>
              </a:lnSpc>
            </a:pPr>
            <a:r>
              <a:rPr lang="en-US" altLang="en-US" sz="2400" b="1" u="sng" dirty="0">
                <a:solidFill>
                  <a:schemeClr val="tx2"/>
                </a:solidFill>
              </a:rPr>
              <a:t>Assumption</a:t>
            </a:r>
            <a:r>
              <a:rPr lang="en-US" altLang="en-US" sz="2400" b="1" dirty="0">
                <a:solidFill>
                  <a:schemeClr val="tx2"/>
                </a:solidFill>
              </a:rPr>
              <a:t>:</a:t>
            </a:r>
            <a:r>
              <a:rPr lang="en-US" altLang="en-US" sz="2400" dirty="0">
                <a:solidFill>
                  <a:schemeClr val="tx2"/>
                </a:solidFill>
              </a:rPr>
              <a:t> Individual spends excessive time in bed in an effort to cope with sleep loss and obtain more sleep.  This may affect the homeostatic drive mechanism of sleep</a:t>
            </a:r>
          </a:p>
          <a:p>
            <a:pPr marL="342900" indent="-342900">
              <a:lnSpc>
                <a:spcPct val="120000"/>
              </a:lnSpc>
            </a:pPr>
            <a:r>
              <a:rPr lang="en-US" altLang="en-US" sz="2400" b="1" u="sng" dirty="0">
                <a:solidFill>
                  <a:schemeClr val="tx2"/>
                </a:solidFill>
              </a:rPr>
              <a:t>Goal</a:t>
            </a:r>
            <a:r>
              <a:rPr lang="en-US" altLang="en-US" sz="2400" b="1" dirty="0">
                <a:solidFill>
                  <a:schemeClr val="tx2"/>
                </a:solidFill>
              </a:rPr>
              <a:t>:</a:t>
            </a:r>
            <a:r>
              <a:rPr lang="en-US" altLang="en-US" sz="2400" dirty="0">
                <a:solidFill>
                  <a:schemeClr val="tx2"/>
                </a:solidFill>
              </a:rPr>
              <a:t> Promote mild sleep deprivation, increase homeostatic pressure for sleep</a:t>
            </a:r>
          </a:p>
          <a:p>
            <a:pPr marL="342900" indent="-342900">
              <a:lnSpc>
                <a:spcPct val="120000"/>
              </a:lnSpc>
            </a:pPr>
            <a:r>
              <a:rPr lang="en-US" altLang="en-US" sz="2400" b="1" u="sng" dirty="0">
                <a:solidFill>
                  <a:schemeClr val="tx2"/>
                </a:solidFill>
              </a:rPr>
              <a:t>Findings</a:t>
            </a:r>
            <a:r>
              <a:rPr lang="en-US" altLang="en-US" sz="2400" b="1" dirty="0">
                <a:solidFill>
                  <a:schemeClr val="tx2"/>
                </a:solidFill>
              </a:rPr>
              <a:t>:</a:t>
            </a:r>
            <a:r>
              <a:rPr lang="en-US" altLang="en-US" sz="2400" dirty="0">
                <a:solidFill>
                  <a:schemeClr val="tx2"/>
                </a:solidFill>
              </a:rPr>
              <a:t> Good results for most sleep parameters.  Used in most multiple component CBT therapies</a:t>
            </a:r>
          </a:p>
          <a:p>
            <a:pPr marL="342900" indent="-342900"/>
            <a:endParaRPr lang="en-US" altLang="en-US" sz="2400" dirty="0">
              <a:solidFill>
                <a:schemeClr val="tx2"/>
              </a:solidFill>
            </a:endParaRPr>
          </a:p>
          <a:p>
            <a:pPr marL="342900" indent="-342900"/>
            <a:endParaRPr lang="en-US" altLang="en-US" sz="2800" dirty="0">
              <a:solidFill>
                <a:schemeClr val="tx2"/>
              </a:solidFill>
            </a:endParaRPr>
          </a:p>
        </p:txBody>
      </p:sp>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140</a:t>
            </a:fld>
            <a:endParaRPr lang="en-US" sz="1100" dirty="0"/>
          </a:p>
        </p:txBody>
      </p:sp>
      <p:pic>
        <p:nvPicPr>
          <p:cNvPr id="8" name="Picture 7"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Tree>
    <p:extLst>
      <p:ext uri="{BB962C8B-B14F-4D97-AF65-F5344CB8AC3E}">
        <p14:creationId xmlns:p14="http://schemas.microsoft.com/office/powerpoint/2010/main" val="218129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7283">
                                            <p:txEl>
                                              <p:pRg st="0" end="0"/>
                                            </p:txEl>
                                          </p:spTgt>
                                        </p:tgtEl>
                                        <p:attrNameLst>
                                          <p:attrName>style.visibility</p:attrName>
                                        </p:attrNameLst>
                                      </p:cBhvr>
                                      <p:to>
                                        <p:strVal val="visible"/>
                                      </p:to>
                                    </p:set>
                                    <p:anim calcmode="lin" valueType="num">
                                      <p:cBhvr additive="base">
                                        <p:cTn id="7" dur="500" fill="hold"/>
                                        <p:tgtEl>
                                          <p:spTgt spid="9728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9728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7283">
                                            <p:txEl>
                                              <p:pRg st="1" end="1"/>
                                            </p:txEl>
                                          </p:spTgt>
                                        </p:tgtEl>
                                        <p:attrNameLst>
                                          <p:attrName>style.visibility</p:attrName>
                                        </p:attrNameLst>
                                      </p:cBhvr>
                                      <p:to>
                                        <p:strVal val="visible"/>
                                      </p:to>
                                    </p:set>
                                    <p:anim calcmode="lin" valueType="num">
                                      <p:cBhvr additive="base">
                                        <p:cTn id="13" dur="500" fill="hold"/>
                                        <p:tgtEl>
                                          <p:spTgt spid="9728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9728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97283">
                                            <p:txEl>
                                              <p:pRg st="2" end="2"/>
                                            </p:txEl>
                                          </p:spTgt>
                                        </p:tgtEl>
                                        <p:attrNameLst>
                                          <p:attrName>style.visibility</p:attrName>
                                        </p:attrNameLst>
                                      </p:cBhvr>
                                      <p:to>
                                        <p:strVal val="visible"/>
                                      </p:to>
                                    </p:set>
                                    <p:anim calcmode="lin" valueType="num">
                                      <p:cBhvr additive="base">
                                        <p:cTn id="19" dur="500" fill="hold"/>
                                        <p:tgtEl>
                                          <p:spTgt spid="9728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9728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build="p" autoUpdateAnimBg="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altLang="en-US" sz="4000" b="1"/>
              <a:t>Sleep Restriction Therapy</a:t>
            </a:r>
          </a:p>
        </p:txBody>
      </p:sp>
      <p:sp>
        <p:nvSpPr>
          <p:cNvPr id="98307" name="Rectangle 3"/>
          <p:cNvSpPr>
            <a:spLocks noGrp="1" noChangeArrowheads="1"/>
          </p:cNvSpPr>
          <p:nvPr>
            <p:ph type="body" idx="1"/>
          </p:nvPr>
        </p:nvSpPr>
        <p:spPr/>
        <p:txBody>
          <a:bodyPr>
            <a:normAutofit lnSpcReduction="10000"/>
          </a:bodyPr>
          <a:lstStyle/>
          <a:p>
            <a:pPr eaLnBrk="1" hangingPunct="1">
              <a:lnSpc>
                <a:spcPct val="120000"/>
              </a:lnSpc>
            </a:pPr>
            <a:r>
              <a:rPr lang="en-US" altLang="en-US" sz="2400" b="1" u="sng" dirty="0">
                <a:solidFill>
                  <a:schemeClr val="tx2"/>
                </a:solidFill>
              </a:rPr>
              <a:t>Technique</a:t>
            </a:r>
            <a:r>
              <a:rPr lang="en-US" altLang="en-US" sz="2400" b="1" dirty="0">
                <a:solidFill>
                  <a:schemeClr val="tx2"/>
                </a:solidFill>
              </a:rPr>
              <a:t>:</a:t>
            </a:r>
          </a:p>
          <a:p>
            <a:pPr lvl="1" eaLnBrk="1" hangingPunct="1">
              <a:lnSpc>
                <a:spcPct val="120000"/>
              </a:lnSpc>
            </a:pPr>
            <a:r>
              <a:rPr lang="en-US" altLang="en-US" sz="2400" dirty="0">
                <a:solidFill>
                  <a:schemeClr val="tx2"/>
                </a:solidFill>
              </a:rPr>
              <a:t>Cut time in bed (TIB) to amount of time sleeping + 30 minutes.</a:t>
            </a:r>
          </a:p>
          <a:p>
            <a:pPr lvl="1" eaLnBrk="1" hangingPunct="1">
              <a:lnSpc>
                <a:spcPct val="120000"/>
              </a:lnSpc>
            </a:pPr>
            <a:r>
              <a:rPr lang="en-US" altLang="en-US" sz="2400" dirty="0">
                <a:solidFill>
                  <a:schemeClr val="tx2"/>
                </a:solidFill>
              </a:rPr>
              <a:t>Increase TIB when sleep efficiency is &gt;90% . Sleep efficiency is one’s total sleep time divided by time spent in bed.</a:t>
            </a:r>
          </a:p>
          <a:p>
            <a:pPr lvl="1" eaLnBrk="1" hangingPunct="1">
              <a:lnSpc>
                <a:spcPct val="120000"/>
              </a:lnSpc>
            </a:pPr>
            <a:r>
              <a:rPr lang="en-US" altLang="en-US" sz="2400" dirty="0">
                <a:solidFill>
                  <a:schemeClr val="tx2"/>
                </a:solidFill>
              </a:rPr>
              <a:t>Decrease TIB when sleep efficiency is &lt;85%</a:t>
            </a:r>
          </a:p>
          <a:p>
            <a:pPr lvl="1" eaLnBrk="1" hangingPunct="1">
              <a:lnSpc>
                <a:spcPct val="120000"/>
              </a:lnSpc>
            </a:pPr>
            <a:r>
              <a:rPr lang="en-US" altLang="en-US" sz="2400" dirty="0">
                <a:solidFill>
                  <a:schemeClr val="tx2"/>
                </a:solidFill>
              </a:rPr>
              <a:t>Keep hours same with sleep efficiency 85%-89.9%</a:t>
            </a:r>
          </a:p>
          <a:p>
            <a:pPr lvl="1" eaLnBrk="1" hangingPunct="1">
              <a:lnSpc>
                <a:spcPct val="120000"/>
              </a:lnSpc>
            </a:pPr>
            <a:r>
              <a:rPr lang="en-US" altLang="en-US" sz="2400" dirty="0">
                <a:solidFill>
                  <a:schemeClr val="tx2"/>
                </a:solidFill>
              </a:rPr>
              <a:t>Adjust schedule weekly until optimum duration of           sleep achieved.</a:t>
            </a:r>
          </a:p>
        </p:txBody>
      </p:sp>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141</a:t>
            </a:fld>
            <a:endParaRPr lang="en-US" sz="1100" dirty="0"/>
          </a:p>
        </p:txBody>
      </p:sp>
      <p:pic>
        <p:nvPicPr>
          <p:cNvPr id="8" name="Picture 7"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Tree>
    <p:extLst>
      <p:ext uri="{BB962C8B-B14F-4D97-AF65-F5344CB8AC3E}">
        <p14:creationId xmlns:p14="http://schemas.microsoft.com/office/powerpoint/2010/main" val="3485735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98307">
                                            <p:txEl>
                                              <p:pRg st="1" end="1"/>
                                            </p:txEl>
                                          </p:spTgt>
                                        </p:tgtEl>
                                        <p:attrNameLst>
                                          <p:attrName>style.visibility</p:attrName>
                                        </p:attrNameLst>
                                      </p:cBhvr>
                                      <p:to>
                                        <p:strVal val="visible"/>
                                      </p:to>
                                    </p:set>
                                    <p:anim calcmode="lin" valueType="num">
                                      <p:cBhvr>
                                        <p:cTn id="7" dur="500" fill="hold"/>
                                        <p:tgtEl>
                                          <p:spTgt spid="98307">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98307">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98307">
                                            <p:txEl>
                                              <p:pRg st="1" end="1"/>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98307">
                                            <p:txEl>
                                              <p:pRg st="2" end="2"/>
                                            </p:txEl>
                                          </p:spTgt>
                                        </p:tgtEl>
                                        <p:attrNameLst>
                                          <p:attrName>style.visibility</p:attrName>
                                        </p:attrNameLst>
                                      </p:cBhvr>
                                      <p:to>
                                        <p:strVal val="visible"/>
                                      </p:to>
                                    </p:set>
                                    <p:anim calcmode="lin" valueType="num">
                                      <p:cBhvr>
                                        <p:cTn id="14" dur="500" fill="hold"/>
                                        <p:tgtEl>
                                          <p:spTgt spid="98307">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98307">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98307">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nodeType="clickEffect">
                                  <p:stCondLst>
                                    <p:cond delay="0"/>
                                  </p:stCondLst>
                                  <p:childTnLst>
                                    <p:set>
                                      <p:cBhvr>
                                        <p:cTn id="20" dur="1" fill="hold">
                                          <p:stCondLst>
                                            <p:cond delay="0"/>
                                          </p:stCondLst>
                                        </p:cTn>
                                        <p:tgtEl>
                                          <p:spTgt spid="98307">
                                            <p:txEl>
                                              <p:pRg st="3" end="3"/>
                                            </p:txEl>
                                          </p:spTgt>
                                        </p:tgtEl>
                                        <p:attrNameLst>
                                          <p:attrName>style.visibility</p:attrName>
                                        </p:attrNameLst>
                                      </p:cBhvr>
                                      <p:to>
                                        <p:strVal val="visible"/>
                                      </p:to>
                                    </p:set>
                                    <p:anim calcmode="lin" valueType="num">
                                      <p:cBhvr>
                                        <p:cTn id="21" dur="500" fill="hold"/>
                                        <p:tgtEl>
                                          <p:spTgt spid="98307">
                                            <p:txEl>
                                              <p:pRg st="3" end="3"/>
                                            </p:txEl>
                                          </p:spTgt>
                                        </p:tgtEl>
                                        <p:attrNameLst>
                                          <p:attrName>ppt_w</p:attrName>
                                        </p:attrNameLst>
                                      </p:cBhvr>
                                      <p:tavLst>
                                        <p:tav tm="0">
                                          <p:val>
                                            <p:fltVal val="0"/>
                                          </p:val>
                                        </p:tav>
                                        <p:tav tm="100000">
                                          <p:val>
                                            <p:strVal val="#ppt_w"/>
                                          </p:val>
                                        </p:tav>
                                      </p:tavLst>
                                    </p:anim>
                                    <p:anim calcmode="lin" valueType="num">
                                      <p:cBhvr>
                                        <p:cTn id="22" dur="500" fill="hold"/>
                                        <p:tgtEl>
                                          <p:spTgt spid="98307">
                                            <p:txEl>
                                              <p:pRg st="3" end="3"/>
                                            </p:txEl>
                                          </p:spTgt>
                                        </p:tgtEl>
                                        <p:attrNameLst>
                                          <p:attrName>ppt_h</p:attrName>
                                        </p:attrNameLst>
                                      </p:cBhvr>
                                      <p:tavLst>
                                        <p:tav tm="0">
                                          <p:val>
                                            <p:fltVal val="0"/>
                                          </p:val>
                                        </p:tav>
                                        <p:tav tm="100000">
                                          <p:val>
                                            <p:strVal val="#ppt_h"/>
                                          </p:val>
                                        </p:tav>
                                      </p:tavLst>
                                    </p:anim>
                                    <p:animEffect transition="in" filter="fade">
                                      <p:cBhvr>
                                        <p:cTn id="23" dur="500"/>
                                        <p:tgtEl>
                                          <p:spTgt spid="98307">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nodeType="clickEffect">
                                  <p:stCondLst>
                                    <p:cond delay="0"/>
                                  </p:stCondLst>
                                  <p:childTnLst>
                                    <p:set>
                                      <p:cBhvr>
                                        <p:cTn id="27" dur="1" fill="hold">
                                          <p:stCondLst>
                                            <p:cond delay="0"/>
                                          </p:stCondLst>
                                        </p:cTn>
                                        <p:tgtEl>
                                          <p:spTgt spid="98307">
                                            <p:txEl>
                                              <p:pRg st="4" end="4"/>
                                            </p:txEl>
                                          </p:spTgt>
                                        </p:tgtEl>
                                        <p:attrNameLst>
                                          <p:attrName>style.visibility</p:attrName>
                                        </p:attrNameLst>
                                      </p:cBhvr>
                                      <p:to>
                                        <p:strVal val="visible"/>
                                      </p:to>
                                    </p:set>
                                    <p:anim calcmode="lin" valueType="num">
                                      <p:cBhvr>
                                        <p:cTn id="28" dur="500" fill="hold"/>
                                        <p:tgtEl>
                                          <p:spTgt spid="98307">
                                            <p:txEl>
                                              <p:pRg st="4" end="4"/>
                                            </p:txEl>
                                          </p:spTgt>
                                        </p:tgtEl>
                                        <p:attrNameLst>
                                          <p:attrName>ppt_w</p:attrName>
                                        </p:attrNameLst>
                                      </p:cBhvr>
                                      <p:tavLst>
                                        <p:tav tm="0">
                                          <p:val>
                                            <p:fltVal val="0"/>
                                          </p:val>
                                        </p:tav>
                                        <p:tav tm="100000">
                                          <p:val>
                                            <p:strVal val="#ppt_w"/>
                                          </p:val>
                                        </p:tav>
                                      </p:tavLst>
                                    </p:anim>
                                    <p:anim calcmode="lin" valueType="num">
                                      <p:cBhvr>
                                        <p:cTn id="29" dur="500" fill="hold"/>
                                        <p:tgtEl>
                                          <p:spTgt spid="98307">
                                            <p:txEl>
                                              <p:pRg st="4" end="4"/>
                                            </p:txEl>
                                          </p:spTgt>
                                        </p:tgtEl>
                                        <p:attrNameLst>
                                          <p:attrName>ppt_h</p:attrName>
                                        </p:attrNameLst>
                                      </p:cBhvr>
                                      <p:tavLst>
                                        <p:tav tm="0">
                                          <p:val>
                                            <p:fltVal val="0"/>
                                          </p:val>
                                        </p:tav>
                                        <p:tav tm="100000">
                                          <p:val>
                                            <p:strVal val="#ppt_h"/>
                                          </p:val>
                                        </p:tav>
                                      </p:tavLst>
                                    </p:anim>
                                    <p:animEffect transition="in" filter="fade">
                                      <p:cBhvr>
                                        <p:cTn id="30" dur="500"/>
                                        <p:tgtEl>
                                          <p:spTgt spid="98307">
                                            <p:txEl>
                                              <p:pRg st="4" end="4"/>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nodeType="clickEffect">
                                  <p:stCondLst>
                                    <p:cond delay="0"/>
                                  </p:stCondLst>
                                  <p:childTnLst>
                                    <p:set>
                                      <p:cBhvr>
                                        <p:cTn id="34" dur="1" fill="hold">
                                          <p:stCondLst>
                                            <p:cond delay="0"/>
                                          </p:stCondLst>
                                        </p:cTn>
                                        <p:tgtEl>
                                          <p:spTgt spid="98307">
                                            <p:txEl>
                                              <p:pRg st="5" end="5"/>
                                            </p:txEl>
                                          </p:spTgt>
                                        </p:tgtEl>
                                        <p:attrNameLst>
                                          <p:attrName>style.visibility</p:attrName>
                                        </p:attrNameLst>
                                      </p:cBhvr>
                                      <p:to>
                                        <p:strVal val="visible"/>
                                      </p:to>
                                    </p:set>
                                    <p:anim calcmode="lin" valueType="num">
                                      <p:cBhvr>
                                        <p:cTn id="35" dur="500" fill="hold"/>
                                        <p:tgtEl>
                                          <p:spTgt spid="98307">
                                            <p:txEl>
                                              <p:pRg st="5" end="5"/>
                                            </p:txEl>
                                          </p:spTgt>
                                        </p:tgtEl>
                                        <p:attrNameLst>
                                          <p:attrName>ppt_w</p:attrName>
                                        </p:attrNameLst>
                                      </p:cBhvr>
                                      <p:tavLst>
                                        <p:tav tm="0">
                                          <p:val>
                                            <p:fltVal val="0"/>
                                          </p:val>
                                        </p:tav>
                                        <p:tav tm="100000">
                                          <p:val>
                                            <p:strVal val="#ppt_w"/>
                                          </p:val>
                                        </p:tav>
                                      </p:tavLst>
                                    </p:anim>
                                    <p:anim calcmode="lin" valueType="num">
                                      <p:cBhvr>
                                        <p:cTn id="36" dur="500" fill="hold"/>
                                        <p:tgtEl>
                                          <p:spTgt spid="98307">
                                            <p:txEl>
                                              <p:pRg st="5" end="5"/>
                                            </p:txEl>
                                          </p:spTgt>
                                        </p:tgtEl>
                                        <p:attrNameLst>
                                          <p:attrName>ppt_h</p:attrName>
                                        </p:attrNameLst>
                                      </p:cBhvr>
                                      <p:tavLst>
                                        <p:tav tm="0">
                                          <p:val>
                                            <p:fltVal val="0"/>
                                          </p:val>
                                        </p:tav>
                                        <p:tav tm="100000">
                                          <p:val>
                                            <p:strVal val="#ppt_h"/>
                                          </p:val>
                                        </p:tav>
                                      </p:tavLst>
                                    </p:anim>
                                    <p:animEffect transition="in" filter="fade">
                                      <p:cBhvr>
                                        <p:cTn id="37" dur="500"/>
                                        <p:tgtEl>
                                          <p:spTgt spid="9830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1" y="0"/>
            <a:ext cx="9761807"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142</a:t>
            </a:fld>
            <a:endParaRPr lang="en-US" sz="1100" dirty="0"/>
          </a:p>
        </p:txBody>
      </p:sp>
    </p:spTree>
    <p:extLst>
      <p:ext uri="{BB962C8B-B14F-4D97-AF65-F5344CB8AC3E}">
        <p14:creationId xmlns:p14="http://schemas.microsoft.com/office/powerpoint/2010/main" val="3836786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0962"/>
                                        </p:tgtEl>
                                        <p:attrNameLst>
                                          <p:attrName>style.visibility</p:attrName>
                                        </p:attrNameLst>
                                      </p:cBhvr>
                                      <p:to>
                                        <p:strVal val="visible"/>
                                      </p:to>
                                    </p:set>
                                    <p:anim calcmode="lin" valueType="num">
                                      <p:cBhvr>
                                        <p:cTn id="7" dur="1000" fill="hold"/>
                                        <p:tgtEl>
                                          <p:spTgt spid="40962"/>
                                        </p:tgtEl>
                                        <p:attrNameLst>
                                          <p:attrName>ppt_w</p:attrName>
                                        </p:attrNameLst>
                                      </p:cBhvr>
                                      <p:tavLst>
                                        <p:tav tm="0">
                                          <p:val>
                                            <p:fltVal val="0"/>
                                          </p:val>
                                        </p:tav>
                                        <p:tav tm="100000">
                                          <p:val>
                                            <p:strVal val="#ppt_w"/>
                                          </p:val>
                                        </p:tav>
                                      </p:tavLst>
                                    </p:anim>
                                    <p:anim calcmode="lin" valueType="num">
                                      <p:cBhvr>
                                        <p:cTn id="8" dur="1000" fill="hold"/>
                                        <p:tgtEl>
                                          <p:spTgt spid="40962"/>
                                        </p:tgtEl>
                                        <p:attrNameLst>
                                          <p:attrName>ppt_h</p:attrName>
                                        </p:attrNameLst>
                                      </p:cBhvr>
                                      <p:tavLst>
                                        <p:tav tm="0">
                                          <p:val>
                                            <p:fltVal val="0"/>
                                          </p:val>
                                        </p:tav>
                                        <p:tav tm="100000">
                                          <p:val>
                                            <p:strVal val="#ppt_h"/>
                                          </p:val>
                                        </p:tav>
                                      </p:tavLst>
                                    </p:anim>
                                    <p:anim calcmode="lin" valueType="num">
                                      <p:cBhvr>
                                        <p:cTn id="9" dur="1000" fill="hold"/>
                                        <p:tgtEl>
                                          <p:spTgt spid="40962"/>
                                        </p:tgtEl>
                                        <p:attrNameLst>
                                          <p:attrName>style.rotation</p:attrName>
                                        </p:attrNameLst>
                                      </p:cBhvr>
                                      <p:tavLst>
                                        <p:tav tm="0">
                                          <p:val>
                                            <p:fltVal val="90"/>
                                          </p:val>
                                        </p:tav>
                                        <p:tav tm="100000">
                                          <p:val>
                                            <p:fltVal val="0"/>
                                          </p:val>
                                        </p:tav>
                                      </p:tavLst>
                                    </p:anim>
                                    <p:animEffect transition="in" filter="fade">
                                      <p:cBhvr>
                                        <p:cTn id="10" dur="1000"/>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0"/>
            <a:ext cx="9753600" cy="66830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143</a:t>
            </a:fld>
            <a:endParaRPr lang="en-US" sz="1100" dirty="0"/>
          </a:p>
        </p:txBody>
      </p:sp>
    </p:spTree>
    <p:extLst>
      <p:ext uri="{BB962C8B-B14F-4D97-AF65-F5344CB8AC3E}">
        <p14:creationId xmlns:p14="http://schemas.microsoft.com/office/powerpoint/2010/main" val="1754113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1986"/>
                                        </p:tgtEl>
                                        <p:attrNameLst>
                                          <p:attrName>style.visibility</p:attrName>
                                        </p:attrNameLst>
                                      </p:cBhvr>
                                      <p:to>
                                        <p:strVal val="visible"/>
                                      </p:to>
                                    </p:set>
                                    <p:anim calcmode="lin" valueType="num">
                                      <p:cBhvr>
                                        <p:cTn id="7" dur="1000" fill="hold"/>
                                        <p:tgtEl>
                                          <p:spTgt spid="41986"/>
                                        </p:tgtEl>
                                        <p:attrNameLst>
                                          <p:attrName>ppt_w</p:attrName>
                                        </p:attrNameLst>
                                      </p:cBhvr>
                                      <p:tavLst>
                                        <p:tav tm="0">
                                          <p:val>
                                            <p:fltVal val="0"/>
                                          </p:val>
                                        </p:tav>
                                        <p:tav tm="100000">
                                          <p:val>
                                            <p:strVal val="#ppt_w"/>
                                          </p:val>
                                        </p:tav>
                                      </p:tavLst>
                                    </p:anim>
                                    <p:anim calcmode="lin" valueType="num">
                                      <p:cBhvr>
                                        <p:cTn id="8" dur="1000" fill="hold"/>
                                        <p:tgtEl>
                                          <p:spTgt spid="41986"/>
                                        </p:tgtEl>
                                        <p:attrNameLst>
                                          <p:attrName>ppt_h</p:attrName>
                                        </p:attrNameLst>
                                      </p:cBhvr>
                                      <p:tavLst>
                                        <p:tav tm="0">
                                          <p:val>
                                            <p:fltVal val="0"/>
                                          </p:val>
                                        </p:tav>
                                        <p:tav tm="100000">
                                          <p:val>
                                            <p:strVal val="#ppt_h"/>
                                          </p:val>
                                        </p:tav>
                                      </p:tavLst>
                                    </p:anim>
                                    <p:anim calcmode="lin" valueType="num">
                                      <p:cBhvr>
                                        <p:cTn id="9" dur="1000" fill="hold"/>
                                        <p:tgtEl>
                                          <p:spTgt spid="41986"/>
                                        </p:tgtEl>
                                        <p:attrNameLst>
                                          <p:attrName>style.rotation</p:attrName>
                                        </p:attrNameLst>
                                      </p:cBhvr>
                                      <p:tavLst>
                                        <p:tav tm="0">
                                          <p:val>
                                            <p:fltVal val="90"/>
                                          </p:val>
                                        </p:tav>
                                        <p:tav tm="100000">
                                          <p:val>
                                            <p:fltVal val="0"/>
                                          </p:val>
                                        </p:tav>
                                      </p:tavLst>
                                    </p:anim>
                                    <p:animEffect transition="in" filter="fade">
                                      <p:cBhvr>
                                        <p:cTn id="10" dur="10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131"/>
            <a:ext cx="9753600" cy="67189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144</a:t>
            </a:fld>
            <a:endParaRPr lang="en-US" sz="1100" dirty="0"/>
          </a:p>
        </p:txBody>
      </p:sp>
    </p:spTree>
    <p:extLst>
      <p:ext uri="{BB962C8B-B14F-4D97-AF65-F5344CB8AC3E}">
        <p14:creationId xmlns:p14="http://schemas.microsoft.com/office/powerpoint/2010/main" val="4100558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p:cTn id="7" dur="1000" fill="hold"/>
                                        <p:tgtEl>
                                          <p:spTgt spid="43010"/>
                                        </p:tgtEl>
                                        <p:attrNameLst>
                                          <p:attrName>ppt_w</p:attrName>
                                        </p:attrNameLst>
                                      </p:cBhvr>
                                      <p:tavLst>
                                        <p:tav tm="0">
                                          <p:val>
                                            <p:fltVal val="0"/>
                                          </p:val>
                                        </p:tav>
                                        <p:tav tm="100000">
                                          <p:val>
                                            <p:strVal val="#ppt_w"/>
                                          </p:val>
                                        </p:tav>
                                      </p:tavLst>
                                    </p:anim>
                                    <p:anim calcmode="lin" valueType="num">
                                      <p:cBhvr>
                                        <p:cTn id="8" dur="1000" fill="hold"/>
                                        <p:tgtEl>
                                          <p:spTgt spid="43010"/>
                                        </p:tgtEl>
                                        <p:attrNameLst>
                                          <p:attrName>ppt_h</p:attrName>
                                        </p:attrNameLst>
                                      </p:cBhvr>
                                      <p:tavLst>
                                        <p:tav tm="0">
                                          <p:val>
                                            <p:fltVal val="0"/>
                                          </p:val>
                                        </p:tav>
                                        <p:tav tm="100000">
                                          <p:val>
                                            <p:strVal val="#ppt_h"/>
                                          </p:val>
                                        </p:tav>
                                      </p:tavLst>
                                    </p:anim>
                                    <p:anim calcmode="lin" valueType="num">
                                      <p:cBhvr>
                                        <p:cTn id="9" dur="1000" fill="hold"/>
                                        <p:tgtEl>
                                          <p:spTgt spid="43010"/>
                                        </p:tgtEl>
                                        <p:attrNameLst>
                                          <p:attrName>style.rotation</p:attrName>
                                        </p:attrNameLst>
                                      </p:cBhvr>
                                      <p:tavLst>
                                        <p:tav tm="0">
                                          <p:val>
                                            <p:fltVal val="90"/>
                                          </p:val>
                                        </p:tav>
                                        <p:tav tm="100000">
                                          <p:val>
                                            <p:fltVal val="0"/>
                                          </p:val>
                                        </p:tav>
                                      </p:tavLst>
                                    </p:anim>
                                    <p:animEffect transition="in" filter="fade">
                                      <p:cBhvr>
                                        <p:cTn id="10" dur="10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0"/>
            <a:ext cx="9849126"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145</a:t>
            </a:fld>
            <a:endParaRPr lang="en-US" sz="1100" dirty="0"/>
          </a:p>
        </p:txBody>
      </p:sp>
      <p:sp>
        <p:nvSpPr>
          <p:cNvPr id="2" name="TextBox 1">
            <a:extLst>
              <a:ext uri="{FF2B5EF4-FFF2-40B4-BE49-F238E27FC236}">
                <a16:creationId xmlns:a16="http://schemas.microsoft.com/office/drawing/2014/main" id="{D0332919-9306-4332-8CD0-FC711551640B}"/>
              </a:ext>
            </a:extLst>
          </p:cNvPr>
          <p:cNvSpPr txBox="1"/>
          <p:nvPr/>
        </p:nvSpPr>
        <p:spPr>
          <a:xfrm>
            <a:off x="8380412" y="3343246"/>
            <a:ext cx="1752600" cy="400110"/>
          </a:xfrm>
          <a:prstGeom prst="rect">
            <a:avLst/>
          </a:prstGeom>
          <a:noFill/>
          <a:ln>
            <a:solidFill>
              <a:schemeClr val="bg2"/>
            </a:solidFill>
          </a:ln>
        </p:spPr>
        <p:txBody>
          <a:bodyPr wrap="square" rtlCol="0" anchor="ctr" anchorCtr="1">
            <a:spAutoFit/>
          </a:bodyPr>
          <a:lstStyle/>
          <a:p>
            <a:r>
              <a:rPr lang="en-US" sz="2000" b="1" dirty="0">
                <a:solidFill>
                  <a:schemeClr val="bg1"/>
                </a:solidFill>
              </a:rPr>
              <a:t>+ 30 Minutes</a:t>
            </a:r>
          </a:p>
        </p:txBody>
      </p:sp>
    </p:spTree>
    <p:extLst>
      <p:ext uri="{BB962C8B-B14F-4D97-AF65-F5344CB8AC3E}">
        <p14:creationId xmlns:p14="http://schemas.microsoft.com/office/powerpoint/2010/main" val="4093220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4036"/>
                                        </p:tgtEl>
                                        <p:attrNameLst>
                                          <p:attrName>style.visibility</p:attrName>
                                        </p:attrNameLst>
                                      </p:cBhvr>
                                      <p:to>
                                        <p:strVal val="visible"/>
                                      </p:to>
                                    </p:set>
                                    <p:anim calcmode="lin" valueType="num">
                                      <p:cBhvr>
                                        <p:cTn id="7" dur="1000" fill="hold"/>
                                        <p:tgtEl>
                                          <p:spTgt spid="44036"/>
                                        </p:tgtEl>
                                        <p:attrNameLst>
                                          <p:attrName>ppt_w</p:attrName>
                                        </p:attrNameLst>
                                      </p:cBhvr>
                                      <p:tavLst>
                                        <p:tav tm="0">
                                          <p:val>
                                            <p:fltVal val="0"/>
                                          </p:val>
                                        </p:tav>
                                        <p:tav tm="100000">
                                          <p:val>
                                            <p:strVal val="#ppt_w"/>
                                          </p:val>
                                        </p:tav>
                                      </p:tavLst>
                                    </p:anim>
                                    <p:anim calcmode="lin" valueType="num">
                                      <p:cBhvr>
                                        <p:cTn id="8" dur="1000" fill="hold"/>
                                        <p:tgtEl>
                                          <p:spTgt spid="44036"/>
                                        </p:tgtEl>
                                        <p:attrNameLst>
                                          <p:attrName>ppt_h</p:attrName>
                                        </p:attrNameLst>
                                      </p:cBhvr>
                                      <p:tavLst>
                                        <p:tav tm="0">
                                          <p:val>
                                            <p:fltVal val="0"/>
                                          </p:val>
                                        </p:tav>
                                        <p:tav tm="100000">
                                          <p:val>
                                            <p:strVal val="#ppt_h"/>
                                          </p:val>
                                        </p:tav>
                                      </p:tavLst>
                                    </p:anim>
                                    <p:anim calcmode="lin" valueType="num">
                                      <p:cBhvr>
                                        <p:cTn id="9" dur="1000" fill="hold"/>
                                        <p:tgtEl>
                                          <p:spTgt spid="44036"/>
                                        </p:tgtEl>
                                        <p:attrNameLst>
                                          <p:attrName>style.rotation</p:attrName>
                                        </p:attrNameLst>
                                      </p:cBhvr>
                                      <p:tavLst>
                                        <p:tav tm="0">
                                          <p:val>
                                            <p:fltVal val="90"/>
                                          </p:val>
                                        </p:tav>
                                        <p:tav tm="100000">
                                          <p:val>
                                            <p:fltVal val="0"/>
                                          </p:val>
                                        </p:tav>
                                      </p:tavLst>
                                    </p:anim>
                                    <p:animEffect transition="in" filter="fade">
                                      <p:cBhvr>
                                        <p:cTn id="10" dur="1000"/>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76200"/>
            <a:ext cx="9601200" cy="66888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146</a:t>
            </a:fld>
            <a:endParaRPr lang="en-US" sz="1100" dirty="0"/>
          </a:p>
        </p:txBody>
      </p:sp>
    </p:spTree>
    <p:extLst>
      <p:ext uri="{BB962C8B-B14F-4D97-AF65-F5344CB8AC3E}">
        <p14:creationId xmlns:p14="http://schemas.microsoft.com/office/powerpoint/2010/main" val="3387855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5058"/>
                                        </p:tgtEl>
                                        <p:attrNameLst>
                                          <p:attrName>style.visibility</p:attrName>
                                        </p:attrNameLst>
                                      </p:cBhvr>
                                      <p:to>
                                        <p:strVal val="visible"/>
                                      </p:to>
                                    </p:set>
                                    <p:anim calcmode="lin" valueType="num">
                                      <p:cBhvr>
                                        <p:cTn id="7" dur="1000" fill="hold"/>
                                        <p:tgtEl>
                                          <p:spTgt spid="45058"/>
                                        </p:tgtEl>
                                        <p:attrNameLst>
                                          <p:attrName>ppt_w</p:attrName>
                                        </p:attrNameLst>
                                      </p:cBhvr>
                                      <p:tavLst>
                                        <p:tav tm="0">
                                          <p:val>
                                            <p:fltVal val="0"/>
                                          </p:val>
                                        </p:tav>
                                        <p:tav tm="100000">
                                          <p:val>
                                            <p:strVal val="#ppt_w"/>
                                          </p:val>
                                        </p:tav>
                                      </p:tavLst>
                                    </p:anim>
                                    <p:anim calcmode="lin" valueType="num">
                                      <p:cBhvr>
                                        <p:cTn id="8" dur="1000" fill="hold"/>
                                        <p:tgtEl>
                                          <p:spTgt spid="45058"/>
                                        </p:tgtEl>
                                        <p:attrNameLst>
                                          <p:attrName>ppt_h</p:attrName>
                                        </p:attrNameLst>
                                      </p:cBhvr>
                                      <p:tavLst>
                                        <p:tav tm="0">
                                          <p:val>
                                            <p:fltVal val="0"/>
                                          </p:val>
                                        </p:tav>
                                        <p:tav tm="100000">
                                          <p:val>
                                            <p:strVal val="#ppt_h"/>
                                          </p:val>
                                        </p:tav>
                                      </p:tavLst>
                                    </p:anim>
                                    <p:anim calcmode="lin" valueType="num">
                                      <p:cBhvr>
                                        <p:cTn id="9" dur="1000" fill="hold"/>
                                        <p:tgtEl>
                                          <p:spTgt spid="45058"/>
                                        </p:tgtEl>
                                        <p:attrNameLst>
                                          <p:attrName>style.rotation</p:attrName>
                                        </p:attrNameLst>
                                      </p:cBhvr>
                                      <p:tavLst>
                                        <p:tav tm="0">
                                          <p:val>
                                            <p:fltVal val="90"/>
                                          </p:val>
                                        </p:tav>
                                        <p:tav tm="100000">
                                          <p:val>
                                            <p:fltVal val="0"/>
                                          </p:val>
                                        </p:tav>
                                      </p:tavLst>
                                    </p:anim>
                                    <p:animEffect transition="in" filter="fade">
                                      <p:cBhvr>
                                        <p:cTn id="10" dur="1000"/>
                                        <p:tgtEl>
                                          <p:spTgt spid="45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3" y="0"/>
            <a:ext cx="9829800" cy="67232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147</a:t>
            </a:fld>
            <a:endParaRPr lang="en-US" sz="1100" dirty="0"/>
          </a:p>
        </p:txBody>
      </p:sp>
    </p:spTree>
    <p:extLst>
      <p:ext uri="{BB962C8B-B14F-4D97-AF65-F5344CB8AC3E}">
        <p14:creationId xmlns:p14="http://schemas.microsoft.com/office/powerpoint/2010/main" val="3568075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6082"/>
                                        </p:tgtEl>
                                        <p:attrNameLst>
                                          <p:attrName>style.visibility</p:attrName>
                                        </p:attrNameLst>
                                      </p:cBhvr>
                                      <p:to>
                                        <p:strVal val="visible"/>
                                      </p:to>
                                    </p:set>
                                    <p:anim calcmode="lin" valueType="num">
                                      <p:cBhvr>
                                        <p:cTn id="7" dur="1000" fill="hold"/>
                                        <p:tgtEl>
                                          <p:spTgt spid="46082"/>
                                        </p:tgtEl>
                                        <p:attrNameLst>
                                          <p:attrName>ppt_w</p:attrName>
                                        </p:attrNameLst>
                                      </p:cBhvr>
                                      <p:tavLst>
                                        <p:tav tm="0">
                                          <p:val>
                                            <p:fltVal val="0"/>
                                          </p:val>
                                        </p:tav>
                                        <p:tav tm="100000">
                                          <p:val>
                                            <p:strVal val="#ppt_w"/>
                                          </p:val>
                                        </p:tav>
                                      </p:tavLst>
                                    </p:anim>
                                    <p:anim calcmode="lin" valueType="num">
                                      <p:cBhvr>
                                        <p:cTn id="8" dur="1000" fill="hold"/>
                                        <p:tgtEl>
                                          <p:spTgt spid="46082"/>
                                        </p:tgtEl>
                                        <p:attrNameLst>
                                          <p:attrName>ppt_h</p:attrName>
                                        </p:attrNameLst>
                                      </p:cBhvr>
                                      <p:tavLst>
                                        <p:tav tm="0">
                                          <p:val>
                                            <p:fltVal val="0"/>
                                          </p:val>
                                        </p:tav>
                                        <p:tav tm="100000">
                                          <p:val>
                                            <p:strVal val="#ppt_h"/>
                                          </p:val>
                                        </p:tav>
                                      </p:tavLst>
                                    </p:anim>
                                    <p:anim calcmode="lin" valueType="num">
                                      <p:cBhvr>
                                        <p:cTn id="9" dur="1000" fill="hold"/>
                                        <p:tgtEl>
                                          <p:spTgt spid="46082"/>
                                        </p:tgtEl>
                                        <p:attrNameLst>
                                          <p:attrName>style.rotation</p:attrName>
                                        </p:attrNameLst>
                                      </p:cBhvr>
                                      <p:tavLst>
                                        <p:tav tm="0">
                                          <p:val>
                                            <p:fltVal val="90"/>
                                          </p:val>
                                        </p:tav>
                                        <p:tav tm="100000">
                                          <p:val>
                                            <p:fltVal val="0"/>
                                          </p:val>
                                        </p:tav>
                                      </p:tavLst>
                                    </p:anim>
                                    <p:animEffect transition="in" filter="fade">
                                      <p:cBhvr>
                                        <p:cTn id="10" dur="1000"/>
                                        <p:tgtEl>
                                          <p:spTgt spid="46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0"/>
            <a:ext cx="9814396"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148</a:t>
            </a:fld>
            <a:endParaRPr lang="en-US" sz="1100" dirty="0"/>
          </a:p>
        </p:txBody>
      </p:sp>
    </p:spTree>
    <p:extLst>
      <p:ext uri="{BB962C8B-B14F-4D97-AF65-F5344CB8AC3E}">
        <p14:creationId xmlns:p14="http://schemas.microsoft.com/office/powerpoint/2010/main" val="1595181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fltVal val="0"/>
                                          </p:val>
                                        </p:tav>
                                        <p:tav tm="100000">
                                          <p:val>
                                            <p:strVal val="#ppt_w"/>
                                          </p:val>
                                        </p:tav>
                                      </p:tavLst>
                                    </p:anim>
                                    <p:anim calcmode="lin" valueType="num">
                                      <p:cBhvr>
                                        <p:cTn id="8" dur="1000" fill="hold"/>
                                        <p:tgtEl>
                                          <p:spTgt spid="47106"/>
                                        </p:tgtEl>
                                        <p:attrNameLst>
                                          <p:attrName>ppt_h</p:attrName>
                                        </p:attrNameLst>
                                      </p:cBhvr>
                                      <p:tavLst>
                                        <p:tav tm="0">
                                          <p:val>
                                            <p:fltVal val="0"/>
                                          </p:val>
                                        </p:tav>
                                        <p:tav tm="100000">
                                          <p:val>
                                            <p:strVal val="#ppt_h"/>
                                          </p:val>
                                        </p:tav>
                                      </p:tavLst>
                                    </p:anim>
                                    <p:anim calcmode="lin" valueType="num">
                                      <p:cBhvr>
                                        <p:cTn id="9" dur="1000" fill="hold"/>
                                        <p:tgtEl>
                                          <p:spTgt spid="47106"/>
                                        </p:tgtEl>
                                        <p:attrNameLst>
                                          <p:attrName>style.rotation</p:attrName>
                                        </p:attrNameLst>
                                      </p:cBhvr>
                                      <p:tavLst>
                                        <p:tav tm="0">
                                          <p:val>
                                            <p:fltVal val="90"/>
                                          </p:val>
                                        </p:tav>
                                        <p:tav tm="100000">
                                          <p:val>
                                            <p:fltVal val="0"/>
                                          </p:val>
                                        </p:tav>
                                      </p:tavLst>
                                    </p:anim>
                                    <p:animEffect transition="in" filter="fade">
                                      <p:cBhvr>
                                        <p:cTn id="10" dur="1000"/>
                                        <p:tgtEl>
                                          <p:spTgt spid="47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81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0"/>
            <a:ext cx="9753600" cy="6655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149</a:t>
            </a:fld>
            <a:endParaRPr lang="en-US" sz="1100" dirty="0"/>
          </a:p>
        </p:txBody>
      </p:sp>
    </p:spTree>
    <p:extLst>
      <p:ext uri="{BB962C8B-B14F-4D97-AF65-F5344CB8AC3E}">
        <p14:creationId xmlns:p14="http://schemas.microsoft.com/office/powerpoint/2010/main" val="3861885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8130"/>
                                        </p:tgtEl>
                                        <p:attrNameLst>
                                          <p:attrName>style.visibility</p:attrName>
                                        </p:attrNameLst>
                                      </p:cBhvr>
                                      <p:to>
                                        <p:strVal val="visible"/>
                                      </p:to>
                                    </p:set>
                                    <p:anim calcmode="lin" valueType="num">
                                      <p:cBhvr>
                                        <p:cTn id="7" dur="1000" fill="hold"/>
                                        <p:tgtEl>
                                          <p:spTgt spid="48130"/>
                                        </p:tgtEl>
                                        <p:attrNameLst>
                                          <p:attrName>ppt_w</p:attrName>
                                        </p:attrNameLst>
                                      </p:cBhvr>
                                      <p:tavLst>
                                        <p:tav tm="0">
                                          <p:val>
                                            <p:fltVal val="0"/>
                                          </p:val>
                                        </p:tav>
                                        <p:tav tm="100000">
                                          <p:val>
                                            <p:strVal val="#ppt_w"/>
                                          </p:val>
                                        </p:tav>
                                      </p:tavLst>
                                    </p:anim>
                                    <p:anim calcmode="lin" valueType="num">
                                      <p:cBhvr>
                                        <p:cTn id="8" dur="1000" fill="hold"/>
                                        <p:tgtEl>
                                          <p:spTgt spid="48130"/>
                                        </p:tgtEl>
                                        <p:attrNameLst>
                                          <p:attrName>ppt_h</p:attrName>
                                        </p:attrNameLst>
                                      </p:cBhvr>
                                      <p:tavLst>
                                        <p:tav tm="0">
                                          <p:val>
                                            <p:fltVal val="0"/>
                                          </p:val>
                                        </p:tav>
                                        <p:tav tm="100000">
                                          <p:val>
                                            <p:strVal val="#ppt_h"/>
                                          </p:val>
                                        </p:tav>
                                      </p:tavLst>
                                    </p:anim>
                                    <p:anim calcmode="lin" valueType="num">
                                      <p:cBhvr>
                                        <p:cTn id="9" dur="1000" fill="hold"/>
                                        <p:tgtEl>
                                          <p:spTgt spid="48130"/>
                                        </p:tgtEl>
                                        <p:attrNameLst>
                                          <p:attrName>style.rotation</p:attrName>
                                        </p:attrNameLst>
                                      </p:cBhvr>
                                      <p:tavLst>
                                        <p:tav tm="0">
                                          <p:val>
                                            <p:fltVal val="90"/>
                                          </p:val>
                                        </p:tav>
                                        <p:tav tm="100000">
                                          <p:val>
                                            <p:fltVal val="0"/>
                                          </p:val>
                                        </p:tav>
                                      </p:tavLst>
                                    </p:anim>
                                    <p:animEffect transition="in" filter="fade">
                                      <p:cBhvr>
                                        <p:cTn id="10" dur="1000"/>
                                        <p:tgtEl>
                                          <p:spTgt spid="48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520826" y="533400"/>
            <a:ext cx="9601200" cy="1143000"/>
          </a:xfrm>
        </p:spPr>
        <p:txBody>
          <a:bodyPr anchor="ctr"/>
          <a:lstStyle/>
          <a:p>
            <a:r>
              <a:rPr lang="en-US" dirty="0">
                <a:solidFill>
                  <a:srgbClr val="7030A0"/>
                </a:solidFill>
              </a:rPr>
              <a:t>Why Sleep Matters in Behavioral Health</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5224" y="5105400"/>
            <a:ext cx="1528665" cy="1528665"/>
          </a:xfrm>
          <a:prstGeom prst="rect">
            <a:avLst/>
          </a:prstGeom>
        </p:spPr>
      </p:pic>
      <p:sp>
        <p:nvSpPr>
          <p:cNvPr id="5" name="TextBox 4">
            <a:extLst>
              <a:ext uri="{FF2B5EF4-FFF2-40B4-BE49-F238E27FC236}">
                <a16:creationId xmlns:a16="http://schemas.microsoft.com/office/drawing/2014/main" id="{9B5B3724-BF7C-46BD-B569-5882DF413E19}"/>
              </a:ext>
            </a:extLst>
          </p:cNvPr>
          <p:cNvSpPr txBox="1"/>
          <p:nvPr/>
        </p:nvSpPr>
        <p:spPr>
          <a:xfrm>
            <a:off x="760412" y="6173949"/>
            <a:ext cx="8991600" cy="369332"/>
          </a:xfrm>
          <a:prstGeom prst="rect">
            <a:avLst/>
          </a:prstGeom>
          <a:noFill/>
        </p:spPr>
        <p:txBody>
          <a:bodyPr wrap="square" rtlCol="0">
            <a:spAutoFit/>
          </a:bodyPr>
          <a:lstStyle/>
          <a:p>
            <a:r>
              <a:rPr lang="en-US" sz="1800" dirty="0">
                <a:effectLst/>
                <a:latin typeface="Arial" panose="020B0604020202020204" pitchFamily="34" charset="0"/>
                <a:ea typeface="Calibri" panose="020F0502020204030204" pitchFamily="34" charset="0"/>
              </a:rPr>
              <a:t>Source:  https://www.health.harvard.edu/newsletter_article/sleep-and-mental-health</a:t>
            </a:r>
            <a:endParaRPr lang="en-US" dirty="0"/>
          </a:p>
        </p:txBody>
      </p:sp>
      <p:sp>
        <p:nvSpPr>
          <p:cNvPr id="6" name="TextBox 5">
            <a:extLst>
              <a:ext uri="{FF2B5EF4-FFF2-40B4-BE49-F238E27FC236}">
                <a16:creationId xmlns:a16="http://schemas.microsoft.com/office/drawing/2014/main" id="{BED329F1-EB49-4DC8-9226-AF3A06CB1366}"/>
              </a:ext>
            </a:extLst>
          </p:cNvPr>
          <p:cNvSpPr txBox="1"/>
          <p:nvPr/>
        </p:nvSpPr>
        <p:spPr>
          <a:xfrm>
            <a:off x="760412" y="1661521"/>
            <a:ext cx="8991600" cy="3785652"/>
          </a:xfrm>
          <a:prstGeom prst="rect">
            <a:avLst/>
          </a:prstGeom>
          <a:noFill/>
        </p:spPr>
        <p:txBody>
          <a:bodyPr wrap="square" rtlCol="0">
            <a:spAutoFit/>
          </a:bodyPr>
          <a:lstStyle/>
          <a:p>
            <a:pPr marL="285750" indent="-285750">
              <a:buFont typeface="Arial" panose="020B0604020202020204" pitchFamily="34" charset="0"/>
              <a:buChar char="•"/>
            </a:pPr>
            <a:r>
              <a:rPr lang="en-US" sz="2400" dirty="0"/>
              <a:t>50%-80% of patients in behavioral health have chronic sleep problems, compared with 10% to 18% in the general population.</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Sleep problems increase the risk for developing mental health problems and treating sleep disorders can help alleviate mental health problems.</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Many DSM-V diagnoses have sleep impairment as one or more of the diagnostic symptoms.</a:t>
            </a:r>
          </a:p>
        </p:txBody>
      </p:sp>
      <p:sp>
        <p:nvSpPr>
          <p:cNvPr id="8" name="Slide Number Placeholder 7"/>
          <p:cNvSpPr>
            <a:spLocks noGrp="1"/>
          </p:cNvSpPr>
          <p:nvPr>
            <p:ph type="sldNum" sz="quarter" idx="12"/>
          </p:nvPr>
        </p:nvSpPr>
        <p:spPr>
          <a:xfrm>
            <a:off x="0" y="6572589"/>
            <a:ext cx="990601" cy="273049"/>
          </a:xfrm>
        </p:spPr>
        <p:txBody>
          <a:bodyPr/>
          <a:lstStyle/>
          <a:p>
            <a:pPr algn="l"/>
            <a:fld id="{E5137D0E-4A4F-4307-8994-C1891D747D59}" type="slidenum">
              <a:rPr lang="en-US" smtClean="0"/>
              <a:pPr algn="l"/>
              <a:t>15</a:t>
            </a:fld>
            <a:endParaRPr lang="en-US" dirty="0"/>
          </a:p>
        </p:txBody>
      </p:sp>
    </p:spTree>
    <p:extLst>
      <p:ext uri="{BB962C8B-B14F-4D97-AF65-F5344CB8AC3E}">
        <p14:creationId xmlns:p14="http://schemas.microsoft.com/office/powerpoint/2010/main" val="3902878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304800"/>
            <a:ext cx="9296400" cy="63665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150</a:t>
            </a:fld>
            <a:endParaRPr lang="en-US" sz="1100" dirty="0"/>
          </a:p>
        </p:txBody>
      </p:sp>
    </p:spTree>
    <p:extLst>
      <p:ext uri="{BB962C8B-B14F-4D97-AF65-F5344CB8AC3E}">
        <p14:creationId xmlns:p14="http://schemas.microsoft.com/office/powerpoint/2010/main" val="2443305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9154"/>
                                        </p:tgtEl>
                                        <p:attrNameLst>
                                          <p:attrName>style.visibility</p:attrName>
                                        </p:attrNameLst>
                                      </p:cBhvr>
                                      <p:to>
                                        <p:strVal val="visible"/>
                                      </p:to>
                                    </p:set>
                                    <p:anim calcmode="lin" valueType="num">
                                      <p:cBhvr>
                                        <p:cTn id="7" dur="1000" fill="hold"/>
                                        <p:tgtEl>
                                          <p:spTgt spid="49154"/>
                                        </p:tgtEl>
                                        <p:attrNameLst>
                                          <p:attrName>ppt_w</p:attrName>
                                        </p:attrNameLst>
                                      </p:cBhvr>
                                      <p:tavLst>
                                        <p:tav tm="0">
                                          <p:val>
                                            <p:fltVal val="0"/>
                                          </p:val>
                                        </p:tav>
                                        <p:tav tm="100000">
                                          <p:val>
                                            <p:strVal val="#ppt_w"/>
                                          </p:val>
                                        </p:tav>
                                      </p:tavLst>
                                    </p:anim>
                                    <p:anim calcmode="lin" valueType="num">
                                      <p:cBhvr>
                                        <p:cTn id="8" dur="1000" fill="hold"/>
                                        <p:tgtEl>
                                          <p:spTgt spid="49154"/>
                                        </p:tgtEl>
                                        <p:attrNameLst>
                                          <p:attrName>ppt_h</p:attrName>
                                        </p:attrNameLst>
                                      </p:cBhvr>
                                      <p:tavLst>
                                        <p:tav tm="0">
                                          <p:val>
                                            <p:fltVal val="0"/>
                                          </p:val>
                                        </p:tav>
                                        <p:tav tm="100000">
                                          <p:val>
                                            <p:strVal val="#ppt_h"/>
                                          </p:val>
                                        </p:tav>
                                      </p:tavLst>
                                    </p:anim>
                                    <p:anim calcmode="lin" valueType="num">
                                      <p:cBhvr>
                                        <p:cTn id="9" dur="1000" fill="hold"/>
                                        <p:tgtEl>
                                          <p:spTgt spid="49154"/>
                                        </p:tgtEl>
                                        <p:attrNameLst>
                                          <p:attrName>style.rotation</p:attrName>
                                        </p:attrNameLst>
                                      </p:cBhvr>
                                      <p:tavLst>
                                        <p:tav tm="0">
                                          <p:val>
                                            <p:fltVal val="90"/>
                                          </p:val>
                                        </p:tav>
                                        <p:tav tm="100000">
                                          <p:val>
                                            <p:fltVal val="0"/>
                                          </p:val>
                                        </p:tav>
                                      </p:tavLst>
                                    </p:anim>
                                    <p:animEffect transition="in" filter="fade">
                                      <p:cBhvr>
                                        <p:cTn id="10" dur="1000"/>
                                        <p:tgtEl>
                                          <p:spTgt spid="49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2705"/>
            <a:ext cx="9753600" cy="66741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151</a:t>
            </a:fld>
            <a:endParaRPr lang="en-US" sz="1100" dirty="0"/>
          </a:p>
        </p:txBody>
      </p:sp>
    </p:spTree>
    <p:extLst>
      <p:ext uri="{BB962C8B-B14F-4D97-AF65-F5344CB8AC3E}">
        <p14:creationId xmlns:p14="http://schemas.microsoft.com/office/powerpoint/2010/main" val="4093904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0178"/>
                                        </p:tgtEl>
                                        <p:attrNameLst>
                                          <p:attrName>style.visibility</p:attrName>
                                        </p:attrNameLst>
                                      </p:cBhvr>
                                      <p:to>
                                        <p:strVal val="visible"/>
                                      </p:to>
                                    </p:set>
                                    <p:anim calcmode="lin" valueType="num">
                                      <p:cBhvr>
                                        <p:cTn id="7" dur="1000" fill="hold"/>
                                        <p:tgtEl>
                                          <p:spTgt spid="50178"/>
                                        </p:tgtEl>
                                        <p:attrNameLst>
                                          <p:attrName>ppt_w</p:attrName>
                                        </p:attrNameLst>
                                      </p:cBhvr>
                                      <p:tavLst>
                                        <p:tav tm="0">
                                          <p:val>
                                            <p:fltVal val="0"/>
                                          </p:val>
                                        </p:tav>
                                        <p:tav tm="100000">
                                          <p:val>
                                            <p:strVal val="#ppt_w"/>
                                          </p:val>
                                        </p:tav>
                                      </p:tavLst>
                                    </p:anim>
                                    <p:anim calcmode="lin" valueType="num">
                                      <p:cBhvr>
                                        <p:cTn id="8" dur="1000" fill="hold"/>
                                        <p:tgtEl>
                                          <p:spTgt spid="50178"/>
                                        </p:tgtEl>
                                        <p:attrNameLst>
                                          <p:attrName>ppt_h</p:attrName>
                                        </p:attrNameLst>
                                      </p:cBhvr>
                                      <p:tavLst>
                                        <p:tav tm="0">
                                          <p:val>
                                            <p:fltVal val="0"/>
                                          </p:val>
                                        </p:tav>
                                        <p:tav tm="100000">
                                          <p:val>
                                            <p:strVal val="#ppt_h"/>
                                          </p:val>
                                        </p:tav>
                                      </p:tavLst>
                                    </p:anim>
                                    <p:anim calcmode="lin" valueType="num">
                                      <p:cBhvr>
                                        <p:cTn id="9" dur="1000" fill="hold"/>
                                        <p:tgtEl>
                                          <p:spTgt spid="50178"/>
                                        </p:tgtEl>
                                        <p:attrNameLst>
                                          <p:attrName>style.rotation</p:attrName>
                                        </p:attrNameLst>
                                      </p:cBhvr>
                                      <p:tavLst>
                                        <p:tav tm="0">
                                          <p:val>
                                            <p:fltVal val="90"/>
                                          </p:val>
                                        </p:tav>
                                        <p:tav tm="100000">
                                          <p:val>
                                            <p:fltVal val="0"/>
                                          </p:val>
                                        </p:tav>
                                      </p:tavLst>
                                    </p:anim>
                                    <p:animEffect transition="in" filter="fade">
                                      <p:cBhvr>
                                        <p:cTn id="10" dur="10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12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0"/>
            <a:ext cx="9800948"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152</a:t>
            </a:fld>
            <a:endParaRPr lang="en-US" sz="1100" dirty="0"/>
          </a:p>
        </p:txBody>
      </p:sp>
    </p:spTree>
    <p:extLst>
      <p:ext uri="{BB962C8B-B14F-4D97-AF65-F5344CB8AC3E}">
        <p14:creationId xmlns:p14="http://schemas.microsoft.com/office/powerpoint/2010/main" val="3920385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1202"/>
                                        </p:tgtEl>
                                        <p:attrNameLst>
                                          <p:attrName>style.visibility</p:attrName>
                                        </p:attrNameLst>
                                      </p:cBhvr>
                                      <p:to>
                                        <p:strVal val="visible"/>
                                      </p:to>
                                    </p:set>
                                    <p:anim calcmode="lin" valueType="num">
                                      <p:cBhvr>
                                        <p:cTn id="7" dur="1000" fill="hold"/>
                                        <p:tgtEl>
                                          <p:spTgt spid="51202"/>
                                        </p:tgtEl>
                                        <p:attrNameLst>
                                          <p:attrName>ppt_w</p:attrName>
                                        </p:attrNameLst>
                                      </p:cBhvr>
                                      <p:tavLst>
                                        <p:tav tm="0">
                                          <p:val>
                                            <p:fltVal val="0"/>
                                          </p:val>
                                        </p:tav>
                                        <p:tav tm="100000">
                                          <p:val>
                                            <p:strVal val="#ppt_w"/>
                                          </p:val>
                                        </p:tav>
                                      </p:tavLst>
                                    </p:anim>
                                    <p:anim calcmode="lin" valueType="num">
                                      <p:cBhvr>
                                        <p:cTn id="8" dur="1000" fill="hold"/>
                                        <p:tgtEl>
                                          <p:spTgt spid="51202"/>
                                        </p:tgtEl>
                                        <p:attrNameLst>
                                          <p:attrName>ppt_h</p:attrName>
                                        </p:attrNameLst>
                                      </p:cBhvr>
                                      <p:tavLst>
                                        <p:tav tm="0">
                                          <p:val>
                                            <p:fltVal val="0"/>
                                          </p:val>
                                        </p:tav>
                                        <p:tav tm="100000">
                                          <p:val>
                                            <p:strVal val="#ppt_h"/>
                                          </p:val>
                                        </p:tav>
                                      </p:tavLst>
                                    </p:anim>
                                    <p:anim calcmode="lin" valueType="num">
                                      <p:cBhvr>
                                        <p:cTn id="9" dur="1000" fill="hold"/>
                                        <p:tgtEl>
                                          <p:spTgt spid="51202"/>
                                        </p:tgtEl>
                                        <p:attrNameLst>
                                          <p:attrName>style.rotation</p:attrName>
                                        </p:attrNameLst>
                                      </p:cBhvr>
                                      <p:tavLst>
                                        <p:tav tm="0">
                                          <p:val>
                                            <p:fltVal val="90"/>
                                          </p:val>
                                        </p:tav>
                                        <p:tav tm="100000">
                                          <p:val>
                                            <p:fltVal val="0"/>
                                          </p:val>
                                        </p:tav>
                                      </p:tavLst>
                                    </p:anim>
                                    <p:animEffect transition="in" filter="fade">
                                      <p:cBhvr>
                                        <p:cTn id="10" dur="1000"/>
                                        <p:tgtEl>
                                          <p:spTgt spid="51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22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0"/>
            <a:ext cx="9753600" cy="6651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153</a:t>
            </a:fld>
            <a:endParaRPr lang="en-US" sz="1100" dirty="0"/>
          </a:p>
        </p:txBody>
      </p:sp>
    </p:spTree>
    <p:extLst>
      <p:ext uri="{BB962C8B-B14F-4D97-AF65-F5344CB8AC3E}">
        <p14:creationId xmlns:p14="http://schemas.microsoft.com/office/powerpoint/2010/main" val="1394808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2226"/>
                                        </p:tgtEl>
                                        <p:attrNameLst>
                                          <p:attrName>style.visibility</p:attrName>
                                        </p:attrNameLst>
                                      </p:cBhvr>
                                      <p:to>
                                        <p:strVal val="visible"/>
                                      </p:to>
                                    </p:set>
                                    <p:anim calcmode="lin" valueType="num">
                                      <p:cBhvr>
                                        <p:cTn id="7" dur="1000" fill="hold"/>
                                        <p:tgtEl>
                                          <p:spTgt spid="52226"/>
                                        </p:tgtEl>
                                        <p:attrNameLst>
                                          <p:attrName>ppt_w</p:attrName>
                                        </p:attrNameLst>
                                      </p:cBhvr>
                                      <p:tavLst>
                                        <p:tav tm="0">
                                          <p:val>
                                            <p:fltVal val="0"/>
                                          </p:val>
                                        </p:tav>
                                        <p:tav tm="100000">
                                          <p:val>
                                            <p:strVal val="#ppt_w"/>
                                          </p:val>
                                        </p:tav>
                                      </p:tavLst>
                                    </p:anim>
                                    <p:anim calcmode="lin" valueType="num">
                                      <p:cBhvr>
                                        <p:cTn id="8" dur="1000" fill="hold"/>
                                        <p:tgtEl>
                                          <p:spTgt spid="52226"/>
                                        </p:tgtEl>
                                        <p:attrNameLst>
                                          <p:attrName>ppt_h</p:attrName>
                                        </p:attrNameLst>
                                      </p:cBhvr>
                                      <p:tavLst>
                                        <p:tav tm="0">
                                          <p:val>
                                            <p:fltVal val="0"/>
                                          </p:val>
                                        </p:tav>
                                        <p:tav tm="100000">
                                          <p:val>
                                            <p:strVal val="#ppt_h"/>
                                          </p:val>
                                        </p:tav>
                                      </p:tavLst>
                                    </p:anim>
                                    <p:anim calcmode="lin" valueType="num">
                                      <p:cBhvr>
                                        <p:cTn id="9" dur="1000" fill="hold"/>
                                        <p:tgtEl>
                                          <p:spTgt spid="52226"/>
                                        </p:tgtEl>
                                        <p:attrNameLst>
                                          <p:attrName>style.rotation</p:attrName>
                                        </p:attrNameLst>
                                      </p:cBhvr>
                                      <p:tavLst>
                                        <p:tav tm="0">
                                          <p:val>
                                            <p:fltVal val="90"/>
                                          </p:val>
                                        </p:tav>
                                        <p:tav tm="100000">
                                          <p:val>
                                            <p:fltVal val="0"/>
                                          </p:val>
                                        </p:tav>
                                      </p:tavLst>
                                    </p:anim>
                                    <p:animEffect transition="in" filter="fade">
                                      <p:cBhvr>
                                        <p:cTn id="10" dur="10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32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3608"/>
            <a:ext cx="9801758" cy="6709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154</a:t>
            </a:fld>
            <a:endParaRPr lang="en-US" sz="1100" dirty="0"/>
          </a:p>
        </p:txBody>
      </p:sp>
    </p:spTree>
    <p:extLst>
      <p:ext uri="{BB962C8B-B14F-4D97-AF65-F5344CB8AC3E}">
        <p14:creationId xmlns:p14="http://schemas.microsoft.com/office/powerpoint/2010/main" val="1160032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p:cTn id="7" dur="1000" fill="hold"/>
                                        <p:tgtEl>
                                          <p:spTgt spid="53250"/>
                                        </p:tgtEl>
                                        <p:attrNameLst>
                                          <p:attrName>ppt_w</p:attrName>
                                        </p:attrNameLst>
                                      </p:cBhvr>
                                      <p:tavLst>
                                        <p:tav tm="0">
                                          <p:val>
                                            <p:fltVal val="0"/>
                                          </p:val>
                                        </p:tav>
                                        <p:tav tm="100000">
                                          <p:val>
                                            <p:strVal val="#ppt_w"/>
                                          </p:val>
                                        </p:tav>
                                      </p:tavLst>
                                    </p:anim>
                                    <p:anim calcmode="lin" valueType="num">
                                      <p:cBhvr>
                                        <p:cTn id="8" dur="1000" fill="hold"/>
                                        <p:tgtEl>
                                          <p:spTgt spid="53250"/>
                                        </p:tgtEl>
                                        <p:attrNameLst>
                                          <p:attrName>ppt_h</p:attrName>
                                        </p:attrNameLst>
                                      </p:cBhvr>
                                      <p:tavLst>
                                        <p:tav tm="0">
                                          <p:val>
                                            <p:fltVal val="0"/>
                                          </p:val>
                                        </p:tav>
                                        <p:tav tm="100000">
                                          <p:val>
                                            <p:strVal val="#ppt_h"/>
                                          </p:val>
                                        </p:tav>
                                      </p:tavLst>
                                    </p:anim>
                                    <p:anim calcmode="lin" valueType="num">
                                      <p:cBhvr>
                                        <p:cTn id="9" dur="1000" fill="hold"/>
                                        <p:tgtEl>
                                          <p:spTgt spid="53250"/>
                                        </p:tgtEl>
                                        <p:attrNameLst>
                                          <p:attrName>style.rotation</p:attrName>
                                        </p:attrNameLst>
                                      </p:cBhvr>
                                      <p:tavLst>
                                        <p:tav tm="0">
                                          <p:val>
                                            <p:fltVal val="90"/>
                                          </p:val>
                                        </p:tav>
                                        <p:tav tm="100000">
                                          <p:val>
                                            <p:fltVal val="0"/>
                                          </p:val>
                                        </p:tav>
                                      </p:tavLst>
                                    </p:anim>
                                    <p:animEffect transition="in" filter="fade">
                                      <p:cBhvr>
                                        <p:cTn id="10" dur="1000"/>
                                        <p:tgtEl>
                                          <p:spTgt spid="53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altLang="en-US" sz="4000" b="1"/>
              <a:t>Sleep Restriction Therapy</a:t>
            </a:r>
          </a:p>
        </p:txBody>
      </p:sp>
      <p:sp>
        <p:nvSpPr>
          <p:cNvPr id="98307" name="Rectangle 3"/>
          <p:cNvSpPr>
            <a:spLocks noGrp="1" noChangeArrowheads="1"/>
          </p:cNvSpPr>
          <p:nvPr>
            <p:ph type="body" idx="1"/>
          </p:nvPr>
        </p:nvSpPr>
        <p:spPr/>
        <p:txBody>
          <a:bodyPr>
            <a:normAutofit lnSpcReduction="10000"/>
          </a:bodyPr>
          <a:lstStyle/>
          <a:p>
            <a:pPr eaLnBrk="1" hangingPunct="1">
              <a:lnSpc>
                <a:spcPct val="120000"/>
              </a:lnSpc>
            </a:pPr>
            <a:r>
              <a:rPr lang="en-US" altLang="en-US" sz="2400" b="1" u="sng" dirty="0">
                <a:solidFill>
                  <a:schemeClr val="tx2"/>
                </a:solidFill>
              </a:rPr>
              <a:t>Technique</a:t>
            </a:r>
            <a:r>
              <a:rPr lang="en-US" altLang="en-US" sz="2400" b="1" dirty="0">
                <a:solidFill>
                  <a:schemeClr val="tx2"/>
                </a:solidFill>
              </a:rPr>
              <a:t>:</a:t>
            </a:r>
          </a:p>
          <a:p>
            <a:pPr lvl="1" eaLnBrk="1" hangingPunct="1">
              <a:lnSpc>
                <a:spcPct val="120000"/>
              </a:lnSpc>
            </a:pPr>
            <a:r>
              <a:rPr lang="en-US" altLang="en-US" sz="2400" dirty="0">
                <a:solidFill>
                  <a:schemeClr val="tx2"/>
                </a:solidFill>
              </a:rPr>
              <a:t>Cut time in bed (TIB) to amount of time sleeping + 30 minutes.</a:t>
            </a:r>
          </a:p>
          <a:p>
            <a:pPr lvl="1" eaLnBrk="1" hangingPunct="1">
              <a:lnSpc>
                <a:spcPct val="120000"/>
              </a:lnSpc>
            </a:pPr>
            <a:r>
              <a:rPr lang="en-US" altLang="en-US" sz="2400" dirty="0">
                <a:solidFill>
                  <a:schemeClr val="tx2"/>
                </a:solidFill>
              </a:rPr>
              <a:t>Increase TIB when sleep efficiency is &gt;90% . Sleep efficiency is one’s total sleep time divided by time spent in bed.</a:t>
            </a:r>
          </a:p>
          <a:p>
            <a:pPr lvl="1" eaLnBrk="1" hangingPunct="1">
              <a:lnSpc>
                <a:spcPct val="120000"/>
              </a:lnSpc>
            </a:pPr>
            <a:r>
              <a:rPr lang="en-US" altLang="en-US" sz="2400" dirty="0">
                <a:solidFill>
                  <a:schemeClr val="tx2"/>
                </a:solidFill>
              </a:rPr>
              <a:t>Decrease TIB when sleep efficiency is &lt;85%</a:t>
            </a:r>
          </a:p>
          <a:p>
            <a:pPr lvl="1" eaLnBrk="1" hangingPunct="1">
              <a:lnSpc>
                <a:spcPct val="120000"/>
              </a:lnSpc>
            </a:pPr>
            <a:r>
              <a:rPr lang="en-US" altLang="en-US" sz="2400" dirty="0">
                <a:solidFill>
                  <a:schemeClr val="tx2"/>
                </a:solidFill>
              </a:rPr>
              <a:t>Keep hours same with sleep efficiency 85%-89.9%</a:t>
            </a:r>
          </a:p>
          <a:p>
            <a:pPr lvl="1" eaLnBrk="1" hangingPunct="1">
              <a:lnSpc>
                <a:spcPct val="120000"/>
              </a:lnSpc>
            </a:pPr>
            <a:r>
              <a:rPr lang="en-US" altLang="en-US" sz="2400" dirty="0">
                <a:solidFill>
                  <a:schemeClr val="tx2"/>
                </a:solidFill>
              </a:rPr>
              <a:t>Adjust schedule weekly until optimum duration of sleep achieved.</a:t>
            </a:r>
          </a:p>
        </p:txBody>
      </p:sp>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155</a:t>
            </a:fld>
            <a:endParaRPr lang="en-US" sz="1100" dirty="0"/>
          </a:p>
        </p:txBody>
      </p:sp>
    </p:spTree>
    <p:extLst>
      <p:ext uri="{BB962C8B-B14F-4D97-AF65-F5344CB8AC3E}">
        <p14:creationId xmlns:p14="http://schemas.microsoft.com/office/powerpoint/2010/main" val="2804528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98307">
                                            <p:txEl>
                                              <p:pRg st="1" end="1"/>
                                            </p:txEl>
                                          </p:spTgt>
                                        </p:tgtEl>
                                        <p:attrNameLst>
                                          <p:attrName>style.visibility</p:attrName>
                                        </p:attrNameLst>
                                      </p:cBhvr>
                                      <p:to>
                                        <p:strVal val="visible"/>
                                      </p:to>
                                    </p:set>
                                    <p:anim calcmode="lin" valueType="num">
                                      <p:cBhvr additive="base">
                                        <p:cTn id="7" dur="500" fill="hold"/>
                                        <p:tgtEl>
                                          <p:spTgt spid="9830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8307">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8307">
                                            <p:txEl>
                                              <p:pRg st="2" end="2"/>
                                            </p:txEl>
                                          </p:spTgt>
                                        </p:tgtEl>
                                        <p:attrNameLst>
                                          <p:attrName>style.visibility</p:attrName>
                                        </p:attrNameLst>
                                      </p:cBhvr>
                                      <p:to>
                                        <p:strVal val="visible"/>
                                      </p:to>
                                    </p:set>
                                    <p:anim calcmode="lin" valueType="num">
                                      <p:cBhvr additive="base">
                                        <p:cTn id="11" dur="500" fill="hold"/>
                                        <p:tgtEl>
                                          <p:spTgt spid="98307">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8307">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8307">
                                            <p:txEl>
                                              <p:pRg st="3" end="3"/>
                                            </p:txEl>
                                          </p:spTgt>
                                        </p:tgtEl>
                                        <p:attrNameLst>
                                          <p:attrName>style.visibility</p:attrName>
                                        </p:attrNameLst>
                                      </p:cBhvr>
                                      <p:to>
                                        <p:strVal val="visible"/>
                                      </p:to>
                                    </p:set>
                                    <p:anim calcmode="lin" valueType="num">
                                      <p:cBhvr additive="base">
                                        <p:cTn id="15" dur="500" fill="hold"/>
                                        <p:tgtEl>
                                          <p:spTgt spid="98307">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8307">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8307">
                                            <p:txEl>
                                              <p:pRg st="4" end="4"/>
                                            </p:txEl>
                                          </p:spTgt>
                                        </p:tgtEl>
                                        <p:attrNameLst>
                                          <p:attrName>style.visibility</p:attrName>
                                        </p:attrNameLst>
                                      </p:cBhvr>
                                      <p:to>
                                        <p:strVal val="visible"/>
                                      </p:to>
                                    </p:set>
                                    <p:anim calcmode="lin" valueType="num">
                                      <p:cBhvr additive="base">
                                        <p:cTn id="19" dur="500" fill="hold"/>
                                        <p:tgtEl>
                                          <p:spTgt spid="98307">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8307">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8307">
                                            <p:txEl>
                                              <p:pRg st="5" end="5"/>
                                            </p:txEl>
                                          </p:spTgt>
                                        </p:tgtEl>
                                        <p:attrNameLst>
                                          <p:attrName>style.visibility</p:attrName>
                                        </p:attrNameLst>
                                      </p:cBhvr>
                                      <p:to>
                                        <p:strVal val="visible"/>
                                      </p:to>
                                    </p:set>
                                    <p:anim calcmode="lin" valueType="num">
                                      <p:cBhvr additive="base">
                                        <p:cTn id="23" dur="500" fill="hold"/>
                                        <p:tgtEl>
                                          <p:spTgt spid="98307">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830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98307">
                                            <p:txEl>
                                              <p:pRg st="0" end="0"/>
                                            </p:txEl>
                                          </p:spTgt>
                                        </p:tgtEl>
                                        <p:attrNameLst>
                                          <p:attrName>style.visibility</p:attrName>
                                        </p:attrNameLst>
                                      </p:cBhvr>
                                      <p:to>
                                        <p:strVal val="visible"/>
                                      </p:to>
                                    </p:set>
                                    <p:anim calcmode="lin" valueType="num">
                                      <p:cBhvr additive="base">
                                        <p:cTn id="29" dur="500" fill="hold"/>
                                        <p:tgtEl>
                                          <p:spTgt spid="98307">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9830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83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1" y="0"/>
            <a:ext cx="9870561"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156</a:t>
            </a:fld>
            <a:endParaRPr lang="en-US" sz="1100" dirty="0"/>
          </a:p>
        </p:txBody>
      </p:sp>
    </p:spTree>
    <p:extLst>
      <p:ext uri="{BB962C8B-B14F-4D97-AF65-F5344CB8AC3E}">
        <p14:creationId xmlns:p14="http://schemas.microsoft.com/office/powerpoint/2010/main" val="824782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8370"/>
                                        </p:tgtEl>
                                        <p:attrNameLst>
                                          <p:attrName>style.visibility</p:attrName>
                                        </p:attrNameLst>
                                      </p:cBhvr>
                                      <p:to>
                                        <p:strVal val="visible"/>
                                      </p:to>
                                    </p:set>
                                    <p:anim calcmode="lin" valueType="num">
                                      <p:cBhvr>
                                        <p:cTn id="7" dur="1000" fill="hold"/>
                                        <p:tgtEl>
                                          <p:spTgt spid="58370"/>
                                        </p:tgtEl>
                                        <p:attrNameLst>
                                          <p:attrName>ppt_w</p:attrName>
                                        </p:attrNameLst>
                                      </p:cBhvr>
                                      <p:tavLst>
                                        <p:tav tm="0">
                                          <p:val>
                                            <p:fltVal val="0"/>
                                          </p:val>
                                        </p:tav>
                                        <p:tav tm="100000">
                                          <p:val>
                                            <p:strVal val="#ppt_w"/>
                                          </p:val>
                                        </p:tav>
                                      </p:tavLst>
                                    </p:anim>
                                    <p:anim calcmode="lin" valueType="num">
                                      <p:cBhvr>
                                        <p:cTn id="8" dur="1000" fill="hold"/>
                                        <p:tgtEl>
                                          <p:spTgt spid="58370"/>
                                        </p:tgtEl>
                                        <p:attrNameLst>
                                          <p:attrName>ppt_h</p:attrName>
                                        </p:attrNameLst>
                                      </p:cBhvr>
                                      <p:tavLst>
                                        <p:tav tm="0">
                                          <p:val>
                                            <p:fltVal val="0"/>
                                          </p:val>
                                        </p:tav>
                                        <p:tav tm="100000">
                                          <p:val>
                                            <p:strVal val="#ppt_h"/>
                                          </p:val>
                                        </p:tav>
                                      </p:tavLst>
                                    </p:anim>
                                    <p:anim calcmode="lin" valueType="num">
                                      <p:cBhvr>
                                        <p:cTn id="9" dur="1000" fill="hold"/>
                                        <p:tgtEl>
                                          <p:spTgt spid="58370"/>
                                        </p:tgtEl>
                                        <p:attrNameLst>
                                          <p:attrName>style.rotation</p:attrName>
                                        </p:attrNameLst>
                                      </p:cBhvr>
                                      <p:tavLst>
                                        <p:tav tm="0">
                                          <p:val>
                                            <p:fltVal val="90"/>
                                          </p:val>
                                        </p:tav>
                                        <p:tav tm="100000">
                                          <p:val>
                                            <p:fltVal val="0"/>
                                          </p:val>
                                        </p:tav>
                                      </p:tavLst>
                                    </p:anim>
                                    <p:animEffect transition="in" filter="fade">
                                      <p:cBhvr>
                                        <p:cTn id="10" dur="10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1" y="-26602"/>
            <a:ext cx="9766625" cy="67322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157</a:t>
            </a:fld>
            <a:endParaRPr lang="en-US" sz="1100" dirty="0"/>
          </a:p>
        </p:txBody>
      </p:sp>
    </p:spTree>
    <p:extLst>
      <p:ext uri="{BB962C8B-B14F-4D97-AF65-F5344CB8AC3E}">
        <p14:creationId xmlns:p14="http://schemas.microsoft.com/office/powerpoint/2010/main" val="3840891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9394"/>
                                        </p:tgtEl>
                                        <p:attrNameLst>
                                          <p:attrName>style.visibility</p:attrName>
                                        </p:attrNameLst>
                                      </p:cBhvr>
                                      <p:to>
                                        <p:strVal val="visible"/>
                                      </p:to>
                                    </p:set>
                                    <p:anim calcmode="lin" valueType="num">
                                      <p:cBhvr>
                                        <p:cTn id="7" dur="1000" fill="hold"/>
                                        <p:tgtEl>
                                          <p:spTgt spid="59394"/>
                                        </p:tgtEl>
                                        <p:attrNameLst>
                                          <p:attrName>ppt_w</p:attrName>
                                        </p:attrNameLst>
                                      </p:cBhvr>
                                      <p:tavLst>
                                        <p:tav tm="0">
                                          <p:val>
                                            <p:fltVal val="0"/>
                                          </p:val>
                                        </p:tav>
                                        <p:tav tm="100000">
                                          <p:val>
                                            <p:strVal val="#ppt_w"/>
                                          </p:val>
                                        </p:tav>
                                      </p:tavLst>
                                    </p:anim>
                                    <p:anim calcmode="lin" valueType="num">
                                      <p:cBhvr>
                                        <p:cTn id="8" dur="1000" fill="hold"/>
                                        <p:tgtEl>
                                          <p:spTgt spid="59394"/>
                                        </p:tgtEl>
                                        <p:attrNameLst>
                                          <p:attrName>ppt_h</p:attrName>
                                        </p:attrNameLst>
                                      </p:cBhvr>
                                      <p:tavLst>
                                        <p:tav tm="0">
                                          <p:val>
                                            <p:fltVal val="0"/>
                                          </p:val>
                                        </p:tav>
                                        <p:tav tm="100000">
                                          <p:val>
                                            <p:strVal val="#ppt_h"/>
                                          </p:val>
                                        </p:tav>
                                      </p:tavLst>
                                    </p:anim>
                                    <p:anim calcmode="lin" valueType="num">
                                      <p:cBhvr>
                                        <p:cTn id="9" dur="1000" fill="hold"/>
                                        <p:tgtEl>
                                          <p:spTgt spid="59394"/>
                                        </p:tgtEl>
                                        <p:attrNameLst>
                                          <p:attrName>style.rotation</p:attrName>
                                        </p:attrNameLst>
                                      </p:cBhvr>
                                      <p:tavLst>
                                        <p:tav tm="0">
                                          <p:val>
                                            <p:fltVal val="90"/>
                                          </p:val>
                                        </p:tav>
                                        <p:tav tm="100000">
                                          <p:val>
                                            <p:fltVal val="0"/>
                                          </p:val>
                                        </p:tav>
                                      </p:tavLst>
                                    </p:anim>
                                    <p:animEffect transition="in" filter="fade">
                                      <p:cBhvr>
                                        <p:cTn id="10" dur="1000"/>
                                        <p:tgtEl>
                                          <p:spTgt spid="59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algn="ctr" eaLnBrk="1" hangingPunct="1"/>
            <a:r>
              <a:rPr lang="en-US" altLang="en-US" sz="4000" b="1"/>
              <a:t>Relaxation Therapy</a:t>
            </a:r>
          </a:p>
        </p:txBody>
      </p:sp>
      <p:sp>
        <p:nvSpPr>
          <p:cNvPr id="59395" name="Rectangle 3"/>
          <p:cNvSpPr>
            <a:spLocks noGrp="1" noChangeArrowheads="1"/>
          </p:cNvSpPr>
          <p:nvPr>
            <p:ph type="body" idx="1"/>
          </p:nvPr>
        </p:nvSpPr>
        <p:spPr/>
        <p:txBody>
          <a:bodyPr/>
          <a:lstStyle/>
          <a:p>
            <a:pPr marL="342900" indent="-342900"/>
            <a:r>
              <a:rPr lang="en-US" altLang="en-US" sz="2600" b="1" u="sng"/>
              <a:t>Assumption</a:t>
            </a:r>
            <a:r>
              <a:rPr lang="en-US" altLang="en-US" sz="2600"/>
              <a:t>: High levels of somatic and cognitive arousal prevent sleep initiation and maintenance.</a:t>
            </a:r>
          </a:p>
          <a:p>
            <a:pPr marL="342900" indent="-342900">
              <a:buNone/>
            </a:pPr>
            <a:endParaRPr lang="en-US" altLang="en-US" sz="2600"/>
          </a:p>
          <a:p>
            <a:pPr marL="342900" indent="-342900"/>
            <a:r>
              <a:rPr lang="en-US" altLang="en-US" sz="2600" b="1" u="sng"/>
              <a:t>Goal</a:t>
            </a:r>
            <a:r>
              <a:rPr lang="en-US" altLang="en-US" sz="2600" b="1"/>
              <a:t>:</a:t>
            </a:r>
            <a:r>
              <a:rPr lang="en-US" altLang="en-US" sz="2600"/>
              <a:t> Reduce arousal with specific techniques</a:t>
            </a:r>
          </a:p>
          <a:p>
            <a:pPr marL="342900" indent="-342900"/>
            <a:endParaRPr lang="en-US" altLang="en-US" sz="2600"/>
          </a:p>
          <a:p>
            <a:pPr marL="342900" indent="-342900"/>
            <a:r>
              <a:rPr lang="en-US" altLang="en-US" sz="2600" b="1" u="sng"/>
              <a:t>Findings</a:t>
            </a:r>
            <a:r>
              <a:rPr lang="en-US" altLang="en-US" sz="2600"/>
              <a:t>: Most demonstrate significant improvements in reducing problems with sleep initiation. May be less effective than stimulus control</a:t>
            </a:r>
          </a:p>
          <a:p>
            <a:pPr marL="342900" indent="-342900"/>
            <a:endParaRPr lang="en-US" altLang="en-US" sz="2600"/>
          </a:p>
        </p:txBody>
      </p:sp>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158</a:t>
            </a:fld>
            <a:endParaRPr lang="en-US" sz="1100" dirty="0"/>
          </a:p>
        </p:txBody>
      </p:sp>
    </p:spTree>
    <p:extLst>
      <p:ext uri="{BB962C8B-B14F-4D97-AF65-F5344CB8AC3E}">
        <p14:creationId xmlns:p14="http://schemas.microsoft.com/office/powerpoint/2010/main" val="2168864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anim calcmode="lin" valueType="num">
                                      <p:cBhvr additive="base">
                                        <p:cTn id="7" dur="500" fill="hold"/>
                                        <p:tgtEl>
                                          <p:spTgt spid="5939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939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9395">
                                            <p:txEl>
                                              <p:pRg st="2" end="2"/>
                                            </p:txEl>
                                          </p:spTgt>
                                        </p:tgtEl>
                                        <p:attrNameLst>
                                          <p:attrName>style.visibility</p:attrName>
                                        </p:attrNameLst>
                                      </p:cBhvr>
                                      <p:to>
                                        <p:strVal val="visible"/>
                                      </p:to>
                                    </p:set>
                                    <p:anim calcmode="lin" valueType="num">
                                      <p:cBhvr additive="base">
                                        <p:cTn id="13" dur="500" fill="hold"/>
                                        <p:tgtEl>
                                          <p:spTgt spid="59395">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5939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9395">
                                            <p:txEl>
                                              <p:pRg st="4" end="4"/>
                                            </p:txEl>
                                          </p:spTgt>
                                        </p:tgtEl>
                                        <p:attrNameLst>
                                          <p:attrName>style.visibility</p:attrName>
                                        </p:attrNameLst>
                                      </p:cBhvr>
                                      <p:to>
                                        <p:strVal val="visible"/>
                                      </p:to>
                                    </p:set>
                                    <p:anim calcmode="lin" valueType="num">
                                      <p:cBhvr additive="base">
                                        <p:cTn id="19" dur="500" fill="hold"/>
                                        <p:tgtEl>
                                          <p:spTgt spid="59395">
                                            <p:txEl>
                                              <p:pRg st="4" end="4"/>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9395">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autoUpdateAnimBg="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altLang="en-US" sz="4000" b="1"/>
              <a:t>Relaxation Therapy</a:t>
            </a:r>
          </a:p>
        </p:txBody>
      </p:sp>
      <p:sp>
        <p:nvSpPr>
          <p:cNvPr id="99331" name="Rectangle 3"/>
          <p:cNvSpPr>
            <a:spLocks noGrp="1" noChangeArrowheads="1"/>
          </p:cNvSpPr>
          <p:nvPr>
            <p:ph type="body" idx="1"/>
          </p:nvPr>
        </p:nvSpPr>
        <p:spPr/>
        <p:txBody>
          <a:bodyPr/>
          <a:lstStyle/>
          <a:p>
            <a:pPr eaLnBrk="1" hangingPunct="1"/>
            <a:r>
              <a:rPr lang="en-US" altLang="en-US" sz="2800" b="1" u="sng" dirty="0"/>
              <a:t>Techniques</a:t>
            </a:r>
            <a:r>
              <a:rPr lang="en-US" altLang="en-US" sz="2800" b="1" dirty="0"/>
              <a:t>:</a:t>
            </a:r>
          </a:p>
          <a:p>
            <a:pPr lvl="1" eaLnBrk="1" hangingPunct="1"/>
            <a:r>
              <a:rPr lang="en-US" altLang="en-US" dirty="0"/>
              <a:t>Somatic Arousal</a:t>
            </a:r>
          </a:p>
          <a:p>
            <a:pPr lvl="2" eaLnBrk="1" hangingPunct="1"/>
            <a:r>
              <a:rPr lang="en-US" altLang="en-US" sz="2800" dirty="0"/>
              <a:t>PMR - tensing and relaxing muscle groups</a:t>
            </a:r>
          </a:p>
          <a:p>
            <a:pPr lvl="2" eaLnBrk="1" hangingPunct="1"/>
            <a:r>
              <a:rPr lang="en-US" altLang="en-US" sz="2800" dirty="0"/>
              <a:t>Biofeedback - audio or visual feedback</a:t>
            </a:r>
          </a:p>
          <a:p>
            <a:pPr lvl="2" eaLnBrk="1" hangingPunct="1"/>
            <a:r>
              <a:rPr lang="en-US" altLang="en-US" sz="2800" dirty="0"/>
              <a:t>Deep Breathing</a:t>
            </a:r>
          </a:p>
          <a:p>
            <a:pPr marL="569913" lvl="2" indent="0" eaLnBrk="1" hangingPunct="1">
              <a:buNone/>
            </a:pPr>
            <a:endParaRPr lang="en-US" altLang="en-US" sz="2800" dirty="0"/>
          </a:p>
          <a:p>
            <a:pPr lvl="1" eaLnBrk="1" hangingPunct="1"/>
            <a:r>
              <a:rPr lang="en-US" altLang="en-US" dirty="0"/>
              <a:t>Cognitive Arousal</a:t>
            </a:r>
          </a:p>
          <a:p>
            <a:pPr lvl="2" eaLnBrk="1" hangingPunct="1"/>
            <a:r>
              <a:rPr lang="en-US" altLang="en-US" sz="2800" dirty="0"/>
              <a:t>Imagery </a:t>
            </a:r>
          </a:p>
          <a:p>
            <a:pPr lvl="2" eaLnBrk="1" hangingPunct="1"/>
            <a:r>
              <a:rPr lang="en-US" altLang="en-US" sz="2800" dirty="0"/>
              <a:t>Thought Stopping</a:t>
            </a:r>
          </a:p>
          <a:p>
            <a:pPr eaLnBrk="1" hangingPunct="1"/>
            <a:endParaRPr lang="en-US" altLang="en-US" dirty="0"/>
          </a:p>
        </p:txBody>
      </p:sp>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159</a:t>
            </a:fld>
            <a:endParaRPr lang="en-US" sz="1100" dirty="0"/>
          </a:p>
        </p:txBody>
      </p:sp>
    </p:spTree>
    <p:extLst>
      <p:ext uri="{BB962C8B-B14F-4D97-AF65-F5344CB8AC3E}">
        <p14:creationId xmlns:p14="http://schemas.microsoft.com/office/powerpoint/2010/main" val="3047664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99331">
                                            <p:txEl>
                                              <p:pRg st="1" end="1"/>
                                            </p:txEl>
                                          </p:spTgt>
                                        </p:tgtEl>
                                        <p:attrNameLst>
                                          <p:attrName>style.visibility</p:attrName>
                                        </p:attrNameLst>
                                      </p:cBhvr>
                                      <p:to>
                                        <p:strVal val="visible"/>
                                      </p:to>
                                    </p:set>
                                    <p:anim calcmode="lin" valueType="num">
                                      <p:cBhvr>
                                        <p:cTn id="7" dur="500" fill="hold"/>
                                        <p:tgtEl>
                                          <p:spTgt spid="99331">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99331">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99331">
                                            <p:txEl>
                                              <p:pRg st="1" end="1"/>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99331">
                                            <p:txEl>
                                              <p:pRg st="6" end="6"/>
                                            </p:txEl>
                                          </p:spTgt>
                                        </p:tgtEl>
                                        <p:attrNameLst>
                                          <p:attrName>style.visibility</p:attrName>
                                        </p:attrNameLst>
                                      </p:cBhvr>
                                      <p:to>
                                        <p:strVal val="visible"/>
                                      </p:to>
                                    </p:set>
                                    <p:anim calcmode="lin" valueType="num">
                                      <p:cBhvr>
                                        <p:cTn id="14" dur="500" fill="hold"/>
                                        <p:tgtEl>
                                          <p:spTgt spid="99331">
                                            <p:txEl>
                                              <p:pRg st="6" end="6"/>
                                            </p:txEl>
                                          </p:spTgt>
                                        </p:tgtEl>
                                        <p:attrNameLst>
                                          <p:attrName>ppt_w</p:attrName>
                                        </p:attrNameLst>
                                      </p:cBhvr>
                                      <p:tavLst>
                                        <p:tav tm="0">
                                          <p:val>
                                            <p:fltVal val="0"/>
                                          </p:val>
                                        </p:tav>
                                        <p:tav tm="100000">
                                          <p:val>
                                            <p:strVal val="#ppt_w"/>
                                          </p:val>
                                        </p:tav>
                                      </p:tavLst>
                                    </p:anim>
                                    <p:anim calcmode="lin" valueType="num">
                                      <p:cBhvr>
                                        <p:cTn id="15" dur="500" fill="hold"/>
                                        <p:tgtEl>
                                          <p:spTgt spid="99331">
                                            <p:txEl>
                                              <p:pRg st="6" end="6"/>
                                            </p:txEl>
                                          </p:spTgt>
                                        </p:tgtEl>
                                        <p:attrNameLst>
                                          <p:attrName>ppt_h</p:attrName>
                                        </p:attrNameLst>
                                      </p:cBhvr>
                                      <p:tavLst>
                                        <p:tav tm="0">
                                          <p:val>
                                            <p:fltVal val="0"/>
                                          </p:val>
                                        </p:tav>
                                        <p:tav tm="100000">
                                          <p:val>
                                            <p:strVal val="#ppt_h"/>
                                          </p:val>
                                        </p:tav>
                                      </p:tavLst>
                                    </p:anim>
                                    <p:animEffect transition="in" filter="fade">
                                      <p:cBhvr>
                                        <p:cTn id="16" dur="500"/>
                                        <p:tgtEl>
                                          <p:spTgt spid="99331">
                                            <p:txEl>
                                              <p:pRg st="6" end="6"/>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nodeType="clickEffect">
                                  <p:stCondLst>
                                    <p:cond delay="0"/>
                                  </p:stCondLst>
                                  <p:childTnLst>
                                    <p:set>
                                      <p:cBhvr>
                                        <p:cTn id="20" dur="1" fill="hold">
                                          <p:stCondLst>
                                            <p:cond delay="0"/>
                                          </p:stCondLst>
                                        </p:cTn>
                                        <p:tgtEl>
                                          <p:spTgt spid="99331">
                                            <p:txEl>
                                              <p:pRg st="2" end="2"/>
                                            </p:txEl>
                                          </p:spTgt>
                                        </p:tgtEl>
                                        <p:attrNameLst>
                                          <p:attrName>style.visibility</p:attrName>
                                        </p:attrNameLst>
                                      </p:cBhvr>
                                      <p:to>
                                        <p:strVal val="visible"/>
                                      </p:to>
                                    </p:set>
                                    <p:anim calcmode="lin" valueType="num">
                                      <p:cBhvr>
                                        <p:cTn id="21" dur="500" fill="hold"/>
                                        <p:tgtEl>
                                          <p:spTgt spid="99331">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99331">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99331">
                                            <p:txEl>
                                              <p:pRg st="2" end="2"/>
                                            </p:txEl>
                                          </p:spTgt>
                                        </p:tgtEl>
                                      </p:cBhvr>
                                    </p:animEffect>
                                  </p:childTnLst>
                                </p:cTn>
                              </p:par>
                              <p:par>
                                <p:cTn id="24" presetID="53" presetClass="entr" presetSubtype="0" fill="hold" nodeType="withEffect">
                                  <p:stCondLst>
                                    <p:cond delay="0"/>
                                  </p:stCondLst>
                                  <p:childTnLst>
                                    <p:set>
                                      <p:cBhvr>
                                        <p:cTn id="25" dur="1" fill="hold">
                                          <p:stCondLst>
                                            <p:cond delay="0"/>
                                          </p:stCondLst>
                                        </p:cTn>
                                        <p:tgtEl>
                                          <p:spTgt spid="99331">
                                            <p:txEl>
                                              <p:pRg st="3" end="3"/>
                                            </p:txEl>
                                          </p:spTgt>
                                        </p:tgtEl>
                                        <p:attrNameLst>
                                          <p:attrName>style.visibility</p:attrName>
                                        </p:attrNameLst>
                                      </p:cBhvr>
                                      <p:to>
                                        <p:strVal val="visible"/>
                                      </p:to>
                                    </p:set>
                                    <p:anim calcmode="lin" valueType="num">
                                      <p:cBhvr>
                                        <p:cTn id="26" dur="500" fill="hold"/>
                                        <p:tgtEl>
                                          <p:spTgt spid="99331">
                                            <p:txEl>
                                              <p:pRg st="3" end="3"/>
                                            </p:txEl>
                                          </p:spTgt>
                                        </p:tgtEl>
                                        <p:attrNameLst>
                                          <p:attrName>ppt_w</p:attrName>
                                        </p:attrNameLst>
                                      </p:cBhvr>
                                      <p:tavLst>
                                        <p:tav tm="0">
                                          <p:val>
                                            <p:fltVal val="0"/>
                                          </p:val>
                                        </p:tav>
                                        <p:tav tm="100000">
                                          <p:val>
                                            <p:strVal val="#ppt_w"/>
                                          </p:val>
                                        </p:tav>
                                      </p:tavLst>
                                    </p:anim>
                                    <p:anim calcmode="lin" valueType="num">
                                      <p:cBhvr>
                                        <p:cTn id="27" dur="500" fill="hold"/>
                                        <p:tgtEl>
                                          <p:spTgt spid="99331">
                                            <p:txEl>
                                              <p:pRg st="3" end="3"/>
                                            </p:txEl>
                                          </p:spTgt>
                                        </p:tgtEl>
                                        <p:attrNameLst>
                                          <p:attrName>ppt_h</p:attrName>
                                        </p:attrNameLst>
                                      </p:cBhvr>
                                      <p:tavLst>
                                        <p:tav tm="0">
                                          <p:val>
                                            <p:fltVal val="0"/>
                                          </p:val>
                                        </p:tav>
                                        <p:tav tm="100000">
                                          <p:val>
                                            <p:strVal val="#ppt_h"/>
                                          </p:val>
                                        </p:tav>
                                      </p:tavLst>
                                    </p:anim>
                                    <p:animEffect transition="in" filter="fade">
                                      <p:cBhvr>
                                        <p:cTn id="28" dur="500"/>
                                        <p:tgtEl>
                                          <p:spTgt spid="99331">
                                            <p:txEl>
                                              <p:pRg st="3" end="3"/>
                                            </p:txEl>
                                          </p:spTgt>
                                        </p:tgtEl>
                                      </p:cBhvr>
                                    </p:animEffect>
                                  </p:childTnLst>
                                </p:cTn>
                              </p:par>
                              <p:par>
                                <p:cTn id="29" presetID="53" presetClass="entr" presetSubtype="0" fill="hold" nodeType="withEffect">
                                  <p:stCondLst>
                                    <p:cond delay="0"/>
                                  </p:stCondLst>
                                  <p:childTnLst>
                                    <p:set>
                                      <p:cBhvr>
                                        <p:cTn id="30" dur="1" fill="hold">
                                          <p:stCondLst>
                                            <p:cond delay="0"/>
                                          </p:stCondLst>
                                        </p:cTn>
                                        <p:tgtEl>
                                          <p:spTgt spid="99331">
                                            <p:txEl>
                                              <p:pRg st="4" end="4"/>
                                            </p:txEl>
                                          </p:spTgt>
                                        </p:tgtEl>
                                        <p:attrNameLst>
                                          <p:attrName>style.visibility</p:attrName>
                                        </p:attrNameLst>
                                      </p:cBhvr>
                                      <p:to>
                                        <p:strVal val="visible"/>
                                      </p:to>
                                    </p:set>
                                    <p:anim calcmode="lin" valueType="num">
                                      <p:cBhvr>
                                        <p:cTn id="31" dur="500" fill="hold"/>
                                        <p:tgtEl>
                                          <p:spTgt spid="99331">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99331">
                                            <p:txEl>
                                              <p:pRg st="4" end="4"/>
                                            </p:txEl>
                                          </p:spTgt>
                                        </p:tgtEl>
                                        <p:attrNameLst>
                                          <p:attrName>ppt_h</p:attrName>
                                        </p:attrNameLst>
                                      </p:cBhvr>
                                      <p:tavLst>
                                        <p:tav tm="0">
                                          <p:val>
                                            <p:fltVal val="0"/>
                                          </p:val>
                                        </p:tav>
                                        <p:tav tm="100000">
                                          <p:val>
                                            <p:strVal val="#ppt_h"/>
                                          </p:val>
                                        </p:tav>
                                      </p:tavLst>
                                    </p:anim>
                                    <p:animEffect transition="in" filter="fade">
                                      <p:cBhvr>
                                        <p:cTn id="33" dur="500"/>
                                        <p:tgtEl>
                                          <p:spTgt spid="99331">
                                            <p:txEl>
                                              <p:pRg st="4" end="4"/>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53" presetClass="entr" presetSubtype="0" fill="hold" nodeType="clickEffect">
                                  <p:stCondLst>
                                    <p:cond delay="0"/>
                                  </p:stCondLst>
                                  <p:childTnLst>
                                    <p:set>
                                      <p:cBhvr>
                                        <p:cTn id="37" dur="1" fill="hold">
                                          <p:stCondLst>
                                            <p:cond delay="0"/>
                                          </p:stCondLst>
                                        </p:cTn>
                                        <p:tgtEl>
                                          <p:spTgt spid="99331">
                                            <p:txEl>
                                              <p:pRg st="7" end="7"/>
                                            </p:txEl>
                                          </p:spTgt>
                                        </p:tgtEl>
                                        <p:attrNameLst>
                                          <p:attrName>style.visibility</p:attrName>
                                        </p:attrNameLst>
                                      </p:cBhvr>
                                      <p:to>
                                        <p:strVal val="visible"/>
                                      </p:to>
                                    </p:set>
                                    <p:anim calcmode="lin" valueType="num">
                                      <p:cBhvr>
                                        <p:cTn id="38" dur="500" fill="hold"/>
                                        <p:tgtEl>
                                          <p:spTgt spid="99331">
                                            <p:txEl>
                                              <p:pRg st="7" end="7"/>
                                            </p:txEl>
                                          </p:spTgt>
                                        </p:tgtEl>
                                        <p:attrNameLst>
                                          <p:attrName>ppt_w</p:attrName>
                                        </p:attrNameLst>
                                      </p:cBhvr>
                                      <p:tavLst>
                                        <p:tav tm="0">
                                          <p:val>
                                            <p:fltVal val="0"/>
                                          </p:val>
                                        </p:tav>
                                        <p:tav tm="100000">
                                          <p:val>
                                            <p:strVal val="#ppt_w"/>
                                          </p:val>
                                        </p:tav>
                                      </p:tavLst>
                                    </p:anim>
                                    <p:anim calcmode="lin" valueType="num">
                                      <p:cBhvr>
                                        <p:cTn id="39" dur="500" fill="hold"/>
                                        <p:tgtEl>
                                          <p:spTgt spid="99331">
                                            <p:txEl>
                                              <p:pRg st="7" end="7"/>
                                            </p:txEl>
                                          </p:spTgt>
                                        </p:tgtEl>
                                        <p:attrNameLst>
                                          <p:attrName>ppt_h</p:attrName>
                                        </p:attrNameLst>
                                      </p:cBhvr>
                                      <p:tavLst>
                                        <p:tav tm="0">
                                          <p:val>
                                            <p:fltVal val="0"/>
                                          </p:val>
                                        </p:tav>
                                        <p:tav tm="100000">
                                          <p:val>
                                            <p:strVal val="#ppt_h"/>
                                          </p:val>
                                        </p:tav>
                                      </p:tavLst>
                                    </p:anim>
                                    <p:animEffect transition="in" filter="fade">
                                      <p:cBhvr>
                                        <p:cTn id="40" dur="500"/>
                                        <p:tgtEl>
                                          <p:spTgt spid="99331">
                                            <p:txEl>
                                              <p:pRg st="7" end="7"/>
                                            </p:txEl>
                                          </p:spTgt>
                                        </p:tgtEl>
                                      </p:cBhvr>
                                    </p:animEffect>
                                  </p:childTnLst>
                                </p:cTn>
                              </p:par>
                              <p:par>
                                <p:cTn id="41" presetID="53" presetClass="entr" presetSubtype="0" fill="hold" nodeType="withEffect">
                                  <p:stCondLst>
                                    <p:cond delay="0"/>
                                  </p:stCondLst>
                                  <p:childTnLst>
                                    <p:set>
                                      <p:cBhvr>
                                        <p:cTn id="42" dur="1" fill="hold">
                                          <p:stCondLst>
                                            <p:cond delay="0"/>
                                          </p:stCondLst>
                                        </p:cTn>
                                        <p:tgtEl>
                                          <p:spTgt spid="99331">
                                            <p:txEl>
                                              <p:pRg st="8" end="8"/>
                                            </p:txEl>
                                          </p:spTgt>
                                        </p:tgtEl>
                                        <p:attrNameLst>
                                          <p:attrName>style.visibility</p:attrName>
                                        </p:attrNameLst>
                                      </p:cBhvr>
                                      <p:to>
                                        <p:strVal val="visible"/>
                                      </p:to>
                                    </p:set>
                                    <p:anim calcmode="lin" valueType="num">
                                      <p:cBhvr>
                                        <p:cTn id="43" dur="500" fill="hold"/>
                                        <p:tgtEl>
                                          <p:spTgt spid="99331">
                                            <p:txEl>
                                              <p:pRg st="8" end="8"/>
                                            </p:txEl>
                                          </p:spTgt>
                                        </p:tgtEl>
                                        <p:attrNameLst>
                                          <p:attrName>ppt_w</p:attrName>
                                        </p:attrNameLst>
                                      </p:cBhvr>
                                      <p:tavLst>
                                        <p:tav tm="0">
                                          <p:val>
                                            <p:fltVal val="0"/>
                                          </p:val>
                                        </p:tav>
                                        <p:tav tm="100000">
                                          <p:val>
                                            <p:strVal val="#ppt_w"/>
                                          </p:val>
                                        </p:tav>
                                      </p:tavLst>
                                    </p:anim>
                                    <p:anim calcmode="lin" valueType="num">
                                      <p:cBhvr>
                                        <p:cTn id="44" dur="500" fill="hold"/>
                                        <p:tgtEl>
                                          <p:spTgt spid="99331">
                                            <p:txEl>
                                              <p:pRg st="8" end="8"/>
                                            </p:txEl>
                                          </p:spTgt>
                                        </p:tgtEl>
                                        <p:attrNameLst>
                                          <p:attrName>ppt_h</p:attrName>
                                        </p:attrNameLst>
                                      </p:cBhvr>
                                      <p:tavLst>
                                        <p:tav tm="0">
                                          <p:val>
                                            <p:fltVal val="0"/>
                                          </p:val>
                                        </p:tav>
                                        <p:tav tm="100000">
                                          <p:val>
                                            <p:strVal val="#ppt_h"/>
                                          </p:val>
                                        </p:tav>
                                      </p:tavLst>
                                    </p:anim>
                                    <p:animEffect transition="in" filter="fade">
                                      <p:cBhvr>
                                        <p:cTn id="45" dur="500"/>
                                        <p:tgtEl>
                                          <p:spTgt spid="9933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Why Sleep Matters in Behavioral Health</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a:extLst>
              <a:ext uri="{FF2B5EF4-FFF2-40B4-BE49-F238E27FC236}">
                <a16:creationId xmlns:a16="http://schemas.microsoft.com/office/drawing/2014/main" id="{C4D9ED3E-94FE-443A-A87D-ACB3AEB6F9D0}"/>
              </a:ext>
            </a:extLst>
          </p:cNvPr>
          <p:cNvSpPr txBox="1"/>
          <p:nvPr/>
        </p:nvSpPr>
        <p:spPr>
          <a:xfrm>
            <a:off x="912812" y="1752600"/>
            <a:ext cx="9675812" cy="4524315"/>
          </a:xfrm>
          <a:prstGeom prst="rect">
            <a:avLst/>
          </a:prstGeom>
          <a:noFill/>
        </p:spPr>
        <p:txBody>
          <a:bodyPr wrap="square" rtlCol="0">
            <a:spAutoFit/>
          </a:bodyPr>
          <a:lstStyle/>
          <a:p>
            <a:r>
              <a:rPr lang="en-US" sz="3600" dirty="0"/>
              <a:t>Suicide</a:t>
            </a:r>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r>
              <a:rPr lang="en-US" sz="2800" dirty="0"/>
              <a:t>The American Academy of Sleep Medicine found that 21% of insomniac patients reported having suicidal ideations the two weeks prior to the study.</a:t>
            </a:r>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r>
              <a:rPr lang="en-US" sz="2800" dirty="0"/>
              <a:t>A longitudinal study of 405 veterans found that for every 7-point decrease in severity on the Insomnia Severity Index resulted in a 65% reduction in suicidal ideation (</a:t>
            </a:r>
            <a:r>
              <a:rPr lang="en-US" sz="2800" dirty="0">
                <a:effectLst/>
                <a:latin typeface="Segoe UI" panose="020B0502040204020203" pitchFamily="34" charset="0"/>
                <a:ea typeface="Times New Roman" panose="02020603050405020304" pitchFamily="18" charset="0"/>
                <a:cs typeface="Times New Roman" panose="02020603050405020304" pitchFamily="18" charset="0"/>
              </a:rPr>
              <a:t>Sleep, 2015 Feb 1;38(2):259-65.)</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Slide Number Placeholder 6"/>
          <p:cNvSpPr>
            <a:spLocks noGrp="1"/>
          </p:cNvSpPr>
          <p:nvPr>
            <p:ph type="sldNum" sz="quarter" idx="12"/>
          </p:nvPr>
        </p:nvSpPr>
        <p:spPr>
          <a:xfrm>
            <a:off x="0" y="6607044"/>
            <a:ext cx="990601" cy="273049"/>
          </a:xfrm>
        </p:spPr>
        <p:txBody>
          <a:bodyPr/>
          <a:lstStyle/>
          <a:p>
            <a:pPr algn="l"/>
            <a:fld id="{E5137D0E-4A4F-4307-8994-C1891D747D59}" type="slidenum">
              <a:rPr lang="en-US" smtClean="0"/>
              <a:pPr algn="l"/>
              <a:t>16</a:t>
            </a:fld>
            <a:endParaRPr lang="en-US" dirty="0"/>
          </a:p>
        </p:txBody>
      </p:sp>
    </p:spTree>
    <p:extLst>
      <p:ext uri="{BB962C8B-B14F-4D97-AF65-F5344CB8AC3E}">
        <p14:creationId xmlns:p14="http://schemas.microsoft.com/office/powerpoint/2010/main" val="864612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algn="ctr" eaLnBrk="1" hangingPunct="1"/>
            <a:r>
              <a:rPr lang="en-US" altLang="en-US" sz="4000" b="1" dirty="0"/>
              <a:t>Paradoxical Intention</a:t>
            </a:r>
          </a:p>
        </p:txBody>
      </p:sp>
      <p:sp>
        <p:nvSpPr>
          <p:cNvPr id="133123" name="Rectangle 3"/>
          <p:cNvSpPr>
            <a:spLocks noGrp="1" noChangeArrowheads="1"/>
          </p:cNvSpPr>
          <p:nvPr>
            <p:ph type="body" idx="1"/>
          </p:nvPr>
        </p:nvSpPr>
        <p:spPr/>
        <p:txBody>
          <a:bodyPr/>
          <a:lstStyle/>
          <a:p>
            <a:pPr eaLnBrk="1" hangingPunct="1">
              <a:lnSpc>
                <a:spcPct val="110000"/>
              </a:lnSpc>
            </a:pPr>
            <a:r>
              <a:rPr lang="en-US" altLang="en-US" sz="2800" u="sng" dirty="0">
                <a:solidFill>
                  <a:schemeClr val="tx2"/>
                </a:solidFill>
              </a:rPr>
              <a:t>Assumption</a:t>
            </a:r>
            <a:r>
              <a:rPr lang="en-US" altLang="en-US" sz="2800" dirty="0">
                <a:solidFill>
                  <a:schemeClr val="tx2"/>
                </a:solidFill>
              </a:rPr>
              <a:t>:  Performance anxiety inhibits sleep</a:t>
            </a:r>
          </a:p>
          <a:p>
            <a:pPr eaLnBrk="1" hangingPunct="1">
              <a:lnSpc>
                <a:spcPct val="110000"/>
              </a:lnSpc>
            </a:pPr>
            <a:endParaRPr lang="en-US" altLang="en-US" sz="2800" dirty="0">
              <a:solidFill>
                <a:schemeClr val="tx2"/>
              </a:solidFill>
            </a:endParaRPr>
          </a:p>
          <a:p>
            <a:pPr eaLnBrk="1" hangingPunct="1">
              <a:lnSpc>
                <a:spcPct val="110000"/>
              </a:lnSpc>
            </a:pPr>
            <a:r>
              <a:rPr lang="en-US" altLang="en-US" sz="2800" u="sng" dirty="0">
                <a:solidFill>
                  <a:schemeClr val="tx2"/>
                </a:solidFill>
              </a:rPr>
              <a:t>Goal</a:t>
            </a:r>
            <a:r>
              <a:rPr lang="en-US" altLang="en-US" sz="2800" dirty="0">
                <a:solidFill>
                  <a:schemeClr val="tx2"/>
                </a:solidFill>
              </a:rPr>
              <a:t>: Elimination of trying to sleep reduces performance anxiety</a:t>
            </a:r>
          </a:p>
          <a:p>
            <a:pPr eaLnBrk="1" hangingPunct="1">
              <a:lnSpc>
                <a:spcPct val="110000"/>
              </a:lnSpc>
            </a:pPr>
            <a:endParaRPr lang="en-US" altLang="en-US" sz="2800" dirty="0">
              <a:solidFill>
                <a:schemeClr val="tx2"/>
              </a:solidFill>
            </a:endParaRPr>
          </a:p>
          <a:p>
            <a:pPr eaLnBrk="1" hangingPunct="1">
              <a:lnSpc>
                <a:spcPct val="110000"/>
              </a:lnSpc>
            </a:pPr>
            <a:r>
              <a:rPr lang="en-US" altLang="en-US" sz="2800" u="sng" dirty="0">
                <a:solidFill>
                  <a:schemeClr val="tx2"/>
                </a:solidFill>
              </a:rPr>
              <a:t>Findings</a:t>
            </a:r>
            <a:r>
              <a:rPr lang="en-US" altLang="en-US" sz="2800" dirty="0">
                <a:solidFill>
                  <a:schemeClr val="tx2"/>
                </a:solidFill>
              </a:rPr>
              <a:t>: Effective but treatment effects were small</a:t>
            </a:r>
            <a:endParaRPr lang="en-US" altLang="en-US" dirty="0">
              <a:solidFill>
                <a:schemeClr val="tx2"/>
              </a:solidFill>
            </a:endParaRPr>
          </a:p>
          <a:p>
            <a:pPr eaLnBrk="1" hangingPunct="1"/>
            <a:endParaRPr lang="en-US" altLang="en-US" dirty="0">
              <a:latin typeface="Arial" panose="020B0604020202020204" pitchFamily="34" charset="0"/>
            </a:endParaRPr>
          </a:p>
        </p:txBody>
      </p:sp>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160</a:t>
            </a:fld>
            <a:endParaRPr lang="en-US" sz="1100" dirty="0"/>
          </a:p>
        </p:txBody>
      </p:sp>
    </p:spTree>
    <p:extLst>
      <p:ext uri="{BB962C8B-B14F-4D97-AF65-F5344CB8AC3E}">
        <p14:creationId xmlns:p14="http://schemas.microsoft.com/office/powerpoint/2010/main" val="671587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3123">
                                            <p:txEl>
                                              <p:pRg st="0" end="0"/>
                                            </p:txEl>
                                          </p:spTgt>
                                        </p:tgtEl>
                                        <p:attrNameLst>
                                          <p:attrName>style.visibility</p:attrName>
                                        </p:attrNameLst>
                                      </p:cBhvr>
                                      <p:to>
                                        <p:strVal val="visible"/>
                                      </p:to>
                                    </p:set>
                                    <p:anim calcmode="lin" valueType="num">
                                      <p:cBhvr additive="base">
                                        <p:cTn id="7" dur="500" fill="hold"/>
                                        <p:tgtEl>
                                          <p:spTgt spid="13312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3312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33123">
                                            <p:txEl>
                                              <p:pRg st="2" end="2"/>
                                            </p:txEl>
                                          </p:spTgt>
                                        </p:tgtEl>
                                        <p:attrNameLst>
                                          <p:attrName>style.visibility</p:attrName>
                                        </p:attrNameLst>
                                      </p:cBhvr>
                                      <p:to>
                                        <p:strVal val="visible"/>
                                      </p:to>
                                    </p:set>
                                    <p:anim calcmode="lin" valueType="num">
                                      <p:cBhvr additive="base">
                                        <p:cTn id="13" dur="500" fill="hold"/>
                                        <p:tgtEl>
                                          <p:spTgt spid="133123">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3312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33123">
                                            <p:txEl>
                                              <p:pRg st="4" end="4"/>
                                            </p:txEl>
                                          </p:spTgt>
                                        </p:tgtEl>
                                        <p:attrNameLst>
                                          <p:attrName>style.visibility</p:attrName>
                                        </p:attrNameLst>
                                      </p:cBhvr>
                                      <p:to>
                                        <p:strVal val="visible"/>
                                      </p:to>
                                    </p:set>
                                    <p:anim calcmode="lin" valueType="num">
                                      <p:cBhvr additive="base">
                                        <p:cTn id="19" dur="500" fill="hold"/>
                                        <p:tgtEl>
                                          <p:spTgt spid="133123">
                                            <p:txEl>
                                              <p:pRg st="4" end="4"/>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3312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build="p" autoUpdateAnimBg="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en-US" altLang="en-US" sz="4000" b="1"/>
              <a:t>Sleep Hygiene Instruction</a:t>
            </a:r>
          </a:p>
        </p:txBody>
      </p:sp>
      <p:sp>
        <p:nvSpPr>
          <p:cNvPr id="100355" name="Rectangle 3"/>
          <p:cNvSpPr>
            <a:spLocks noGrp="1" noChangeArrowheads="1"/>
          </p:cNvSpPr>
          <p:nvPr>
            <p:ph type="body" idx="1"/>
          </p:nvPr>
        </p:nvSpPr>
        <p:spPr/>
        <p:txBody>
          <a:bodyPr>
            <a:normAutofit fontScale="92500"/>
          </a:bodyPr>
          <a:lstStyle/>
          <a:p>
            <a:pPr eaLnBrk="1" hangingPunct="1">
              <a:lnSpc>
                <a:spcPct val="110000"/>
              </a:lnSpc>
            </a:pPr>
            <a:r>
              <a:rPr lang="en-US" altLang="en-US" sz="2400" b="1" u="sng" dirty="0">
                <a:solidFill>
                  <a:schemeClr val="tx2"/>
                </a:solidFill>
              </a:rPr>
              <a:t>Assumption</a:t>
            </a:r>
            <a:r>
              <a:rPr lang="en-US" altLang="en-US" sz="2400" b="1" dirty="0">
                <a:solidFill>
                  <a:schemeClr val="tx2"/>
                </a:solidFill>
              </a:rPr>
              <a:t>:</a:t>
            </a:r>
            <a:r>
              <a:rPr lang="en-US" altLang="en-US" sz="2400" dirty="0">
                <a:solidFill>
                  <a:schemeClr val="tx2"/>
                </a:solidFill>
              </a:rPr>
              <a:t>  Poor sleepers have worse sleep habits than good sleepers.</a:t>
            </a:r>
          </a:p>
          <a:p>
            <a:pPr eaLnBrk="1" hangingPunct="1">
              <a:lnSpc>
                <a:spcPct val="110000"/>
              </a:lnSpc>
            </a:pPr>
            <a:r>
              <a:rPr lang="en-US" altLang="en-US" sz="2400" b="1" u="sng" dirty="0">
                <a:solidFill>
                  <a:schemeClr val="tx2"/>
                </a:solidFill>
              </a:rPr>
              <a:t>Goal</a:t>
            </a:r>
            <a:r>
              <a:rPr lang="en-US" altLang="en-US" sz="2400" b="1" dirty="0">
                <a:solidFill>
                  <a:schemeClr val="tx2"/>
                </a:solidFill>
              </a:rPr>
              <a:t>:</a:t>
            </a:r>
            <a:r>
              <a:rPr lang="en-US" altLang="en-US" sz="2400" dirty="0">
                <a:solidFill>
                  <a:schemeClr val="tx2"/>
                </a:solidFill>
              </a:rPr>
              <a:t>  Improve environmental factors and health behaviors</a:t>
            </a:r>
          </a:p>
          <a:p>
            <a:pPr eaLnBrk="1" hangingPunct="1">
              <a:lnSpc>
                <a:spcPct val="110000"/>
              </a:lnSpc>
            </a:pPr>
            <a:r>
              <a:rPr lang="en-US" altLang="en-US" sz="2400" b="1" u="sng" dirty="0">
                <a:solidFill>
                  <a:schemeClr val="tx2"/>
                </a:solidFill>
              </a:rPr>
              <a:t>Findings</a:t>
            </a:r>
            <a:r>
              <a:rPr lang="en-US" altLang="en-US" sz="2400" b="1" dirty="0">
                <a:solidFill>
                  <a:schemeClr val="tx2"/>
                </a:solidFill>
              </a:rPr>
              <a:t>:</a:t>
            </a:r>
            <a:r>
              <a:rPr lang="en-US" altLang="en-US" sz="2400" dirty="0">
                <a:solidFill>
                  <a:schemeClr val="tx2"/>
                </a:solidFill>
              </a:rPr>
              <a:t>  Limited benefits when used alone.  Used in conjunction with other behavioral therapies in most CBT-I protocols.</a:t>
            </a:r>
          </a:p>
          <a:p>
            <a:pPr eaLnBrk="1" hangingPunct="1">
              <a:lnSpc>
                <a:spcPct val="110000"/>
              </a:lnSpc>
              <a:buFont typeface="Wingdings" panose="05000000000000000000" pitchFamily="2" charset="2"/>
              <a:buNone/>
            </a:pPr>
            <a:r>
              <a:rPr lang="en-US" altLang="en-US" sz="2400" dirty="0">
                <a:solidFill>
                  <a:schemeClr val="tx2"/>
                </a:solidFill>
              </a:rPr>
              <a:t>     </a:t>
            </a:r>
          </a:p>
          <a:p>
            <a:pPr eaLnBrk="1" hangingPunct="1">
              <a:lnSpc>
                <a:spcPct val="110000"/>
              </a:lnSpc>
              <a:buFont typeface="Wingdings" panose="05000000000000000000" pitchFamily="2" charset="2"/>
              <a:buNone/>
            </a:pPr>
            <a:r>
              <a:rPr lang="en-US" altLang="en-US" sz="2400" dirty="0">
                <a:solidFill>
                  <a:schemeClr val="tx2"/>
                </a:solidFill>
              </a:rPr>
              <a:t>   Method used most in primary care.  Often mistakenly assumed by health care practitioners to be the core of CBT for insomnia.</a:t>
            </a:r>
            <a:endParaRPr lang="en-US" altLang="en-US" sz="2800" dirty="0"/>
          </a:p>
        </p:txBody>
      </p:sp>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161</a:t>
            </a:fld>
            <a:endParaRPr lang="en-US" sz="1100" dirty="0"/>
          </a:p>
        </p:txBody>
      </p:sp>
    </p:spTree>
    <p:extLst>
      <p:ext uri="{BB962C8B-B14F-4D97-AF65-F5344CB8AC3E}">
        <p14:creationId xmlns:p14="http://schemas.microsoft.com/office/powerpoint/2010/main" val="1584873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0355">
                                            <p:txEl>
                                              <p:pRg st="0" end="0"/>
                                            </p:txEl>
                                          </p:spTgt>
                                        </p:tgtEl>
                                        <p:attrNameLst>
                                          <p:attrName>style.visibility</p:attrName>
                                        </p:attrNameLst>
                                      </p:cBhvr>
                                      <p:to>
                                        <p:strVal val="visible"/>
                                      </p:to>
                                    </p:set>
                                    <p:anim calcmode="lin" valueType="num">
                                      <p:cBhvr additive="base">
                                        <p:cTn id="7" dur="500" fill="hold"/>
                                        <p:tgtEl>
                                          <p:spTgt spid="1003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3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0355">
                                            <p:txEl>
                                              <p:pRg st="1" end="1"/>
                                            </p:txEl>
                                          </p:spTgt>
                                        </p:tgtEl>
                                        <p:attrNameLst>
                                          <p:attrName>style.visibility</p:attrName>
                                        </p:attrNameLst>
                                      </p:cBhvr>
                                      <p:to>
                                        <p:strVal val="visible"/>
                                      </p:to>
                                    </p:set>
                                    <p:anim calcmode="lin" valueType="num">
                                      <p:cBhvr additive="base">
                                        <p:cTn id="13" dur="500" fill="hold"/>
                                        <p:tgtEl>
                                          <p:spTgt spid="1003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3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0355">
                                            <p:txEl>
                                              <p:pRg st="2" end="2"/>
                                            </p:txEl>
                                          </p:spTgt>
                                        </p:tgtEl>
                                        <p:attrNameLst>
                                          <p:attrName>style.visibility</p:attrName>
                                        </p:attrNameLst>
                                      </p:cBhvr>
                                      <p:to>
                                        <p:strVal val="visible"/>
                                      </p:to>
                                    </p:set>
                                    <p:anim calcmode="lin" valueType="num">
                                      <p:cBhvr additive="base">
                                        <p:cTn id="19" dur="500" fill="hold"/>
                                        <p:tgtEl>
                                          <p:spTgt spid="10035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3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0355">
                                            <p:txEl>
                                              <p:pRg st="4" end="4"/>
                                            </p:txEl>
                                          </p:spTgt>
                                        </p:tgtEl>
                                        <p:attrNameLst>
                                          <p:attrName>style.visibility</p:attrName>
                                        </p:attrNameLst>
                                      </p:cBhvr>
                                      <p:to>
                                        <p:strVal val="visible"/>
                                      </p:to>
                                    </p:set>
                                    <p:anim calcmode="lin" valueType="num">
                                      <p:cBhvr additive="base">
                                        <p:cTn id="25" dur="500" fill="hold"/>
                                        <p:tgtEl>
                                          <p:spTgt spid="10035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035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n-US" altLang="en-US" sz="4000" b="1" dirty="0"/>
              <a:t>Sleep Hygiene</a:t>
            </a:r>
          </a:p>
        </p:txBody>
      </p:sp>
      <p:sp>
        <p:nvSpPr>
          <p:cNvPr id="104451" name="Rectangle 3"/>
          <p:cNvSpPr>
            <a:spLocks noGrp="1" noChangeArrowheads="1"/>
          </p:cNvSpPr>
          <p:nvPr>
            <p:ph type="body" idx="1"/>
          </p:nvPr>
        </p:nvSpPr>
        <p:spPr/>
        <p:txBody>
          <a:bodyPr>
            <a:normAutofit fontScale="92500" lnSpcReduction="10000"/>
          </a:bodyPr>
          <a:lstStyle/>
          <a:p>
            <a:pPr eaLnBrk="1" hangingPunct="1">
              <a:lnSpc>
                <a:spcPct val="90000"/>
              </a:lnSpc>
            </a:pPr>
            <a:r>
              <a:rPr lang="en-US" altLang="en-US" sz="2800" dirty="0"/>
              <a:t>Avoid alcohol, nicotine, caffeine, chocolate</a:t>
            </a:r>
          </a:p>
          <a:p>
            <a:pPr lvl="1" eaLnBrk="1" hangingPunct="1">
              <a:lnSpc>
                <a:spcPct val="90000"/>
              </a:lnSpc>
            </a:pPr>
            <a:r>
              <a:rPr lang="en-US" altLang="en-US" sz="2400" dirty="0"/>
              <a:t>For 3-10 hours before bedtime</a:t>
            </a:r>
          </a:p>
          <a:p>
            <a:pPr eaLnBrk="1" hangingPunct="1">
              <a:lnSpc>
                <a:spcPct val="90000"/>
              </a:lnSpc>
            </a:pPr>
            <a:r>
              <a:rPr lang="en-US" altLang="en-US" sz="2800" dirty="0"/>
              <a:t>Cut down on non-sleeping time in bed</a:t>
            </a:r>
          </a:p>
          <a:p>
            <a:pPr lvl="1" eaLnBrk="1" hangingPunct="1">
              <a:lnSpc>
                <a:spcPct val="90000"/>
              </a:lnSpc>
            </a:pPr>
            <a:r>
              <a:rPr lang="en-US" altLang="en-US" sz="2400" dirty="0"/>
              <a:t>Bed only for sleep and intimacy</a:t>
            </a:r>
          </a:p>
          <a:p>
            <a:pPr eaLnBrk="1" hangingPunct="1">
              <a:lnSpc>
                <a:spcPct val="90000"/>
              </a:lnSpc>
            </a:pPr>
            <a:r>
              <a:rPr lang="en-US" altLang="en-US" sz="2800" dirty="0"/>
              <a:t>Avoid trying to sleep</a:t>
            </a:r>
          </a:p>
          <a:p>
            <a:pPr lvl="1" eaLnBrk="1" hangingPunct="1">
              <a:lnSpc>
                <a:spcPct val="90000"/>
              </a:lnSpc>
            </a:pPr>
            <a:r>
              <a:rPr lang="en-US" altLang="en-US" sz="2400" dirty="0"/>
              <a:t>You can’t make yourself sleep, but you can set the stage for sleep to occur naturally</a:t>
            </a:r>
          </a:p>
          <a:p>
            <a:pPr eaLnBrk="1" hangingPunct="1">
              <a:lnSpc>
                <a:spcPct val="90000"/>
              </a:lnSpc>
            </a:pPr>
            <a:r>
              <a:rPr lang="en-US" altLang="en-US" sz="2800" dirty="0"/>
              <a:t>Avoid a visible bedroom clock with a lighted dial</a:t>
            </a:r>
          </a:p>
          <a:p>
            <a:pPr lvl="1" eaLnBrk="1" hangingPunct="1">
              <a:lnSpc>
                <a:spcPct val="90000"/>
              </a:lnSpc>
            </a:pPr>
            <a:r>
              <a:rPr lang="en-US" altLang="en-US" sz="2400" dirty="0"/>
              <a:t>Don’t let yourself repeatedly check the time!</a:t>
            </a:r>
          </a:p>
          <a:p>
            <a:pPr lvl="1" eaLnBrk="1" hangingPunct="1">
              <a:lnSpc>
                <a:spcPct val="90000"/>
              </a:lnSpc>
            </a:pPr>
            <a:r>
              <a:rPr lang="en-US" altLang="en-US" sz="2400" dirty="0"/>
              <a:t>Can turn the clock around or put it under the bed</a:t>
            </a:r>
          </a:p>
          <a:p>
            <a:pPr lvl="1" eaLnBrk="1" hangingPunct="1">
              <a:lnSpc>
                <a:spcPct val="90000"/>
              </a:lnSpc>
            </a:pPr>
            <a:endParaRPr lang="en-US" altLang="en-US" sz="2400" dirty="0"/>
          </a:p>
          <a:p>
            <a:pPr eaLnBrk="1" hangingPunct="1">
              <a:lnSpc>
                <a:spcPct val="90000"/>
              </a:lnSpc>
            </a:pPr>
            <a:endParaRPr lang="en-US" altLang="en-US" sz="2800" dirty="0"/>
          </a:p>
        </p:txBody>
      </p:sp>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162</a:t>
            </a:fld>
            <a:endParaRPr lang="en-US" sz="1100" dirty="0"/>
          </a:p>
        </p:txBody>
      </p:sp>
    </p:spTree>
    <p:extLst>
      <p:ext uri="{BB962C8B-B14F-4D97-AF65-F5344CB8AC3E}">
        <p14:creationId xmlns:p14="http://schemas.microsoft.com/office/powerpoint/2010/main" val="21427283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4451">
                                            <p:txEl>
                                              <p:pRg st="0" end="0"/>
                                            </p:txEl>
                                          </p:spTgt>
                                        </p:tgtEl>
                                        <p:attrNameLst>
                                          <p:attrName>style.visibility</p:attrName>
                                        </p:attrNameLst>
                                      </p:cBhvr>
                                      <p:to>
                                        <p:strVal val="visible"/>
                                      </p:to>
                                    </p:set>
                                    <p:anim calcmode="lin" valueType="num">
                                      <p:cBhvr additive="base">
                                        <p:cTn id="7" dur="500" fill="hold"/>
                                        <p:tgtEl>
                                          <p:spTgt spid="1044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45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4451">
                                            <p:txEl>
                                              <p:pRg st="1" end="1"/>
                                            </p:txEl>
                                          </p:spTgt>
                                        </p:tgtEl>
                                        <p:attrNameLst>
                                          <p:attrName>style.visibility</p:attrName>
                                        </p:attrNameLst>
                                      </p:cBhvr>
                                      <p:to>
                                        <p:strVal val="visible"/>
                                      </p:to>
                                    </p:set>
                                    <p:anim calcmode="lin" valueType="num">
                                      <p:cBhvr additive="base">
                                        <p:cTn id="11" dur="500" fill="hold"/>
                                        <p:tgtEl>
                                          <p:spTgt spid="10445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44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04451">
                                            <p:txEl>
                                              <p:pRg st="2" end="2"/>
                                            </p:txEl>
                                          </p:spTgt>
                                        </p:tgtEl>
                                        <p:attrNameLst>
                                          <p:attrName>style.visibility</p:attrName>
                                        </p:attrNameLst>
                                      </p:cBhvr>
                                      <p:to>
                                        <p:strVal val="visible"/>
                                      </p:to>
                                    </p:set>
                                    <p:anim calcmode="lin" valueType="num">
                                      <p:cBhvr additive="base">
                                        <p:cTn id="17" dur="500" fill="hold"/>
                                        <p:tgtEl>
                                          <p:spTgt spid="104451">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04451">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04451">
                                            <p:txEl>
                                              <p:pRg st="3" end="3"/>
                                            </p:txEl>
                                          </p:spTgt>
                                        </p:tgtEl>
                                        <p:attrNameLst>
                                          <p:attrName>style.visibility</p:attrName>
                                        </p:attrNameLst>
                                      </p:cBhvr>
                                      <p:to>
                                        <p:strVal val="visible"/>
                                      </p:to>
                                    </p:set>
                                    <p:anim calcmode="lin" valueType="num">
                                      <p:cBhvr additive="base">
                                        <p:cTn id="21" dur="500" fill="hold"/>
                                        <p:tgtEl>
                                          <p:spTgt spid="104451">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0445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104451">
                                            <p:txEl>
                                              <p:pRg st="4" end="4"/>
                                            </p:txEl>
                                          </p:spTgt>
                                        </p:tgtEl>
                                        <p:attrNameLst>
                                          <p:attrName>style.visibility</p:attrName>
                                        </p:attrNameLst>
                                      </p:cBhvr>
                                      <p:to>
                                        <p:strVal val="visible"/>
                                      </p:to>
                                    </p:set>
                                    <p:anim calcmode="lin" valueType="num">
                                      <p:cBhvr additive="base">
                                        <p:cTn id="27" dur="500" fill="hold"/>
                                        <p:tgtEl>
                                          <p:spTgt spid="104451">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4451">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4451">
                                            <p:txEl>
                                              <p:pRg st="5" end="5"/>
                                            </p:txEl>
                                          </p:spTgt>
                                        </p:tgtEl>
                                        <p:attrNameLst>
                                          <p:attrName>style.visibility</p:attrName>
                                        </p:attrNameLst>
                                      </p:cBhvr>
                                      <p:to>
                                        <p:strVal val="visible"/>
                                      </p:to>
                                    </p:set>
                                    <p:anim calcmode="lin" valueType="num">
                                      <p:cBhvr additive="base">
                                        <p:cTn id="31" dur="500" fill="hold"/>
                                        <p:tgtEl>
                                          <p:spTgt spid="104451">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445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04451">
                                            <p:txEl>
                                              <p:pRg st="6" end="6"/>
                                            </p:txEl>
                                          </p:spTgt>
                                        </p:tgtEl>
                                        <p:attrNameLst>
                                          <p:attrName>style.visibility</p:attrName>
                                        </p:attrNameLst>
                                      </p:cBhvr>
                                      <p:to>
                                        <p:strVal val="visible"/>
                                      </p:to>
                                    </p:set>
                                    <p:anim calcmode="lin" valueType="num">
                                      <p:cBhvr additive="base">
                                        <p:cTn id="37" dur="500" fill="hold"/>
                                        <p:tgtEl>
                                          <p:spTgt spid="104451">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4451">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04451">
                                            <p:txEl>
                                              <p:pRg st="7" end="7"/>
                                            </p:txEl>
                                          </p:spTgt>
                                        </p:tgtEl>
                                        <p:attrNameLst>
                                          <p:attrName>style.visibility</p:attrName>
                                        </p:attrNameLst>
                                      </p:cBhvr>
                                      <p:to>
                                        <p:strVal val="visible"/>
                                      </p:to>
                                    </p:set>
                                    <p:anim calcmode="lin" valueType="num">
                                      <p:cBhvr additive="base">
                                        <p:cTn id="41" dur="500" fill="hold"/>
                                        <p:tgtEl>
                                          <p:spTgt spid="104451">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04451">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04451">
                                            <p:txEl>
                                              <p:pRg st="8" end="8"/>
                                            </p:txEl>
                                          </p:spTgt>
                                        </p:tgtEl>
                                        <p:attrNameLst>
                                          <p:attrName>style.visibility</p:attrName>
                                        </p:attrNameLst>
                                      </p:cBhvr>
                                      <p:to>
                                        <p:strVal val="visible"/>
                                      </p:to>
                                    </p:set>
                                    <p:anim calcmode="lin" valueType="num">
                                      <p:cBhvr additive="base">
                                        <p:cTn id="45" dur="500" fill="hold"/>
                                        <p:tgtEl>
                                          <p:spTgt spid="104451">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04451">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en-US" altLang="en-US" sz="4000" b="1" dirty="0"/>
              <a:t>Sleep Hygiene (cont.)</a:t>
            </a:r>
          </a:p>
        </p:txBody>
      </p:sp>
      <p:sp>
        <p:nvSpPr>
          <p:cNvPr id="105475" name="Rectangle 3"/>
          <p:cNvSpPr>
            <a:spLocks noGrp="1" noChangeArrowheads="1"/>
          </p:cNvSpPr>
          <p:nvPr>
            <p:ph type="body" idx="1"/>
          </p:nvPr>
        </p:nvSpPr>
        <p:spPr/>
        <p:txBody>
          <a:bodyPr>
            <a:normAutofit fontScale="92500" lnSpcReduction="20000"/>
          </a:bodyPr>
          <a:lstStyle/>
          <a:p>
            <a:pPr eaLnBrk="1" hangingPunct="1">
              <a:lnSpc>
                <a:spcPct val="90000"/>
              </a:lnSpc>
            </a:pPr>
            <a:r>
              <a:rPr lang="en-US" altLang="en-US" sz="2400"/>
              <a:t>Establish a regular sleep schedule</a:t>
            </a:r>
          </a:p>
          <a:p>
            <a:pPr lvl="1" eaLnBrk="1" hangingPunct="1">
              <a:lnSpc>
                <a:spcPct val="90000"/>
              </a:lnSpc>
            </a:pPr>
            <a:r>
              <a:rPr lang="en-US" altLang="en-US" sz="2000"/>
              <a:t>Get up at the same time 7 days a week</a:t>
            </a:r>
          </a:p>
          <a:p>
            <a:pPr lvl="1" eaLnBrk="1" hangingPunct="1">
              <a:lnSpc>
                <a:spcPct val="90000"/>
              </a:lnSpc>
            </a:pPr>
            <a:r>
              <a:rPr lang="en-US" altLang="en-US" sz="2000"/>
              <a:t>Go to bed at the same time each night</a:t>
            </a:r>
          </a:p>
          <a:p>
            <a:pPr eaLnBrk="1" hangingPunct="1">
              <a:lnSpc>
                <a:spcPct val="90000"/>
              </a:lnSpc>
            </a:pPr>
            <a:r>
              <a:rPr lang="en-US" altLang="en-US" sz="2400"/>
              <a:t>Get regular exercise</a:t>
            </a:r>
          </a:p>
          <a:p>
            <a:pPr eaLnBrk="1" hangingPunct="1">
              <a:lnSpc>
                <a:spcPct val="90000"/>
              </a:lnSpc>
            </a:pPr>
            <a:r>
              <a:rPr lang="en-US" altLang="en-US" sz="2400"/>
              <a:t>Establish a relaxing routine before bed</a:t>
            </a:r>
          </a:p>
          <a:p>
            <a:pPr eaLnBrk="1" hangingPunct="1">
              <a:lnSpc>
                <a:spcPct val="90000"/>
              </a:lnSpc>
            </a:pPr>
            <a:r>
              <a:rPr lang="en-US" altLang="en-US" sz="2400"/>
              <a:t>Deal with your worries before bedtime</a:t>
            </a:r>
          </a:p>
          <a:p>
            <a:pPr lvl="1" eaLnBrk="1" hangingPunct="1">
              <a:lnSpc>
                <a:spcPct val="90000"/>
              </a:lnSpc>
            </a:pPr>
            <a:r>
              <a:rPr lang="en-US" altLang="en-US" sz="2000"/>
              <a:t>Plan for the next day before bedtime</a:t>
            </a:r>
          </a:p>
          <a:p>
            <a:pPr lvl="1" eaLnBrk="1" hangingPunct="1">
              <a:lnSpc>
                <a:spcPct val="90000"/>
              </a:lnSpc>
            </a:pPr>
            <a:r>
              <a:rPr lang="en-US" altLang="en-US" sz="2000"/>
              <a:t>Set a worry time earlier in the evening</a:t>
            </a:r>
          </a:p>
          <a:p>
            <a:pPr eaLnBrk="1" hangingPunct="1">
              <a:lnSpc>
                <a:spcPct val="90000"/>
              </a:lnSpc>
            </a:pPr>
            <a:r>
              <a:rPr lang="en-US" altLang="en-US" sz="2400"/>
              <a:t>Adjust the bedroom environment</a:t>
            </a:r>
          </a:p>
          <a:p>
            <a:pPr lvl="1" eaLnBrk="1" hangingPunct="1">
              <a:lnSpc>
                <a:spcPct val="90000"/>
              </a:lnSpc>
            </a:pPr>
            <a:r>
              <a:rPr lang="en-US" altLang="en-US" sz="2000"/>
              <a:t>Sleep is better in a cool room, around 65 F.</a:t>
            </a:r>
          </a:p>
          <a:p>
            <a:pPr lvl="1" eaLnBrk="1" hangingPunct="1">
              <a:lnSpc>
                <a:spcPct val="90000"/>
              </a:lnSpc>
            </a:pPr>
            <a:r>
              <a:rPr lang="en-US" altLang="en-US" sz="2000"/>
              <a:t>Darker is better</a:t>
            </a:r>
          </a:p>
          <a:p>
            <a:pPr lvl="1" eaLnBrk="1" hangingPunct="1">
              <a:lnSpc>
                <a:spcPct val="90000"/>
              </a:lnSpc>
              <a:buFont typeface="Wingdings" panose="05000000000000000000" pitchFamily="2" charset="2"/>
              <a:buNone/>
            </a:pPr>
            <a:endParaRPr lang="en-US" altLang="en-US" sz="2000"/>
          </a:p>
        </p:txBody>
      </p:sp>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163</a:t>
            </a:fld>
            <a:endParaRPr lang="en-US" sz="1100" dirty="0"/>
          </a:p>
        </p:txBody>
      </p:sp>
    </p:spTree>
    <p:extLst>
      <p:ext uri="{BB962C8B-B14F-4D97-AF65-F5344CB8AC3E}">
        <p14:creationId xmlns:p14="http://schemas.microsoft.com/office/powerpoint/2010/main" val="8634987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5475">
                                            <p:txEl>
                                              <p:pRg st="0" end="0"/>
                                            </p:txEl>
                                          </p:spTgt>
                                        </p:tgtEl>
                                        <p:attrNameLst>
                                          <p:attrName>style.visibility</p:attrName>
                                        </p:attrNameLst>
                                      </p:cBhvr>
                                      <p:to>
                                        <p:strVal val="visible"/>
                                      </p:to>
                                    </p:set>
                                    <p:anim calcmode="lin" valueType="num">
                                      <p:cBhvr additive="base">
                                        <p:cTn id="7" dur="500" fill="hold"/>
                                        <p:tgtEl>
                                          <p:spTgt spid="1054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547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5475">
                                            <p:txEl>
                                              <p:pRg st="1" end="1"/>
                                            </p:txEl>
                                          </p:spTgt>
                                        </p:tgtEl>
                                        <p:attrNameLst>
                                          <p:attrName>style.visibility</p:attrName>
                                        </p:attrNameLst>
                                      </p:cBhvr>
                                      <p:to>
                                        <p:strVal val="visible"/>
                                      </p:to>
                                    </p:set>
                                    <p:anim calcmode="lin" valueType="num">
                                      <p:cBhvr additive="base">
                                        <p:cTn id="11" dur="500" fill="hold"/>
                                        <p:tgtEl>
                                          <p:spTgt spid="10547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547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5475">
                                            <p:txEl>
                                              <p:pRg st="2" end="2"/>
                                            </p:txEl>
                                          </p:spTgt>
                                        </p:tgtEl>
                                        <p:attrNameLst>
                                          <p:attrName>style.visibility</p:attrName>
                                        </p:attrNameLst>
                                      </p:cBhvr>
                                      <p:to>
                                        <p:strVal val="visible"/>
                                      </p:to>
                                    </p:set>
                                    <p:anim calcmode="lin" valueType="num">
                                      <p:cBhvr additive="base">
                                        <p:cTn id="15" dur="500" fill="hold"/>
                                        <p:tgtEl>
                                          <p:spTgt spid="10547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5475">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5475">
                                            <p:txEl>
                                              <p:pRg st="3" end="3"/>
                                            </p:txEl>
                                          </p:spTgt>
                                        </p:tgtEl>
                                        <p:attrNameLst>
                                          <p:attrName>style.visibility</p:attrName>
                                        </p:attrNameLst>
                                      </p:cBhvr>
                                      <p:to>
                                        <p:strVal val="visible"/>
                                      </p:to>
                                    </p:set>
                                    <p:anim calcmode="lin" valueType="num">
                                      <p:cBhvr additive="base">
                                        <p:cTn id="19" dur="500" fill="hold"/>
                                        <p:tgtEl>
                                          <p:spTgt spid="10547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547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5475">
                                            <p:txEl>
                                              <p:pRg st="4" end="4"/>
                                            </p:txEl>
                                          </p:spTgt>
                                        </p:tgtEl>
                                        <p:attrNameLst>
                                          <p:attrName>style.visibility</p:attrName>
                                        </p:attrNameLst>
                                      </p:cBhvr>
                                      <p:to>
                                        <p:strVal val="visible"/>
                                      </p:to>
                                    </p:set>
                                    <p:anim calcmode="lin" valueType="num">
                                      <p:cBhvr additive="base">
                                        <p:cTn id="25" dur="500" fill="hold"/>
                                        <p:tgtEl>
                                          <p:spTgt spid="10547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547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05475">
                                            <p:txEl>
                                              <p:pRg st="5" end="5"/>
                                            </p:txEl>
                                          </p:spTgt>
                                        </p:tgtEl>
                                        <p:attrNameLst>
                                          <p:attrName>style.visibility</p:attrName>
                                        </p:attrNameLst>
                                      </p:cBhvr>
                                      <p:to>
                                        <p:strVal val="visible"/>
                                      </p:to>
                                    </p:set>
                                    <p:anim calcmode="lin" valueType="num">
                                      <p:cBhvr additive="base">
                                        <p:cTn id="31" dur="500" fill="hold"/>
                                        <p:tgtEl>
                                          <p:spTgt spid="10547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5475">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05475">
                                            <p:txEl>
                                              <p:pRg st="6" end="6"/>
                                            </p:txEl>
                                          </p:spTgt>
                                        </p:tgtEl>
                                        <p:attrNameLst>
                                          <p:attrName>style.visibility</p:attrName>
                                        </p:attrNameLst>
                                      </p:cBhvr>
                                      <p:to>
                                        <p:strVal val="visible"/>
                                      </p:to>
                                    </p:set>
                                    <p:anim calcmode="lin" valueType="num">
                                      <p:cBhvr additive="base">
                                        <p:cTn id="35" dur="500" fill="hold"/>
                                        <p:tgtEl>
                                          <p:spTgt spid="105475">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05475">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05475">
                                            <p:txEl>
                                              <p:pRg st="7" end="7"/>
                                            </p:txEl>
                                          </p:spTgt>
                                        </p:tgtEl>
                                        <p:attrNameLst>
                                          <p:attrName>style.visibility</p:attrName>
                                        </p:attrNameLst>
                                      </p:cBhvr>
                                      <p:to>
                                        <p:strVal val="visible"/>
                                      </p:to>
                                    </p:set>
                                    <p:anim calcmode="lin" valueType="num">
                                      <p:cBhvr additive="base">
                                        <p:cTn id="39" dur="500" fill="hold"/>
                                        <p:tgtEl>
                                          <p:spTgt spid="105475">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0547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nodeType="clickEffect">
                                  <p:stCondLst>
                                    <p:cond delay="0"/>
                                  </p:stCondLst>
                                  <p:childTnLst>
                                    <p:set>
                                      <p:cBhvr>
                                        <p:cTn id="44" dur="1" fill="hold">
                                          <p:stCondLst>
                                            <p:cond delay="0"/>
                                          </p:stCondLst>
                                        </p:cTn>
                                        <p:tgtEl>
                                          <p:spTgt spid="105475">
                                            <p:txEl>
                                              <p:pRg st="8" end="8"/>
                                            </p:txEl>
                                          </p:spTgt>
                                        </p:tgtEl>
                                        <p:attrNameLst>
                                          <p:attrName>style.visibility</p:attrName>
                                        </p:attrNameLst>
                                      </p:cBhvr>
                                      <p:to>
                                        <p:strVal val="visible"/>
                                      </p:to>
                                    </p:set>
                                    <p:anim calcmode="lin" valueType="num">
                                      <p:cBhvr additive="base">
                                        <p:cTn id="45" dur="500" fill="hold"/>
                                        <p:tgtEl>
                                          <p:spTgt spid="105475">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05475">
                                            <p:txEl>
                                              <p:pRg st="8" end="8"/>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05475">
                                            <p:txEl>
                                              <p:pRg st="9" end="9"/>
                                            </p:txEl>
                                          </p:spTgt>
                                        </p:tgtEl>
                                        <p:attrNameLst>
                                          <p:attrName>style.visibility</p:attrName>
                                        </p:attrNameLst>
                                      </p:cBhvr>
                                      <p:to>
                                        <p:strVal val="visible"/>
                                      </p:to>
                                    </p:set>
                                    <p:anim calcmode="lin" valueType="num">
                                      <p:cBhvr additive="base">
                                        <p:cTn id="49" dur="500" fill="hold"/>
                                        <p:tgtEl>
                                          <p:spTgt spid="105475">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05475">
                                            <p:txEl>
                                              <p:pRg st="9" end="9"/>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05475">
                                            <p:txEl>
                                              <p:pRg st="10" end="10"/>
                                            </p:txEl>
                                          </p:spTgt>
                                        </p:tgtEl>
                                        <p:attrNameLst>
                                          <p:attrName>style.visibility</p:attrName>
                                        </p:attrNameLst>
                                      </p:cBhvr>
                                      <p:to>
                                        <p:strVal val="visible"/>
                                      </p:to>
                                    </p:set>
                                    <p:anim calcmode="lin" valueType="num">
                                      <p:cBhvr additive="base">
                                        <p:cTn id="53" dur="500" fill="hold"/>
                                        <p:tgtEl>
                                          <p:spTgt spid="105475">
                                            <p:txEl>
                                              <p:pRg st="10" end="1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05475">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US" altLang="en-US" sz="4000" b="1"/>
              <a:t>Cognitive therapy</a:t>
            </a:r>
          </a:p>
        </p:txBody>
      </p:sp>
      <p:sp>
        <p:nvSpPr>
          <p:cNvPr id="101379" name="Rectangle 3"/>
          <p:cNvSpPr>
            <a:spLocks noGrp="1" noChangeArrowheads="1"/>
          </p:cNvSpPr>
          <p:nvPr>
            <p:ph type="body" idx="1"/>
          </p:nvPr>
        </p:nvSpPr>
        <p:spPr/>
        <p:txBody>
          <a:bodyPr/>
          <a:lstStyle/>
          <a:p>
            <a:pPr eaLnBrk="1" hangingPunct="1"/>
            <a:r>
              <a:rPr lang="en-US" altLang="en-US" sz="2800" b="1" u="sng">
                <a:solidFill>
                  <a:schemeClr val="tx2"/>
                </a:solidFill>
              </a:rPr>
              <a:t>Assumption:</a:t>
            </a:r>
            <a:r>
              <a:rPr lang="en-US" altLang="en-US" sz="2800">
                <a:latin typeface="Arial" panose="020B0604020202020204" pitchFamily="34" charset="0"/>
              </a:rPr>
              <a:t> </a:t>
            </a:r>
            <a:r>
              <a:rPr lang="en-US" altLang="en-US" sz="2800"/>
              <a:t>Maladaptive thoughts produce stress and arousal affecting sleep</a:t>
            </a:r>
          </a:p>
          <a:p>
            <a:pPr eaLnBrk="1" hangingPunct="1">
              <a:buFont typeface="Wingdings" panose="05000000000000000000" pitchFamily="2" charset="2"/>
              <a:buNone/>
            </a:pPr>
            <a:endParaRPr lang="en-US" altLang="en-US" sz="2800"/>
          </a:p>
          <a:p>
            <a:pPr eaLnBrk="1" hangingPunct="1"/>
            <a:r>
              <a:rPr lang="en-US" altLang="en-US" sz="2800" b="1">
                <a:solidFill>
                  <a:schemeClr val="tx2"/>
                </a:solidFill>
              </a:rPr>
              <a:t>Goal:</a:t>
            </a:r>
            <a:r>
              <a:rPr lang="en-US" altLang="en-US" sz="2800"/>
              <a:t> Alter faulty beliefs about sleep to reduce emotional distress.</a:t>
            </a:r>
          </a:p>
          <a:p>
            <a:pPr lvl="1" eaLnBrk="1" hangingPunct="1"/>
            <a:r>
              <a:rPr lang="en-US" altLang="en-US" b="1">
                <a:solidFill>
                  <a:schemeClr val="tx2"/>
                </a:solidFill>
              </a:rPr>
              <a:t>Identify beliefs about sleep that are incorrect</a:t>
            </a:r>
          </a:p>
          <a:p>
            <a:pPr lvl="1" eaLnBrk="1" hangingPunct="1"/>
            <a:r>
              <a:rPr lang="en-US" altLang="en-US" b="1">
                <a:solidFill>
                  <a:schemeClr val="tx2"/>
                </a:solidFill>
              </a:rPr>
              <a:t>Challenge their truthfulness</a:t>
            </a:r>
          </a:p>
          <a:p>
            <a:pPr lvl="1" eaLnBrk="1" hangingPunct="1"/>
            <a:r>
              <a:rPr lang="en-US" altLang="en-US" b="1">
                <a:solidFill>
                  <a:schemeClr val="tx2"/>
                </a:solidFill>
              </a:rPr>
              <a:t>Substitute realistic thoughts</a:t>
            </a:r>
          </a:p>
          <a:p>
            <a:pPr eaLnBrk="1" hangingPunct="1">
              <a:buFont typeface="Wingdings" panose="05000000000000000000" pitchFamily="2" charset="2"/>
              <a:buNone/>
            </a:pPr>
            <a:endParaRPr lang="en-US" altLang="en-US" sz="2800" b="1">
              <a:solidFill>
                <a:schemeClr val="tx2"/>
              </a:solidFill>
            </a:endParaRPr>
          </a:p>
        </p:txBody>
      </p:sp>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164</a:t>
            </a:fld>
            <a:endParaRPr lang="en-US" sz="1100" dirty="0"/>
          </a:p>
        </p:txBody>
      </p:sp>
    </p:spTree>
    <p:extLst>
      <p:ext uri="{BB962C8B-B14F-4D97-AF65-F5344CB8AC3E}">
        <p14:creationId xmlns:p14="http://schemas.microsoft.com/office/powerpoint/2010/main" val="4234416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1379">
                                            <p:txEl>
                                              <p:pRg st="3" end="3"/>
                                            </p:txEl>
                                          </p:spTgt>
                                        </p:tgtEl>
                                        <p:attrNameLst>
                                          <p:attrName>style.visibility</p:attrName>
                                        </p:attrNameLst>
                                      </p:cBhvr>
                                      <p:to>
                                        <p:strVal val="visible"/>
                                      </p:to>
                                    </p:set>
                                    <p:anim calcmode="lin" valueType="num">
                                      <p:cBhvr additive="base">
                                        <p:cTn id="7" dur="500" fill="hold"/>
                                        <p:tgtEl>
                                          <p:spTgt spid="101379">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137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1379">
                                            <p:txEl>
                                              <p:pRg st="4" end="4"/>
                                            </p:txEl>
                                          </p:spTgt>
                                        </p:tgtEl>
                                        <p:attrNameLst>
                                          <p:attrName>style.visibility</p:attrName>
                                        </p:attrNameLst>
                                      </p:cBhvr>
                                      <p:to>
                                        <p:strVal val="visible"/>
                                      </p:to>
                                    </p:set>
                                    <p:anim calcmode="lin" valueType="num">
                                      <p:cBhvr additive="base">
                                        <p:cTn id="13" dur="500" fill="hold"/>
                                        <p:tgtEl>
                                          <p:spTgt spid="101379">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1379">
                                            <p:txEl>
                                              <p:pRg st="4" end="4"/>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01379">
                                            <p:txEl>
                                              <p:pRg st="5" end="5"/>
                                            </p:txEl>
                                          </p:spTgt>
                                        </p:tgtEl>
                                        <p:attrNameLst>
                                          <p:attrName>style.visibility</p:attrName>
                                        </p:attrNameLst>
                                      </p:cBhvr>
                                      <p:to>
                                        <p:strVal val="visible"/>
                                      </p:to>
                                    </p:set>
                                    <p:anim calcmode="lin" valueType="num">
                                      <p:cBhvr additive="base">
                                        <p:cTn id="17" dur="500" fill="hold"/>
                                        <p:tgtEl>
                                          <p:spTgt spid="101379">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0137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noFill/>
        </p:spPr>
        <p:txBody>
          <a:bodyPr/>
          <a:lstStyle/>
          <a:p>
            <a:pPr eaLnBrk="1" hangingPunct="1"/>
            <a:r>
              <a:rPr lang="en-US" altLang="en-US" sz="4000" b="1"/>
              <a:t>Maladaptive beliefs about sleep</a:t>
            </a:r>
          </a:p>
        </p:txBody>
      </p:sp>
      <p:sp>
        <p:nvSpPr>
          <p:cNvPr id="102403" name="Rectangle 3"/>
          <p:cNvSpPr>
            <a:spLocks noGrp="1" noChangeArrowheads="1"/>
          </p:cNvSpPr>
          <p:nvPr>
            <p:ph type="body" idx="1"/>
          </p:nvPr>
        </p:nvSpPr>
        <p:spPr/>
        <p:txBody>
          <a:bodyPr>
            <a:normAutofit lnSpcReduction="10000"/>
          </a:bodyPr>
          <a:lstStyle/>
          <a:p>
            <a:pPr eaLnBrk="1" hangingPunct="1"/>
            <a:r>
              <a:rPr lang="en-US" altLang="en-US" sz="2800"/>
              <a:t>Misconceptions about causes of insomnia</a:t>
            </a:r>
          </a:p>
          <a:p>
            <a:pPr lvl="1" eaLnBrk="1" hangingPunct="1"/>
            <a:r>
              <a:rPr lang="en-US" altLang="en-US" sz="2400"/>
              <a:t>“Insomnia is just part of aging.”</a:t>
            </a:r>
          </a:p>
          <a:p>
            <a:pPr eaLnBrk="1" hangingPunct="1"/>
            <a:r>
              <a:rPr lang="en-US" altLang="en-US" sz="2800"/>
              <a:t>Unrealistic expectations re: sleep needs</a:t>
            </a:r>
          </a:p>
          <a:p>
            <a:pPr lvl="1" eaLnBrk="1" hangingPunct="1"/>
            <a:r>
              <a:rPr lang="en-US" altLang="en-US" sz="2400"/>
              <a:t>“I must have 8 hours of sleep each night.”</a:t>
            </a:r>
          </a:p>
          <a:p>
            <a:pPr eaLnBrk="1" hangingPunct="1"/>
            <a:r>
              <a:rPr lang="en-US" altLang="en-US" sz="2800"/>
              <a:t>Faulty beliefs about insomnia consequences</a:t>
            </a:r>
          </a:p>
          <a:p>
            <a:pPr lvl="1" eaLnBrk="1" hangingPunct="1"/>
            <a:r>
              <a:rPr lang="en-US" altLang="en-US" sz="2400"/>
              <a:t>“Insomnia can ruin my health and make me die early.”</a:t>
            </a:r>
          </a:p>
          <a:p>
            <a:pPr eaLnBrk="1" hangingPunct="1"/>
            <a:r>
              <a:rPr lang="en-US" altLang="en-US" sz="2800"/>
              <a:t>Misattributions of daytime impairments</a:t>
            </a:r>
          </a:p>
          <a:p>
            <a:pPr lvl="1" eaLnBrk="1" hangingPunct="1"/>
            <a:r>
              <a:rPr lang="en-US" altLang="en-US" sz="2400"/>
              <a:t>“I’ve had a bad day because of my insomnia.”   </a:t>
            </a:r>
          </a:p>
          <a:p>
            <a:pPr lvl="1" eaLnBrk="1" hangingPunct="1"/>
            <a:r>
              <a:rPr lang="en-US" altLang="en-US" sz="2400"/>
              <a:t>I can’t have a normal day after a sleepless night.”                     </a:t>
            </a:r>
          </a:p>
          <a:p>
            <a:pPr eaLnBrk="1" hangingPunct="1"/>
            <a:endParaRPr lang="en-US" altLang="en-US" sz="2800"/>
          </a:p>
        </p:txBody>
      </p:sp>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165</a:t>
            </a:fld>
            <a:endParaRPr lang="en-US" sz="1100" dirty="0"/>
          </a:p>
        </p:txBody>
      </p:sp>
    </p:spTree>
    <p:extLst>
      <p:ext uri="{BB962C8B-B14F-4D97-AF65-F5344CB8AC3E}">
        <p14:creationId xmlns:p14="http://schemas.microsoft.com/office/powerpoint/2010/main" val="41869197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2403">
                                            <p:txEl>
                                              <p:pRg st="0" end="0"/>
                                            </p:txEl>
                                          </p:spTgt>
                                        </p:tgtEl>
                                        <p:attrNameLst>
                                          <p:attrName>style.visibility</p:attrName>
                                        </p:attrNameLst>
                                      </p:cBhvr>
                                      <p:to>
                                        <p:strVal val="visible"/>
                                      </p:to>
                                    </p:set>
                                    <p:anim calcmode="lin" valueType="num">
                                      <p:cBhvr additive="base">
                                        <p:cTn id="7" dur="500" fill="hold"/>
                                        <p:tgtEl>
                                          <p:spTgt spid="1024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0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2403">
                                            <p:txEl>
                                              <p:pRg st="1" end="1"/>
                                            </p:txEl>
                                          </p:spTgt>
                                        </p:tgtEl>
                                        <p:attrNameLst>
                                          <p:attrName>style.visibility</p:attrName>
                                        </p:attrNameLst>
                                      </p:cBhvr>
                                      <p:to>
                                        <p:strVal val="visible"/>
                                      </p:to>
                                    </p:set>
                                    <p:anim calcmode="lin" valueType="num">
                                      <p:cBhvr additive="base">
                                        <p:cTn id="11" dur="500" fill="hold"/>
                                        <p:tgtEl>
                                          <p:spTgt spid="10240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24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02403">
                                            <p:txEl>
                                              <p:pRg st="2" end="2"/>
                                            </p:txEl>
                                          </p:spTgt>
                                        </p:tgtEl>
                                        <p:attrNameLst>
                                          <p:attrName>style.visibility</p:attrName>
                                        </p:attrNameLst>
                                      </p:cBhvr>
                                      <p:to>
                                        <p:strVal val="visible"/>
                                      </p:to>
                                    </p:set>
                                    <p:anim calcmode="lin" valueType="num">
                                      <p:cBhvr additive="base">
                                        <p:cTn id="17" dur="500" fill="hold"/>
                                        <p:tgtEl>
                                          <p:spTgt spid="10240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0240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02403">
                                            <p:txEl>
                                              <p:pRg st="3" end="3"/>
                                            </p:txEl>
                                          </p:spTgt>
                                        </p:tgtEl>
                                        <p:attrNameLst>
                                          <p:attrName>style.visibility</p:attrName>
                                        </p:attrNameLst>
                                      </p:cBhvr>
                                      <p:to>
                                        <p:strVal val="visible"/>
                                      </p:to>
                                    </p:set>
                                    <p:anim calcmode="lin" valueType="num">
                                      <p:cBhvr additive="base">
                                        <p:cTn id="21" dur="500" fill="hold"/>
                                        <p:tgtEl>
                                          <p:spTgt spid="10240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0240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102403">
                                            <p:txEl>
                                              <p:pRg st="4" end="4"/>
                                            </p:txEl>
                                          </p:spTgt>
                                        </p:tgtEl>
                                        <p:attrNameLst>
                                          <p:attrName>style.visibility</p:attrName>
                                        </p:attrNameLst>
                                      </p:cBhvr>
                                      <p:to>
                                        <p:strVal val="visible"/>
                                      </p:to>
                                    </p:set>
                                    <p:anim calcmode="lin" valueType="num">
                                      <p:cBhvr additive="base">
                                        <p:cTn id="27" dur="500" fill="hold"/>
                                        <p:tgtEl>
                                          <p:spTgt spid="10240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240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2403">
                                            <p:txEl>
                                              <p:pRg st="5" end="5"/>
                                            </p:txEl>
                                          </p:spTgt>
                                        </p:tgtEl>
                                        <p:attrNameLst>
                                          <p:attrName>style.visibility</p:attrName>
                                        </p:attrNameLst>
                                      </p:cBhvr>
                                      <p:to>
                                        <p:strVal val="visible"/>
                                      </p:to>
                                    </p:set>
                                    <p:anim calcmode="lin" valueType="num">
                                      <p:cBhvr additive="base">
                                        <p:cTn id="31" dur="500" fill="hold"/>
                                        <p:tgtEl>
                                          <p:spTgt spid="10240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240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02403">
                                            <p:txEl>
                                              <p:pRg st="6" end="6"/>
                                            </p:txEl>
                                          </p:spTgt>
                                        </p:tgtEl>
                                        <p:attrNameLst>
                                          <p:attrName>style.visibility</p:attrName>
                                        </p:attrNameLst>
                                      </p:cBhvr>
                                      <p:to>
                                        <p:strVal val="visible"/>
                                      </p:to>
                                    </p:set>
                                    <p:anim calcmode="lin" valueType="num">
                                      <p:cBhvr additive="base">
                                        <p:cTn id="35" dur="500" fill="hold"/>
                                        <p:tgtEl>
                                          <p:spTgt spid="10240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0240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02403">
                                            <p:txEl>
                                              <p:pRg st="7" end="7"/>
                                            </p:txEl>
                                          </p:spTgt>
                                        </p:tgtEl>
                                        <p:attrNameLst>
                                          <p:attrName>style.visibility</p:attrName>
                                        </p:attrNameLst>
                                      </p:cBhvr>
                                      <p:to>
                                        <p:strVal val="visible"/>
                                      </p:to>
                                    </p:set>
                                    <p:anim calcmode="lin" valueType="num">
                                      <p:cBhvr additive="base">
                                        <p:cTn id="39" dur="500" fill="hold"/>
                                        <p:tgtEl>
                                          <p:spTgt spid="10240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02403">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02403">
                                            <p:txEl>
                                              <p:pRg st="8" end="8"/>
                                            </p:txEl>
                                          </p:spTgt>
                                        </p:tgtEl>
                                        <p:attrNameLst>
                                          <p:attrName>style.visibility</p:attrName>
                                        </p:attrNameLst>
                                      </p:cBhvr>
                                      <p:to>
                                        <p:strVal val="visible"/>
                                      </p:to>
                                    </p:set>
                                    <p:anim calcmode="lin" valueType="num">
                                      <p:cBhvr additive="base">
                                        <p:cTn id="43" dur="500" fill="hold"/>
                                        <p:tgtEl>
                                          <p:spTgt spid="10240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240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algn="ctr" eaLnBrk="1" hangingPunct="1"/>
            <a:r>
              <a:rPr lang="en-US" altLang="en-US" sz="4000" b="1"/>
              <a:t>Multi-Component CBT for Insomnia</a:t>
            </a:r>
          </a:p>
        </p:txBody>
      </p:sp>
      <p:sp>
        <p:nvSpPr>
          <p:cNvPr id="62467" name="Rectangle 3"/>
          <p:cNvSpPr>
            <a:spLocks noGrp="1" noChangeArrowheads="1"/>
          </p:cNvSpPr>
          <p:nvPr>
            <p:ph type="body" idx="1"/>
          </p:nvPr>
        </p:nvSpPr>
        <p:spPr/>
        <p:txBody>
          <a:bodyPr>
            <a:normAutofit fontScale="92500" lnSpcReduction="20000"/>
          </a:bodyPr>
          <a:lstStyle/>
          <a:p>
            <a:pPr eaLnBrk="1" hangingPunct="1">
              <a:lnSpc>
                <a:spcPct val="90000"/>
              </a:lnSpc>
            </a:pPr>
            <a:r>
              <a:rPr lang="en-US" altLang="en-US" sz="2800" b="1" u="sng" dirty="0">
                <a:solidFill>
                  <a:schemeClr val="tx2"/>
                </a:solidFill>
              </a:rPr>
              <a:t>Assumption</a:t>
            </a:r>
            <a:r>
              <a:rPr lang="en-US" altLang="en-US" sz="2800" b="1" dirty="0">
                <a:solidFill>
                  <a:schemeClr val="tx2"/>
                </a:solidFill>
              </a:rPr>
              <a:t>:</a:t>
            </a:r>
            <a:r>
              <a:rPr lang="en-US" altLang="en-US" sz="2800" dirty="0">
                <a:solidFill>
                  <a:schemeClr val="tx2"/>
                </a:solidFill>
              </a:rPr>
              <a:t> Perpetuating factors and conditioned arousal increase psychophysiological arousal and negatively affect intrinsic sleep promoting processes.</a:t>
            </a:r>
          </a:p>
          <a:p>
            <a:pPr eaLnBrk="1" hangingPunct="1">
              <a:lnSpc>
                <a:spcPct val="90000"/>
              </a:lnSpc>
            </a:pPr>
            <a:r>
              <a:rPr lang="en-US" altLang="en-US" sz="2800" b="1" u="sng" dirty="0">
                <a:solidFill>
                  <a:schemeClr val="tx2"/>
                </a:solidFill>
              </a:rPr>
              <a:t>Goal</a:t>
            </a:r>
            <a:r>
              <a:rPr lang="en-US" altLang="en-US" sz="2800" dirty="0">
                <a:solidFill>
                  <a:schemeClr val="tx2"/>
                </a:solidFill>
              </a:rPr>
              <a:t>: Identify primary factors contributing to maintenance of insomnia and apply appropriate cognitive-behavioral components to reduce arousal and emotional distress about sleep while promote behaviors that are sleep compatible</a:t>
            </a:r>
            <a:endParaRPr lang="en-US" altLang="en-US" dirty="0">
              <a:solidFill>
                <a:schemeClr val="tx2"/>
              </a:solidFill>
            </a:endParaRPr>
          </a:p>
          <a:p>
            <a:pPr eaLnBrk="1" hangingPunct="1">
              <a:lnSpc>
                <a:spcPct val="90000"/>
              </a:lnSpc>
            </a:pPr>
            <a:r>
              <a:rPr lang="en-US" altLang="en-US" sz="2800" b="1" u="sng" dirty="0">
                <a:solidFill>
                  <a:schemeClr val="tx2"/>
                </a:solidFill>
              </a:rPr>
              <a:t>Findings</a:t>
            </a:r>
            <a:r>
              <a:rPr lang="en-US" altLang="en-US" sz="2800" b="1" dirty="0">
                <a:solidFill>
                  <a:schemeClr val="tx2"/>
                </a:solidFill>
              </a:rPr>
              <a:t>:</a:t>
            </a:r>
            <a:r>
              <a:rPr lang="en-US" altLang="en-US" sz="2800" dirty="0">
                <a:solidFill>
                  <a:schemeClr val="tx2"/>
                </a:solidFill>
              </a:rPr>
              <a:t>  Positive effects for all sleep parameters. Trend is toward multi-component CBT for insomnia and it compares equal or better in trials with several sleep medications.</a:t>
            </a:r>
          </a:p>
        </p:txBody>
      </p:sp>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166</a:t>
            </a:fld>
            <a:endParaRPr lang="en-US" sz="1100" dirty="0"/>
          </a:p>
        </p:txBody>
      </p:sp>
    </p:spTree>
    <p:extLst>
      <p:ext uri="{BB962C8B-B14F-4D97-AF65-F5344CB8AC3E}">
        <p14:creationId xmlns:p14="http://schemas.microsoft.com/office/powerpoint/2010/main" val="391318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2467">
                                            <p:txEl>
                                              <p:pRg st="0" end="0"/>
                                            </p:txEl>
                                          </p:spTgt>
                                        </p:tgtEl>
                                        <p:attrNameLst>
                                          <p:attrName>style.visibility</p:attrName>
                                        </p:attrNameLst>
                                      </p:cBhvr>
                                      <p:to>
                                        <p:strVal val="visible"/>
                                      </p:to>
                                    </p:set>
                                    <p:anim calcmode="lin" valueType="num">
                                      <p:cBhvr additive="base">
                                        <p:cTn id="7" dur="500" fill="hold"/>
                                        <p:tgtEl>
                                          <p:spTgt spid="624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24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2467">
                                            <p:txEl>
                                              <p:pRg st="1" end="1"/>
                                            </p:txEl>
                                          </p:spTgt>
                                        </p:tgtEl>
                                        <p:attrNameLst>
                                          <p:attrName>style.visibility</p:attrName>
                                        </p:attrNameLst>
                                      </p:cBhvr>
                                      <p:to>
                                        <p:strVal val="visible"/>
                                      </p:to>
                                    </p:set>
                                    <p:anim calcmode="lin" valueType="num">
                                      <p:cBhvr additive="base">
                                        <p:cTn id="13" dur="500" fill="hold"/>
                                        <p:tgtEl>
                                          <p:spTgt spid="624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24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2467">
                                            <p:txEl>
                                              <p:pRg st="2" end="2"/>
                                            </p:txEl>
                                          </p:spTgt>
                                        </p:tgtEl>
                                        <p:attrNameLst>
                                          <p:attrName>style.visibility</p:attrName>
                                        </p:attrNameLst>
                                      </p:cBhvr>
                                      <p:to>
                                        <p:strVal val="visible"/>
                                      </p:to>
                                    </p:set>
                                    <p:anim calcmode="lin" valueType="num">
                                      <p:cBhvr additive="base">
                                        <p:cTn id="19" dur="500" fill="hold"/>
                                        <p:tgtEl>
                                          <p:spTgt spid="6246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246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altLang="en-US" sz="4000" b="1" dirty="0"/>
              <a:t>Individualizing CBT-I</a:t>
            </a:r>
            <a:r>
              <a:rPr lang="en-US" altLang="en-US" dirty="0"/>
              <a:t> </a:t>
            </a:r>
          </a:p>
        </p:txBody>
      </p:sp>
      <p:sp>
        <p:nvSpPr>
          <p:cNvPr id="103427" name="Rectangle 3"/>
          <p:cNvSpPr>
            <a:spLocks noGrp="1" noChangeArrowheads="1"/>
          </p:cNvSpPr>
          <p:nvPr>
            <p:ph type="body" idx="1"/>
          </p:nvPr>
        </p:nvSpPr>
        <p:spPr>
          <a:xfrm>
            <a:off x="1522414" y="1828800"/>
            <a:ext cx="9601200" cy="4419600"/>
          </a:xfrm>
        </p:spPr>
        <p:txBody>
          <a:bodyPr>
            <a:normAutofit fontScale="92500" lnSpcReduction="20000"/>
          </a:bodyPr>
          <a:lstStyle/>
          <a:p>
            <a:pPr eaLnBrk="1" hangingPunct="1">
              <a:lnSpc>
                <a:spcPct val="80000"/>
              </a:lnSpc>
            </a:pPr>
            <a:r>
              <a:rPr lang="en-US" altLang="en-US" sz="2200" dirty="0"/>
              <a:t>Assess the relative impact of sleep hygiene, sleep schedule, sleep anxiety (beliefs) and other factors on sleep.</a:t>
            </a:r>
          </a:p>
          <a:p>
            <a:pPr eaLnBrk="1" hangingPunct="1">
              <a:lnSpc>
                <a:spcPct val="80000"/>
              </a:lnSpc>
              <a:buFont typeface="Wingdings" panose="05000000000000000000" pitchFamily="2" charset="2"/>
              <a:buNone/>
            </a:pPr>
            <a:endParaRPr lang="en-US" altLang="en-US" sz="2200" dirty="0"/>
          </a:p>
          <a:p>
            <a:pPr eaLnBrk="1" hangingPunct="1">
              <a:lnSpc>
                <a:spcPct val="80000"/>
              </a:lnSpc>
            </a:pPr>
            <a:r>
              <a:rPr lang="en-US" altLang="en-US" sz="2200" dirty="0"/>
              <a:t>Assess motivation for behavior change:</a:t>
            </a:r>
          </a:p>
          <a:p>
            <a:pPr eaLnBrk="1" hangingPunct="1">
              <a:lnSpc>
                <a:spcPct val="80000"/>
              </a:lnSpc>
              <a:buFont typeface="Wingdings" panose="05000000000000000000" pitchFamily="2" charset="2"/>
              <a:buNone/>
            </a:pPr>
            <a:r>
              <a:rPr lang="en-US" altLang="en-US" dirty="0"/>
              <a:t>           </a:t>
            </a:r>
            <a:r>
              <a:rPr lang="en-US" altLang="en-US" sz="1800" b="1" dirty="0">
                <a:solidFill>
                  <a:srgbClr val="A50021"/>
                </a:solidFill>
              </a:rPr>
              <a:t>Does the individual expect a “quick fix” or appreciate improvement in </a:t>
            </a:r>
          </a:p>
          <a:p>
            <a:pPr eaLnBrk="1" hangingPunct="1">
              <a:lnSpc>
                <a:spcPct val="80000"/>
              </a:lnSpc>
              <a:buFont typeface="Wingdings" panose="05000000000000000000" pitchFamily="2" charset="2"/>
              <a:buNone/>
            </a:pPr>
            <a:r>
              <a:rPr lang="en-US" altLang="en-US" sz="1800" b="1" dirty="0">
                <a:solidFill>
                  <a:srgbClr val="A50021"/>
                </a:solidFill>
              </a:rPr>
              <a:t>            sleep will take time and effort?</a:t>
            </a:r>
          </a:p>
          <a:p>
            <a:pPr eaLnBrk="1" hangingPunct="1">
              <a:lnSpc>
                <a:spcPct val="80000"/>
              </a:lnSpc>
              <a:buFont typeface="Wingdings" panose="05000000000000000000" pitchFamily="2" charset="2"/>
              <a:buNone/>
            </a:pPr>
            <a:endParaRPr lang="en-US" altLang="en-US" sz="1800" dirty="0"/>
          </a:p>
          <a:p>
            <a:pPr eaLnBrk="1" hangingPunct="1">
              <a:lnSpc>
                <a:spcPct val="80000"/>
              </a:lnSpc>
              <a:buFont typeface="Wingdings" panose="05000000000000000000" pitchFamily="2" charset="2"/>
              <a:buNone/>
            </a:pPr>
            <a:r>
              <a:rPr lang="en-US" altLang="en-US" sz="1800" dirty="0"/>
              <a:t>           </a:t>
            </a:r>
            <a:r>
              <a:rPr lang="en-US" altLang="en-US" sz="1800" b="1" dirty="0">
                <a:solidFill>
                  <a:srgbClr val="CC0066"/>
                </a:solidFill>
              </a:rPr>
              <a:t>Does he/she view insomnia as in intrinsic disease or</a:t>
            </a:r>
          </a:p>
          <a:p>
            <a:pPr eaLnBrk="1" hangingPunct="1">
              <a:lnSpc>
                <a:spcPct val="80000"/>
              </a:lnSpc>
              <a:buFont typeface="Wingdings" panose="05000000000000000000" pitchFamily="2" charset="2"/>
              <a:buNone/>
            </a:pPr>
            <a:r>
              <a:rPr lang="en-US" altLang="en-US" sz="1800" b="1" dirty="0">
                <a:solidFill>
                  <a:srgbClr val="CC0066"/>
                </a:solidFill>
              </a:rPr>
              <a:t>           primarily the result of behavioral factors and conditioning?</a:t>
            </a:r>
          </a:p>
          <a:p>
            <a:pPr eaLnBrk="1" hangingPunct="1">
              <a:lnSpc>
                <a:spcPct val="80000"/>
              </a:lnSpc>
              <a:buFont typeface="Wingdings" panose="05000000000000000000" pitchFamily="2" charset="2"/>
              <a:buNone/>
            </a:pPr>
            <a:endParaRPr lang="en-US" altLang="en-US" sz="1800" b="1" dirty="0">
              <a:solidFill>
                <a:srgbClr val="CC0066"/>
              </a:solidFill>
            </a:endParaRPr>
          </a:p>
          <a:p>
            <a:pPr eaLnBrk="1" hangingPunct="1">
              <a:lnSpc>
                <a:spcPct val="80000"/>
              </a:lnSpc>
            </a:pPr>
            <a:r>
              <a:rPr lang="en-US" altLang="en-US" sz="2200" dirty="0"/>
              <a:t>Appreciate and explore the multiple and frustrating efforts to treat insomnia.  Discuss how this may serve to maintain insomnia</a:t>
            </a:r>
          </a:p>
          <a:p>
            <a:pPr eaLnBrk="1" hangingPunct="1">
              <a:lnSpc>
                <a:spcPct val="80000"/>
              </a:lnSpc>
              <a:buFont typeface="Wingdings" panose="05000000000000000000" pitchFamily="2" charset="2"/>
              <a:buNone/>
            </a:pPr>
            <a:endParaRPr lang="en-US" altLang="en-US" sz="2200" dirty="0"/>
          </a:p>
        </p:txBody>
      </p:sp>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167</a:t>
            </a:fld>
            <a:endParaRPr lang="en-US" sz="1100" dirty="0"/>
          </a:p>
        </p:txBody>
      </p:sp>
    </p:spTree>
    <p:extLst>
      <p:ext uri="{BB962C8B-B14F-4D97-AF65-F5344CB8AC3E}">
        <p14:creationId xmlns:p14="http://schemas.microsoft.com/office/powerpoint/2010/main" val="41582602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3427">
                                            <p:txEl>
                                              <p:pRg st="0" end="0"/>
                                            </p:txEl>
                                          </p:spTgt>
                                        </p:tgtEl>
                                        <p:attrNameLst>
                                          <p:attrName>style.visibility</p:attrName>
                                        </p:attrNameLst>
                                      </p:cBhvr>
                                      <p:to>
                                        <p:strVal val="visible"/>
                                      </p:to>
                                    </p:set>
                                    <p:anim calcmode="lin" valueType="num">
                                      <p:cBhvr additive="base">
                                        <p:cTn id="7" dur="500" fill="hold"/>
                                        <p:tgtEl>
                                          <p:spTgt spid="1034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34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3427">
                                            <p:txEl>
                                              <p:pRg st="2" end="2"/>
                                            </p:txEl>
                                          </p:spTgt>
                                        </p:tgtEl>
                                        <p:attrNameLst>
                                          <p:attrName>style.visibility</p:attrName>
                                        </p:attrNameLst>
                                      </p:cBhvr>
                                      <p:to>
                                        <p:strVal val="visible"/>
                                      </p:to>
                                    </p:set>
                                    <p:anim calcmode="lin" valueType="num">
                                      <p:cBhvr additive="base">
                                        <p:cTn id="13" dur="500" fill="hold"/>
                                        <p:tgtEl>
                                          <p:spTgt spid="10342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3427">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03427">
                                            <p:txEl>
                                              <p:pRg st="3" end="3"/>
                                            </p:txEl>
                                          </p:spTgt>
                                        </p:tgtEl>
                                        <p:attrNameLst>
                                          <p:attrName>style.visibility</p:attrName>
                                        </p:attrNameLst>
                                      </p:cBhvr>
                                      <p:to>
                                        <p:strVal val="visible"/>
                                      </p:to>
                                    </p:set>
                                    <p:anim calcmode="lin" valueType="num">
                                      <p:cBhvr additive="base">
                                        <p:cTn id="17" dur="500" fill="hold"/>
                                        <p:tgtEl>
                                          <p:spTgt spid="103427">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03427">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03427">
                                            <p:txEl>
                                              <p:pRg st="4" end="4"/>
                                            </p:txEl>
                                          </p:spTgt>
                                        </p:tgtEl>
                                        <p:attrNameLst>
                                          <p:attrName>style.visibility</p:attrName>
                                        </p:attrNameLst>
                                      </p:cBhvr>
                                      <p:to>
                                        <p:strVal val="visible"/>
                                      </p:to>
                                    </p:set>
                                    <p:anim calcmode="lin" valueType="num">
                                      <p:cBhvr additive="base">
                                        <p:cTn id="21" dur="500" fill="hold"/>
                                        <p:tgtEl>
                                          <p:spTgt spid="103427">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03427">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03427">
                                            <p:txEl>
                                              <p:pRg st="6" end="6"/>
                                            </p:txEl>
                                          </p:spTgt>
                                        </p:tgtEl>
                                        <p:attrNameLst>
                                          <p:attrName>style.visibility</p:attrName>
                                        </p:attrNameLst>
                                      </p:cBhvr>
                                      <p:to>
                                        <p:strVal val="visible"/>
                                      </p:to>
                                    </p:set>
                                    <p:anim calcmode="lin" valueType="num">
                                      <p:cBhvr additive="base">
                                        <p:cTn id="25" dur="500" fill="hold"/>
                                        <p:tgtEl>
                                          <p:spTgt spid="103427">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3427">
                                            <p:txEl>
                                              <p:pRg st="6" end="6"/>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03427">
                                            <p:txEl>
                                              <p:pRg st="7" end="7"/>
                                            </p:txEl>
                                          </p:spTgt>
                                        </p:tgtEl>
                                        <p:attrNameLst>
                                          <p:attrName>style.visibility</p:attrName>
                                        </p:attrNameLst>
                                      </p:cBhvr>
                                      <p:to>
                                        <p:strVal val="visible"/>
                                      </p:to>
                                    </p:set>
                                    <p:anim calcmode="lin" valueType="num">
                                      <p:cBhvr additive="base">
                                        <p:cTn id="29" dur="500" fill="hold"/>
                                        <p:tgtEl>
                                          <p:spTgt spid="103427">
                                            <p:txEl>
                                              <p:pRg st="7" end="7"/>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0342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nodeType="clickEffect">
                                  <p:stCondLst>
                                    <p:cond delay="0"/>
                                  </p:stCondLst>
                                  <p:childTnLst>
                                    <p:set>
                                      <p:cBhvr>
                                        <p:cTn id="34" dur="1" fill="hold">
                                          <p:stCondLst>
                                            <p:cond delay="0"/>
                                          </p:stCondLst>
                                        </p:cTn>
                                        <p:tgtEl>
                                          <p:spTgt spid="103427">
                                            <p:txEl>
                                              <p:pRg st="9" end="9"/>
                                            </p:txEl>
                                          </p:spTgt>
                                        </p:tgtEl>
                                        <p:attrNameLst>
                                          <p:attrName>style.visibility</p:attrName>
                                        </p:attrNameLst>
                                      </p:cBhvr>
                                      <p:to>
                                        <p:strVal val="visible"/>
                                      </p:to>
                                    </p:set>
                                    <p:anim calcmode="lin" valueType="num">
                                      <p:cBhvr>
                                        <p:cTn id="35" dur="500" fill="hold"/>
                                        <p:tgtEl>
                                          <p:spTgt spid="103427">
                                            <p:txEl>
                                              <p:pRg st="9" end="9"/>
                                            </p:txEl>
                                          </p:spTgt>
                                        </p:tgtEl>
                                        <p:attrNameLst>
                                          <p:attrName>ppt_w</p:attrName>
                                        </p:attrNameLst>
                                      </p:cBhvr>
                                      <p:tavLst>
                                        <p:tav tm="0">
                                          <p:val>
                                            <p:fltVal val="0"/>
                                          </p:val>
                                        </p:tav>
                                        <p:tav tm="100000">
                                          <p:val>
                                            <p:strVal val="#ppt_w"/>
                                          </p:val>
                                        </p:tav>
                                      </p:tavLst>
                                    </p:anim>
                                    <p:anim calcmode="lin" valueType="num">
                                      <p:cBhvr>
                                        <p:cTn id="36" dur="500" fill="hold"/>
                                        <p:tgtEl>
                                          <p:spTgt spid="103427">
                                            <p:txEl>
                                              <p:pRg st="9" end="9"/>
                                            </p:txEl>
                                          </p:spTgt>
                                        </p:tgtEl>
                                        <p:attrNameLst>
                                          <p:attrName>ppt_h</p:attrName>
                                        </p:attrNameLst>
                                      </p:cBhvr>
                                      <p:tavLst>
                                        <p:tav tm="0">
                                          <p:val>
                                            <p:fltVal val="0"/>
                                          </p:val>
                                        </p:tav>
                                        <p:tav tm="100000">
                                          <p:val>
                                            <p:strVal val="#ppt_h"/>
                                          </p:val>
                                        </p:tav>
                                      </p:tavLst>
                                    </p:anim>
                                    <p:animEffect transition="in" filter="fade">
                                      <p:cBhvr>
                                        <p:cTn id="37" dur="500"/>
                                        <p:tgtEl>
                                          <p:spTgt spid="10342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US" altLang="en-US" sz="4000" b="1"/>
              <a:t>Individualizing CBT-I</a:t>
            </a:r>
          </a:p>
        </p:txBody>
      </p:sp>
      <p:sp>
        <p:nvSpPr>
          <p:cNvPr id="106499" name="Rectangle 3"/>
          <p:cNvSpPr>
            <a:spLocks noGrp="1" noChangeArrowheads="1"/>
          </p:cNvSpPr>
          <p:nvPr>
            <p:ph type="body" idx="1"/>
          </p:nvPr>
        </p:nvSpPr>
        <p:spPr/>
        <p:txBody>
          <a:bodyPr>
            <a:normAutofit fontScale="92500" lnSpcReduction="10000"/>
          </a:bodyPr>
          <a:lstStyle/>
          <a:p>
            <a:pPr eaLnBrk="1" hangingPunct="1">
              <a:lnSpc>
                <a:spcPct val="80000"/>
              </a:lnSpc>
            </a:pPr>
            <a:r>
              <a:rPr lang="en-US" altLang="en-US" sz="2400"/>
              <a:t>Provide general information about sleep and sleep hygiene.</a:t>
            </a:r>
          </a:p>
          <a:p>
            <a:pPr eaLnBrk="1" hangingPunct="1">
              <a:lnSpc>
                <a:spcPct val="80000"/>
              </a:lnSpc>
            </a:pPr>
            <a:r>
              <a:rPr lang="en-US" altLang="en-US" sz="2400"/>
              <a:t>Explain developmental model of insomnia, elements of treatment and efficacy.  </a:t>
            </a:r>
          </a:p>
          <a:p>
            <a:pPr eaLnBrk="1" hangingPunct="1">
              <a:lnSpc>
                <a:spcPct val="80000"/>
              </a:lnSpc>
            </a:pPr>
            <a:r>
              <a:rPr lang="en-US" altLang="en-US" sz="2400"/>
              <a:t>Discuss sleep log, self-monitoring.  </a:t>
            </a:r>
          </a:p>
          <a:p>
            <a:pPr eaLnBrk="1" hangingPunct="1">
              <a:lnSpc>
                <a:spcPct val="80000"/>
              </a:lnSpc>
            </a:pPr>
            <a:r>
              <a:rPr lang="en-US" altLang="en-US" sz="2400"/>
              <a:t>Explore challenges and barriers to implementing treatment.  Negotiate about specific behavioral change.</a:t>
            </a:r>
          </a:p>
          <a:p>
            <a:pPr eaLnBrk="1" hangingPunct="1">
              <a:lnSpc>
                <a:spcPct val="80000"/>
              </a:lnSpc>
            </a:pPr>
            <a:r>
              <a:rPr lang="en-US" altLang="en-US" sz="2400"/>
              <a:t>Initiate stimulus control, usually combined with sleep restriction.</a:t>
            </a:r>
          </a:p>
          <a:p>
            <a:pPr eaLnBrk="1" hangingPunct="1">
              <a:lnSpc>
                <a:spcPct val="80000"/>
              </a:lnSpc>
            </a:pPr>
            <a:r>
              <a:rPr lang="en-US" altLang="en-US" sz="2400"/>
              <a:t>Weave cognitive therapy into course of treatment by having client identify and challenge unhelpful beliefs about insomnia.</a:t>
            </a:r>
          </a:p>
          <a:p>
            <a:pPr eaLnBrk="1" hangingPunct="1">
              <a:lnSpc>
                <a:spcPct val="80000"/>
              </a:lnSpc>
            </a:pPr>
            <a:r>
              <a:rPr lang="en-US" altLang="en-US" sz="2400"/>
              <a:t>Relaxation training is usually adjunctive and often combined with strategies to reduce tension and stress throughout the day.</a:t>
            </a:r>
          </a:p>
        </p:txBody>
      </p:sp>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168</a:t>
            </a:fld>
            <a:endParaRPr lang="en-US" sz="1100" dirty="0"/>
          </a:p>
        </p:txBody>
      </p:sp>
    </p:spTree>
    <p:extLst>
      <p:ext uri="{BB962C8B-B14F-4D97-AF65-F5344CB8AC3E}">
        <p14:creationId xmlns:p14="http://schemas.microsoft.com/office/powerpoint/2010/main" val="35146259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6499">
                                            <p:txEl>
                                              <p:pRg st="0" end="0"/>
                                            </p:txEl>
                                          </p:spTgt>
                                        </p:tgtEl>
                                        <p:attrNameLst>
                                          <p:attrName>style.visibility</p:attrName>
                                        </p:attrNameLst>
                                      </p:cBhvr>
                                      <p:to>
                                        <p:strVal val="visible"/>
                                      </p:to>
                                    </p:set>
                                    <p:anim calcmode="lin" valueType="num">
                                      <p:cBhvr additive="base">
                                        <p:cTn id="7" dur="500" fill="hold"/>
                                        <p:tgtEl>
                                          <p:spTgt spid="1064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64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6499">
                                            <p:txEl>
                                              <p:pRg st="1" end="1"/>
                                            </p:txEl>
                                          </p:spTgt>
                                        </p:tgtEl>
                                        <p:attrNameLst>
                                          <p:attrName>style.visibility</p:attrName>
                                        </p:attrNameLst>
                                      </p:cBhvr>
                                      <p:to>
                                        <p:strVal val="visible"/>
                                      </p:to>
                                    </p:set>
                                    <p:anim calcmode="lin" valueType="num">
                                      <p:cBhvr additive="base">
                                        <p:cTn id="13" dur="500" fill="hold"/>
                                        <p:tgtEl>
                                          <p:spTgt spid="10649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64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6499">
                                            <p:txEl>
                                              <p:pRg st="2" end="2"/>
                                            </p:txEl>
                                          </p:spTgt>
                                        </p:tgtEl>
                                        <p:attrNameLst>
                                          <p:attrName>style.visibility</p:attrName>
                                        </p:attrNameLst>
                                      </p:cBhvr>
                                      <p:to>
                                        <p:strVal val="visible"/>
                                      </p:to>
                                    </p:set>
                                    <p:anim calcmode="lin" valueType="num">
                                      <p:cBhvr additive="base">
                                        <p:cTn id="19" dur="500" fill="hold"/>
                                        <p:tgtEl>
                                          <p:spTgt spid="10649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64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6499">
                                            <p:txEl>
                                              <p:pRg st="3" end="3"/>
                                            </p:txEl>
                                          </p:spTgt>
                                        </p:tgtEl>
                                        <p:attrNameLst>
                                          <p:attrName>style.visibility</p:attrName>
                                        </p:attrNameLst>
                                      </p:cBhvr>
                                      <p:to>
                                        <p:strVal val="visible"/>
                                      </p:to>
                                    </p:set>
                                    <p:anim calcmode="lin" valueType="num">
                                      <p:cBhvr additive="base">
                                        <p:cTn id="25" dur="500" fill="hold"/>
                                        <p:tgtEl>
                                          <p:spTgt spid="10649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649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06499">
                                            <p:txEl>
                                              <p:pRg st="4" end="4"/>
                                            </p:txEl>
                                          </p:spTgt>
                                        </p:tgtEl>
                                        <p:attrNameLst>
                                          <p:attrName>style.visibility</p:attrName>
                                        </p:attrNameLst>
                                      </p:cBhvr>
                                      <p:to>
                                        <p:strVal val="visible"/>
                                      </p:to>
                                    </p:set>
                                    <p:anim calcmode="lin" valueType="num">
                                      <p:cBhvr additive="base">
                                        <p:cTn id="31" dur="500" fill="hold"/>
                                        <p:tgtEl>
                                          <p:spTgt spid="10649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649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06499">
                                            <p:txEl>
                                              <p:pRg st="5" end="5"/>
                                            </p:txEl>
                                          </p:spTgt>
                                        </p:tgtEl>
                                        <p:attrNameLst>
                                          <p:attrName>style.visibility</p:attrName>
                                        </p:attrNameLst>
                                      </p:cBhvr>
                                      <p:to>
                                        <p:strVal val="visible"/>
                                      </p:to>
                                    </p:set>
                                    <p:anim calcmode="lin" valueType="num">
                                      <p:cBhvr additive="base">
                                        <p:cTn id="37" dur="500" fill="hold"/>
                                        <p:tgtEl>
                                          <p:spTgt spid="10649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649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06499">
                                            <p:txEl>
                                              <p:pRg st="6" end="6"/>
                                            </p:txEl>
                                          </p:spTgt>
                                        </p:tgtEl>
                                        <p:attrNameLst>
                                          <p:attrName>style.visibility</p:attrName>
                                        </p:attrNameLst>
                                      </p:cBhvr>
                                      <p:to>
                                        <p:strVal val="visible"/>
                                      </p:to>
                                    </p:set>
                                    <p:anim calcmode="lin" valueType="num">
                                      <p:cBhvr additive="base">
                                        <p:cTn id="43" dur="500" fill="hold"/>
                                        <p:tgtEl>
                                          <p:spTgt spid="106499">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649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US" altLang="en-US"/>
              <a:t>Other Considerations</a:t>
            </a:r>
          </a:p>
        </p:txBody>
      </p:sp>
      <p:sp>
        <p:nvSpPr>
          <p:cNvPr id="110595" name="Rectangle 3"/>
          <p:cNvSpPr>
            <a:spLocks noGrp="1" noChangeArrowheads="1"/>
          </p:cNvSpPr>
          <p:nvPr>
            <p:ph type="body" idx="1"/>
          </p:nvPr>
        </p:nvSpPr>
        <p:spPr/>
        <p:txBody>
          <a:bodyPr>
            <a:normAutofit fontScale="92500" lnSpcReduction="10000"/>
          </a:bodyPr>
          <a:lstStyle/>
          <a:p>
            <a:pPr eaLnBrk="1" hangingPunct="1">
              <a:lnSpc>
                <a:spcPct val="90000"/>
              </a:lnSpc>
            </a:pPr>
            <a:r>
              <a:rPr lang="en-US" altLang="en-US" sz="2400" b="1" dirty="0"/>
              <a:t>Core body temperature and sleep</a:t>
            </a:r>
          </a:p>
          <a:p>
            <a:pPr lvl="1" eaLnBrk="1" hangingPunct="1">
              <a:lnSpc>
                <a:spcPct val="90000"/>
              </a:lnSpc>
            </a:pPr>
            <a:r>
              <a:rPr lang="en-US" altLang="en-US" sz="2000" dirty="0"/>
              <a:t>Very hot bath (~15-30 min. duration) 3 hours before bedtime may improve ability to maintain sleep, increase SWS  </a:t>
            </a:r>
          </a:p>
          <a:p>
            <a:pPr lvl="1" eaLnBrk="1" hangingPunct="1">
              <a:lnSpc>
                <a:spcPct val="90000"/>
              </a:lnSpc>
            </a:pPr>
            <a:r>
              <a:rPr lang="en-US" altLang="en-US" sz="2000" dirty="0"/>
              <a:t>Turn down thermostat,  no electric blankets</a:t>
            </a:r>
          </a:p>
          <a:p>
            <a:pPr eaLnBrk="1" hangingPunct="1">
              <a:lnSpc>
                <a:spcPct val="90000"/>
              </a:lnSpc>
            </a:pPr>
            <a:r>
              <a:rPr lang="en-US" altLang="en-US" sz="2400" b="1" dirty="0"/>
              <a:t>Effects of light on sleep</a:t>
            </a:r>
          </a:p>
          <a:p>
            <a:pPr lvl="1" eaLnBrk="1" hangingPunct="1">
              <a:lnSpc>
                <a:spcPct val="90000"/>
              </a:lnSpc>
            </a:pPr>
            <a:r>
              <a:rPr lang="en-US" altLang="en-US" sz="2000" dirty="0"/>
              <a:t>Early morning bright light will advance the circadian clock </a:t>
            </a:r>
            <a:r>
              <a:rPr lang="en-US" altLang="en-US" sz="2000" i="1" dirty="0"/>
              <a:t>i.e.</a:t>
            </a:r>
            <a:r>
              <a:rPr lang="en-US" altLang="en-US" sz="2000" dirty="0"/>
              <a:t> make you sleepy earlier</a:t>
            </a:r>
          </a:p>
          <a:p>
            <a:pPr lvl="1" eaLnBrk="1" hangingPunct="1">
              <a:lnSpc>
                <a:spcPct val="90000"/>
              </a:lnSpc>
            </a:pPr>
            <a:r>
              <a:rPr lang="en-US" altLang="en-US" sz="2000" dirty="0"/>
              <a:t>Late afternoon bright light will delay your body clock </a:t>
            </a:r>
            <a:r>
              <a:rPr lang="en-US" altLang="en-US" sz="2000" i="1" dirty="0"/>
              <a:t>i.e.</a:t>
            </a:r>
            <a:r>
              <a:rPr lang="en-US" altLang="en-US" sz="2000" dirty="0"/>
              <a:t> make you sleepy later – can help with terminal insomnia.</a:t>
            </a:r>
          </a:p>
          <a:p>
            <a:pPr lvl="1" eaLnBrk="1" hangingPunct="1">
              <a:lnSpc>
                <a:spcPct val="90000"/>
              </a:lnSpc>
            </a:pPr>
            <a:r>
              <a:rPr lang="en-US" altLang="en-US" sz="2000" dirty="0"/>
              <a:t>Wear dark glasses to minimize light to retina if your body clock is already shifted</a:t>
            </a:r>
          </a:p>
          <a:p>
            <a:pPr lvl="1" eaLnBrk="1" hangingPunct="1">
              <a:lnSpc>
                <a:spcPct val="90000"/>
              </a:lnSpc>
            </a:pPr>
            <a:r>
              <a:rPr lang="en-US" altLang="en-US" sz="2000" dirty="0"/>
              <a:t>Avoid bright light at night, use incandescent light with the lowest wattage possible.</a:t>
            </a:r>
          </a:p>
          <a:p>
            <a:pPr eaLnBrk="1" hangingPunct="1">
              <a:lnSpc>
                <a:spcPct val="90000"/>
              </a:lnSpc>
              <a:buFont typeface="Wingdings" panose="05000000000000000000" pitchFamily="2" charset="2"/>
              <a:buNone/>
            </a:pPr>
            <a:endParaRPr lang="en-US" altLang="en-US" sz="2400" dirty="0"/>
          </a:p>
        </p:txBody>
      </p:sp>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169</a:t>
            </a:fld>
            <a:endParaRPr lang="en-US" sz="1100" dirty="0"/>
          </a:p>
        </p:txBody>
      </p:sp>
    </p:spTree>
    <p:extLst>
      <p:ext uri="{BB962C8B-B14F-4D97-AF65-F5344CB8AC3E}">
        <p14:creationId xmlns:p14="http://schemas.microsoft.com/office/powerpoint/2010/main" val="34989393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0595">
                                            <p:txEl>
                                              <p:pRg st="0" end="0"/>
                                            </p:txEl>
                                          </p:spTgt>
                                        </p:tgtEl>
                                        <p:attrNameLst>
                                          <p:attrName>style.visibility</p:attrName>
                                        </p:attrNameLst>
                                      </p:cBhvr>
                                      <p:to>
                                        <p:strVal val="visible"/>
                                      </p:to>
                                    </p:set>
                                    <p:anim calcmode="lin" valueType="num">
                                      <p:cBhvr additive="base">
                                        <p:cTn id="7" dur="500" fill="hold"/>
                                        <p:tgtEl>
                                          <p:spTgt spid="1105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05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0595">
                                            <p:txEl>
                                              <p:pRg st="3" end="3"/>
                                            </p:txEl>
                                          </p:spTgt>
                                        </p:tgtEl>
                                        <p:attrNameLst>
                                          <p:attrName>style.visibility</p:attrName>
                                        </p:attrNameLst>
                                      </p:cBhvr>
                                      <p:to>
                                        <p:strVal val="visible"/>
                                      </p:to>
                                    </p:set>
                                    <p:anim calcmode="lin" valueType="num">
                                      <p:cBhvr additive="base">
                                        <p:cTn id="13" dur="500" fill="hold"/>
                                        <p:tgtEl>
                                          <p:spTgt spid="11059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059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10595">
                                            <p:txEl>
                                              <p:pRg st="1" end="1"/>
                                            </p:txEl>
                                          </p:spTgt>
                                        </p:tgtEl>
                                        <p:attrNameLst>
                                          <p:attrName>style.visibility</p:attrName>
                                        </p:attrNameLst>
                                      </p:cBhvr>
                                      <p:to>
                                        <p:strVal val="visible"/>
                                      </p:to>
                                    </p:set>
                                    <p:anim calcmode="lin" valueType="num">
                                      <p:cBhvr additive="base">
                                        <p:cTn id="19" dur="500" fill="hold"/>
                                        <p:tgtEl>
                                          <p:spTgt spid="11059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05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10595">
                                            <p:txEl>
                                              <p:pRg st="2" end="2"/>
                                            </p:txEl>
                                          </p:spTgt>
                                        </p:tgtEl>
                                        <p:attrNameLst>
                                          <p:attrName>style.visibility</p:attrName>
                                        </p:attrNameLst>
                                      </p:cBhvr>
                                      <p:to>
                                        <p:strVal val="visible"/>
                                      </p:to>
                                    </p:set>
                                    <p:anim calcmode="lin" valueType="num">
                                      <p:cBhvr additive="base">
                                        <p:cTn id="25" dur="500" fill="hold"/>
                                        <p:tgtEl>
                                          <p:spTgt spid="11059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05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10595">
                                            <p:txEl>
                                              <p:pRg st="4" end="4"/>
                                            </p:txEl>
                                          </p:spTgt>
                                        </p:tgtEl>
                                        <p:attrNameLst>
                                          <p:attrName>style.visibility</p:attrName>
                                        </p:attrNameLst>
                                      </p:cBhvr>
                                      <p:to>
                                        <p:strVal val="visible"/>
                                      </p:to>
                                    </p:set>
                                    <p:anim calcmode="lin" valueType="num">
                                      <p:cBhvr additive="base">
                                        <p:cTn id="31" dur="500" fill="hold"/>
                                        <p:tgtEl>
                                          <p:spTgt spid="11059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059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10595">
                                            <p:txEl>
                                              <p:pRg st="5" end="5"/>
                                            </p:txEl>
                                          </p:spTgt>
                                        </p:tgtEl>
                                        <p:attrNameLst>
                                          <p:attrName>style.visibility</p:attrName>
                                        </p:attrNameLst>
                                      </p:cBhvr>
                                      <p:to>
                                        <p:strVal val="visible"/>
                                      </p:to>
                                    </p:set>
                                    <p:anim calcmode="lin" valueType="num">
                                      <p:cBhvr additive="base">
                                        <p:cTn id="37" dur="500" fill="hold"/>
                                        <p:tgtEl>
                                          <p:spTgt spid="11059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059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10595">
                                            <p:txEl>
                                              <p:pRg st="6" end="6"/>
                                            </p:txEl>
                                          </p:spTgt>
                                        </p:tgtEl>
                                        <p:attrNameLst>
                                          <p:attrName>style.visibility</p:attrName>
                                        </p:attrNameLst>
                                      </p:cBhvr>
                                      <p:to>
                                        <p:strVal val="visible"/>
                                      </p:to>
                                    </p:set>
                                    <p:anim calcmode="lin" valueType="num">
                                      <p:cBhvr additive="base">
                                        <p:cTn id="43" dur="500" fill="hold"/>
                                        <p:tgtEl>
                                          <p:spTgt spid="110595">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059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110595">
                                            <p:txEl>
                                              <p:pRg st="7" end="7"/>
                                            </p:txEl>
                                          </p:spTgt>
                                        </p:tgtEl>
                                        <p:attrNameLst>
                                          <p:attrName>style.visibility</p:attrName>
                                        </p:attrNameLst>
                                      </p:cBhvr>
                                      <p:to>
                                        <p:strVal val="visible"/>
                                      </p:to>
                                    </p:set>
                                    <p:anim calcmode="lin" valueType="num">
                                      <p:cBhvr additive="base">
                                        <p:cTn id="49" dur="500" fill="hold"/>
                                        <p:tgtEl>
                                          <p:spTgt spid="110595">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059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pPr algn="ctr"/>
            <a:r>
              <a:rPr lang="en-US" dirty="0"/>
              <a:t>Why Sleep Matters in Behavioral Health</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8162" y="4994934"/>
            <a:ext cx="1742678" cy="1742678"/>
          </a:xfrm>
          <a:prstGeom prst="rect">
            <a:avLst/>
          </a:prstGeom>
        </p:spPr>
      </p:pic>
      <p:sp>
        <p:nvSpPr>
          <p:cNvPr id="15" name="Left-Right Arrow 14"/>
          <p:cNvSpPr/>
          <p:nvPr/>
        </p:nvSpPr>
        <p:spPr>
          <a:xfrm>
            <a:off x="4795450" y="3368729"/>
            <a:ext cx="2068316" cy="915583"/>
          </a:xfrm>
          <a:prstGeom prst="lef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ounded Rectangle 15"/>
          <p:cNvSpPr/>
          <p:nvPr/>
        </p:nvSpPr>
        <p:spPr>
          <a:xfrm>
            <a:off x="1225104" y="1856145"/>
            <a:ext cx="3474720" cy="419055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ounded Rectangle 16"/>
          <p:cNvSpPr/>
          <p:nvPr/>
        </p:nvSpPr>
        <p:spPr>
          <a:xfrm>
            <a:off x="6970540" y="1817417"/>
            <a:ext cx="3337399" cy="404998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5030271" y="3625762"/>
            <a:ext cx="1650492" cy="369332"/>
          </a:xfrm>
          <a:prstGeom prst="rect">
            <a:avLst/>
          </a:prstGeom>
          <a:noFill/>
        </p:spPr>
        <p:txBody>
          <a:bodyPr wrap="square" rtlCol="0">
            <a:spAutoFit/>
          </a:bodyPr>
          <a:lstStyle/>
          <a:p>
            <a:r>
              <a:rPr lang="en-US" dirty="0"/>
              <a:t>Bi-directional</a:t>
            </a:r>
          </a:p>
        </p:txBody>
      </p:sp>
      <p:sp>
        <p:nvSpPr>
          <p:cNvPr id="19" name="TextBox 18"/>
          <p:cNvSpPr txBox="1"/>
          <p:nvPr/>
        </p:nvSpPr>
        <p:spPr>
          <a:xfrm>
            <a:off x="1673585" y="1865079"/>
            <a:ext cx="2519172" cy="1538883"/>
          </a:xfrm>
          <a:prstGeom prst="rect">
            <a:avLst/>
          </a:prstGeom>
          <a:noFill/>
        </p:spPr>
        <p:txBody>
          <a:bodyPr wrap="square" rtlCol="0">
            <a:spAutoFit/>
          </a:bodyPr>
          <a:lstStyle/>
          <a:p>
            <a:pPr algn="ctr"/>
            <a:r>
              <a:rPr lang="en-US" sz="2000" b="1" dirty="0">
                <a:solidFill>
                  <a:srgbClr val="FFFF00"/>
                </a:solidFill>
              </a:rPr>
              <a:t>Depressed Patients Report Insomnia</a:t>
            </a:r>
          </a:p>
          <a:p>
            <a:pPr algn="ctr"/>
            <a:endParaRPr lang="en-US" dirty="0"/>
          </a:p>
          <a:p>
            <a:pPr algn="ctr"/>
            <a:endParaRPr lang="en-US" dirty="0"/>
          </a:p>
          <a:p>
            <a:pPr algn="just"/>
            <a:endParaRPr lang="en-US" dirty="0"/>
          </a:p>
        </p:txBody>
      </p:sp>
      <p:sp>
        <p:nvSpPr>
          <p:cNvPr id="20" name="TextBox 19"/>
          <p:cNvSpPr txBox="1"/>
          <p:nvPr/>
        </p:nvSpPr>
        <p:spPr>
          <a:xfrm>
            <a:off x="1023183" y="2282336"/>
            <a:ext cx="3474720" cy="3939540"/>
          </a:xfrm>
          <a:prstGeom prst="rect">
            <a:avLst/>
          </a:prstGeom>
          <a:noFill/>
        </p:spPr>
        <p:txBody>
          <a:bodyPr wrap="square" rtlCol="0">
            <a:spAutoFit/>
          </a:bodyPr>
          <a:lstStyle/>
          <a:p>
            <a:pPr lvl="1"/>
            <a:endParaRPr lang="en-US" dirty="0"/>
          </a:p>
          <a:p>
            <a:pPr lvl="1"/>
            <a:r>
              <a:rPr lang="en-US" sz="2000" b="1" dirty="0">
                <a:solidFill>
                  <a:schemeClr val="bg1"/>
                </a:solidFill>
              </a:rPr>
              <a:t>80% of patients with depression report a sleep disturbance </a:t>
            </a:r>
            <a:r>
              <a:rPr lang="en-US" sz="1200" dirty="0"/>
              <a:t>(Besset &amp; Ritchie, 2005, Tylee, Gatspar, et al., 1999).</a:t>
            </a:r>
          </a:p>
          <a:p>
            <a:pPr lvl="1"/>
            <a:endParaRPr lang="en-US" dirty="0"/>
          </a:p>
          <a:p>
            <a:pPr lvl="1"/>
            <a:r>
              <a:rPr lang="en-US" sz="2000" b="1" dirty="0">
                <a:solidFill>
                  <a:schemeClr val="bg1"/>
                </a:solidFill>
              </a:rPr>
              <a:t>Of that 80%, 4/5 complain of insufficient sleep, while 1/5 complain of excessive sleep </a:t>
            </a:r>
            <a:r>
              <a:rPr lang="en-US" sz="1200" dirty="0"/>
              <a:t>(Kennedy, Parikh &amp; Shapiro, 1998).  </a:t>
            </a:r>
          </a:p>
          <a:p>
            <a:endParaRPr lang="en-US" dirty="0"/>
          </a:p>
        </p:txBody>
      </p:sp>
      <p:sp>
        <p:nvSpPr>
          <p:cNvPr id="21" name="TextBox 20"/>
          <p:cNvSpPr txBox="1"/>
          <p:nvPr/>
        </p:nvSpPr>
        <p:spPr>
          <a:xfrm>
            <a:off x="7379653" y="1817417"/>
            <a:ext cx="2519172" cy="707886"/>
          </a:xfrm>
          <a:prstGeom prst="rect">
            <a:avLst/>
          </a:prstGeom>
          <a:noFill/>
        </p:spPr>
        <p:txBody>
          <a:bodyPr wrap="square" rtlCol="0">
            <a:spAutoFit/>
          </a:bodyPr>
          <a:lstStyle/>
          <a:p>
            <a:pPr algn="ctr"/>
            <a:r>
              <a:rPr lang="en-US" sz="2000" b="1" dirty="0">
                <a:solidFill>
                  <a:srgbClr val="FFFF00"/>
                </a:solidFill>
              </a:rPr>
              <a:t>Insomniacs Report Depression</a:t>
            </a:r>
          </a:p>
        </p:txBody>
      </p:sp>
      <p:sp>
        <p:nvSpPr>
          <p:cNvPr id="22" name="TextBox 21"/>
          <p:cNvSpPr txBox="1"/>
          <p:nvPr/>
        </p:nvSpPr>
        <p:spPr>
          <a:xfrm>
            <a:off x="6756991" y="2978975"/>
            <a:ext cx="3474720" cy="2062103"/>
          </a:xfrm>
          <a:prstGeom prst="rect">
            <a:avLst/>
          </a:prstGeom>
          <a:noFill/>
        </p:spPr>
        <p:txBody>
          <a:bodyPr wrap="square" rtlCol="0">
            <a:spAutoFit/>
          </a:bodyPr>
          <a:lstStyle/>
          <a:p>
            <a:pPr lvl="1"/>
            <a:r>
              <a:rPr lang="en-US" sz="2000" b="1" dirty="0">
                <a:solidFill>
                  <a:schemeClr val="bg1"/>
                </a:solidFill>
              </a:rPr>
              <a:t>91% of patients with Primary Insomnia have subclinical depression or anxiety </a:t>
            </a:r>
            <a:r>
              <a:rPr lang="en-US" sz="1200" dirty="0"/>
              <a:t>(Hossain, JL, Ahmad, P., et al., 2005).</a:t>
            </a:r>
          </a:p>
          <a:p>
            <a:pPr lvl="1"/>
            <a:endParaRPr lang="en-US" dirty="0"/>
          </a:p>
          <a:p>
            <a:endParaRPr lang="en-US" dirty="0"/>
          </a:p>
        </p:txBody>
      </p:sp>
      <p:sp>
        <p:nvSpPr>
          <p:cNvPr id="23" name="TextBox 22"/>
          <p:cNvSpPr txBox="1"/>
          <p:nvPr/>
        </p:nvSpPr>
        <p:spPr>
          <a:xfrm rot="5400000">
            <a:off x="5546974" y="4724770"/>
            <a:ext cx="954107" cy="2885259"/>
          </a:xfrm>
          <a:prstGeom prst="rect">
            <a:avLst/>
          </a:prstGeom>
          <a:noFill/>
        </p:spPr>
        <p:txBody>
          <a:bodyPr vert="vert270" wrap="square" rtlCol="0">
            <a:spAutoFit/>
          </a:bodyPr>
          <a:lstStyle/>
          <a:p>
            <a:r>
              <a:rPr lang="en-US" sz="1000" dirty="0"/>
              <a:t>From </a:t>
            </a:r>
            <a:r>
              <a:rPr lang="en-US" sz="1000" u="sng" dirty="0"/>
              <a:t>Zen and The Art of Sleep </a:t>
            </a:r>
            <a:r>
              <a:rPr lang="en-US" sz="1000" dirty="0"/>
              <a:t>-  “Often people who are depressed have a particularly good relationship with sleep because awareness is too painful – they happily abandon themselves.” Eric Chiles</a:t>
            </a:r>
          </a:p>
        </p:txBody>
      </p:sp>
      <p:sp>
        <p:nvSpPr>
          <p:cNvPr id="6" name="Slide Number Placeholder 5"/>
          <p:cNvSpPr>
            <a:spLocks noGrp="1"/>
          </p:cNvSpPr>
          <p:nvPr>
            <p:ph type="sldNum" sz="quarter" idx="12"/>
          </p:nvPr>
        </p:nvSpPr>
        <p:spPr>
          <a:xfrm>
            <a:off x="32582" y="6575481"/>
            <a:ext cx="990601" cy="273049"/>
          </a:xfrm>
        </p:spPr>
        <p:txBody>
          <a:bodyPr/>
          <a:lstStyle/>
          <a:p>
            <a:pPr algn="l"/>
            <a:fld id="{E5137D0E-4A4F-4307-8994-C1891D747D59}" type="slidenum">
              <a:rPr lang="en-US" smtClean="0"/>
              <a:pPr algn="l"/>
              <a:t>17</a:t>
            </a:fld>
            <a:endParaRPr lang="en-US" dirty="0"/>
          </a:p>
        </p:txBody>
      </p:sp>
    </p:spTree>
    <p:extLst>
      <p:ext uri="{BB962C8B-B14F-4D97-AF65-F5344CB8AC3E}">
        <p14:creationId xmlns:p14="http://schemas.microsoft.com/office/powerpoint/2010/main" val="364966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446212" y="2743200"/>
            <a:ext cx="9601200" cy="1143000"/>
          </a:xfrm>
        </p:spPr>
        <p:txBody>
          <a:bodyPr anchor="ctr">
            <a:normAutofit/>
          </a:bodyPr>
          <a:lstStyle/>
          <a:p>
            <a:pPr algn="ctr"/>
            <a:r>
              <a:rPr lang="en-US" sz="3600" dirty="0"/>
              <a:t>Questions?</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170</a:t>
            </a:fld>
            <a:endParaRPr lang="en-US" sz="1100" dirty="0"/>
          </a:p>
        </p:txBody>
      </p:sp>
    </p:spTree>
    <p:extLst>
      <p:ext uri="{BB962C8B-B14F-4D97-AF65-F5344CB8AC3E}">
        <p14:creationId xmlns:p14="http://schemas.microsoft.com/office/powerpoint/2010/main" val="603524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598612" y="533400"/>
            <a:ext cx="9601200" cy="1143000"/>
          </a:xfrm>
        </p:spPr>
        <p:txBody>
          <a:bodyPr anchor="ctr">
            <a:normAutofit/>
          </a:bodyPr>
          <a:lstStyle/>
          <a:p>
            <a:pPr algn="ctr"/>
            <a:r>
              <a:rPr lang="en-US" sz="3600" dirty="0"/>
              <a:t>10-Minute Break!</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pic>
        <p:nvPicPr>
          <p:cNvPr id="3074" name="Picture 2" descr="https://farm9.staticflickr.com/8331/8422065722_009646575d_z.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9552" y="1981200"/>
            <a:ext cx="8439912" cy="3962400"/>
          </a:xfrm>
          <a:prstGeom prst="rect">
            <a:avLst/>
          </a:prstGeom>
          <a:noFill/>
          <a:extLst>
            <a:ext uri="{909E8E84-426E-40DD-AFC4-6F175D3DCCD1}">
              <a14:hiddenFill xmlns:a14="http://schemas.microsoft.com/office/drawing/2010/main">
                <a:solidFill>
                  <a:srgbClr val="FFFFFF"/>
                </a:solidFill>
              </a14:hiddenFill>
            </a:ext>
          </a:extLst>
        </p:spPr>
      </p:pic>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171</a:t>
            </a:fld>
            <a:endParaRPr lang="en-US" sz="1100" dirty="0"/>
          </a:p>
        </p:txBody>
      </p:sp>
    </p:spTree>
    <p:extLst>
      <p:ext uri="{BB962C8B-B14F-4D97-AF65-F5344CB8AC3E}">
        <p14:creationId xmlns:p14="http://schemas.microsoft.com/office/powerpoint/2010/main" val="4181408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ipe(down)">
                                      <p:cBhvr>
                                        <p:cTn id="7" dur="580">
                                          <p:stCondLst>
                                            <p:cond delay="0"/>
                                          </p:stCondLst>
                                        </p:cTn>
                                        <p:tgtEl>
                                          <p:spTgt spid="3074"/>
                                        </p:tgtEl>
                                      </p:cBhvr>
                                    </p:animEffect>
                                    <p:anim calcmode="lin" valueType="num">
                                      <p:cBhvr>
                                        <p:cTn id="8" dur="1822" tmFilter="0,0; 0.14,0.36; 0.43,0.73; 0.71,0.91; 1.0,1.0">
                                          <p:stCondLst>
                                            <p:cond delay="0"/>
                                          </p:stCondLst>
                                        </p:cTn>
                                        <p:tgtEl>
                                          <p:spTgt spid="307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07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07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07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074"/>
                                        </p:tgtEl>
                                        <p:attrNameLst>
                                          <p:attrName>ppt_y</p:attrName>
                                        </p:attrNameLst>
                                      </p:cBhvr>
                                      <p:tavLst>
                                        <p:tav tm="0" fmla="#ppt_y-sin(pi*$)/81">
                                          <p:val>
                                            <p:fltVal val="0"/>
                                          </p:val>
                                        </p:tav>
                                        <p:tav tm="100000">
                                          <p:val>
                                            <p:fltVal val="1"/>
                                          </p:val>
                                        </p:tav>
                                      </p:tavLst>
                                    </p:anim>
                                    <p:animScale>
                                      <p:cBhvr>
                                        <p:cTn id="13" dur="26">
                                          <p:stCondLst>
                                            <p:cond delay="650"/>
                                          </p:stCondLst>
                                        </p:cTn>
                                        <p:tgtEl>
                                          <p:spTgt spid="3074"/>
                                        </p:tgtEl>
                                      </p:cBhvr>
                                      <p:to x="100000" y="60000"/>
                                    </p:animScale>
                                    <p:animScale>
                                      <p:cBhvr>
                                        <p:cTn id="14" dur="166" decel="50000">
                                          <p:stCondLst>
                                            <p:cond delay="676"/>
                                          </p:stCondLst>
                                        </p:cTn>
                                        <p:tgtEl>
                                          <p:spTgt spid="3074"/>
                                        </p:tgtEl>
                                      </p:cBhvr>
                                      <p:to x="100000" y="100000"/>
                                    </p:animScale>
                                    <p:animScale>
                                      <p:cBhvr>
                                        <p:cTn id="15" dur="26">
                                          <p:stCondLst>
                                            <p:cond delay="1312"/>
                                          </p:stCondLst>
                                        </p:cTn>
                                        <p:tgtEl>
                                          <p:spTgt spid="3074"/>
                                        </p:tgtEl>
                                      </p:cBhvr>
                                      <p:to x="100000" y="80000"/>
                                    </p:animScale>
                                    <p:animScale>
                                      <p:cBhvr>
                                        <p:cTn id="16" dur="166" decel="50000">
                                          <p:stCondLst>
                                            <p:cond delay="1338"/>
                                          </p:stCondLst>
                                        </p:cTn>
                                        <p:tgtEl>
                                          <p:spTgt spid="3074"/>
                                        </p:tgtEl>
                                      </p:cBhvr>
                                      <p:to x="100000" y="100000"/>
                                    </p:animScale>
                                    <p:animScale>
                                      <p:cBhvr>
                                        <p:cTn id="17" dur="26">
                                          <p:stCondLst>
                                            <p:cond delay="1642"/>
                                          </p:stCondLst>
                                        </p:cTn>
                                        <p:tgtEl>
                                          <p:spTgt spid="3074"/>
                                        </p:tgtEl>
                                      </p:cBhvr>
                                      <p:to x="100000" y="90000"/>
                                    </p:animScale>
                                    <p:animScale>
                                      <p:cBhvr>
                                        <p:cTn id="18" dur="166" decel="50000">
                                          <p:stCondLst>
                                            <p:cond delay="1668"/>
                                          </p:stCondLst>
                                        </p:cTn>
                                        <p:tgtEl>
                                          <p:spTgt spid="3074"/>
                                        </p:tgtEl>
                                      </p:cBhvr>
                                      <p:to x="100000" y="100000"/>
                                    </p:animScale>
                                    <p:animScale>
                                      <p:cBhvr>
                                        <p:cTn id="19" dur="26">
                                          <p:stCondLst>
                                            <p:cond delay="1808"/>
                                          </p:stCondLst>
                                        </p:cTn>
                                        <p:tgtEl>
                                          <p:spTgt spid="3074"/>
                                        </p:tgtEl>
                                      </p:cBhvr>
                                      <p:to x="100000" y="95000"/>
                                    </p:animScale>
                                    <p:animScale>
                                      <p:cBhvr>
                                        <p:cTn id="20" dur="166" decel="50000">
                                          <p:stCondLst>
                                            <p:cond delay="1834"/>
                                          </p:stCondLst>
                                        </p:cTn>
                                        <p:tgtEl>
                                          <p:spTgt spid="307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446212" y="2743200"/>
            <a:ext cx="9601200" cy="1143000"/>
          </a:xfrm>
        </p:spPr>
        <p:txBody>
          <a:bodyPr anchor="ctr">
            <a:normAutofit/>
          </a:bodyPr>
          <a:lstStyle/>
          <a:p>
            <a:pPr algn="ctr"/>
            <a:r>
              <a:rPr lang="en-US" sz="3600" dirty="0"/>
              <a:t>Sleep Logs</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172</a:t>
            </a:fld>
            <a:endParaRPr lang="en-US" sz="1100" dirty="0"/>
          </a:p>
        </p:txBody>
      </p:sp>
    </p:spTree>
    <p:extLst>
      <p:ext uri="{BB962C8B-B14F-4D97-AF65-F5344CB8AC3E}">
        <p14:creationId xmlns:p14="http://schemas.microsoft.com/office/powerpoint/2010/main" val="1671185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E0A0E88F-0708-4F03-B8D8-15FD5F7A3EC6}" type="slidenum">
              <a:rPr lang="en-US" smtClean="0"/>
              <a:pPr/>
              <a:t>173</a:t>
            </a:fld>
            <a:endParaRPr lang="en-US" dirty="0"/>
          </a:p>
        </p:txBody>
      </p:sp>
      <p:sp>
        <p:nvSpPr>
          <p:cNvPr id="3" name="Title 2"/>
          <p:cNvSpPr>
            <a:spLocks noGrp="1"/>
          </p:cNvSpPr>
          <p:nvPr>
            <p:ph type="title"/>
          </p:nvPr>
        </p:nvSpPr>
        <p:spPr/>
        <p:txBody>
          <a:bodyPr/>
          <a:lstStyle/>
          <a:p>
            <a:r>
              <a:rPr lang="en-US" b="1" dirty="0"/>
              <a:t>Sleep Diary</a:t>
            </a:r>
          </a:p>
        </p:txBody>
      </p:sp>
      <p:sp>
        <p:nvSpPr>
          <p:cNvPr id="5" name="Rectangle 4"/>
          <p:cNvSpPr/>
          <p:nvPr/>
        </p:nvSpPr>
        <p:spPr>
          <a:xfrm>
            <a:off x="1217612" y="2590800"/>
            <a:ext cx="3684815" cy="2865664"/>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dirty="0"/>
              <a:t>Is the glucometer of CBT-I</a:t>
            </a:r>
          </a:p>
        </p:txBody>
      </p:sp>
      <p:pic>
        <p:nvPicPr>
          <p:cNvPr id="26626" name="Picture 2" descr="Glucometer Review in 2019 - MetroSaga"/>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5256212" y="2590800"/>
            <a:ext cx="5960423" cy="28684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741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26626"/>
                                        </p:tgtEl>
                                        <p:attrNameLst>
                                          <p:attrName>style.visibility</p:attrName>
                                        </p:attrNameLst>
                                      </p:cBhvr>
                                      <p:to>
                                        <p:strVal val="visible"/>
                                      </p:to>
                                    </p:set>
                                    <p:anim calcmode="lin" valueType="num">
                                      <p:cBhvr>
                                        <p:cTn id="12" dur="500" fill="hold"/>
                                        <p:tgtEl>
                                          <p:spTgt spid="26626"/>
                                        </p:tgtEl>
                                        <p:attrNameLst>
                                          <p:attrName>ppt_w</p:attrName>
                                        </p:attrNameLst>
                                      </p:cBhvr>
                                      <p:tavLst>
                                        <p:tav tm="0">
                                          <p:val>
                                            <p:fltVal val="0"/>
                                          </p:val>
                                        </p:tav>
                                        <p:tav tm="100000">
                                          <p:val>
                                            <p:strVal val="#ppt_w"/>
                                          </p:val>
                                        </p:tav>
                                      </p:tavLst>
                                    </p:anim>
                                    <p:anim calcmode="lin" valueType="num">
                                      <p:cBhvr>
                                        <p:cTn id="13" dur="500" fill="hold"/>
                                        <p:tgtEl>
                                          <p:spTgt spid="26626"/>
                                        </p:tgtEl>
                                        <p:attrNameLst>
                                          <p:attrName>ppt_h</p:attrName>
                                        </p:attrNameLst>
                                      </p:cBhvr>
                                      <p:tavLst>
                                        <p:tav tm="0">
                                          <p:val>
                                            <p:fltVal val="0"/>
                                          </p:val>
                                        </p:tav>
                                        <p:tav tm="100000">
                                          <p:val>
                                            <p:strVal val="#ppt_h"/>
                                          </p:val>
                                        </p:tav>
                                      </p:tavLst>
                                    </p:anim>
                                    <p:animEffect transition="in" filter="fade">
                                      <p:cBhvr>
                                        <p:cTn id="14" dur="5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3"/>
          </p:nvPr>
        </p:nvSpPr>
        <p:spPr>
          <a:xfrm>
            <a:off x="2456139" y="1468663"/>
            <a:ext cx="9456406" cy="4685232"/>
          </a:xfrm>
        </p:spPr>
        <p:txBody>
          <a:bodyPr>
            <a:normAutofit lnSpcReduction="10000"/>
          </a:bodyPr>
          <a:lstStyle/>
          <a:p>
            <a:pPr marL="101600" indent="0">
              <a:buNone/>
            </a:pPr>
            <a:r>
              <a:rPr lang="en-US" sz="4000" dirty="0"/>
              <a:t>Essential to carry out treatment </a:t>
            </a:r>
          </a:p>
          <a:p>
            <a:pPr marL="101600" indent="0">
              <a:buNone/>
            </a:pPr>
            <a:endParaRPr lang="en-US" sz="4000" dirty="0"/>
          </a:p>
          <a:p>
            <a:pPr marL="101600" indent="0">
              <a:buNone/>
            </a:pPr>
            <a:r>
              <a:rPr lang="en-US" sz="4000" dirty="0"/>
              <a:t>Completed daily throughout treatment </a:t>
            </a:r>
          </a:p>
          <a:p>
            <a:endParaRPr lang="en-US" sz="4000" dirty="0"/>
          </a:p>
          <a:p>
            <a:pPr marL="101600" indent="0">
              <a:buNone/>
            </a:pPr>
            <a:r>
              <a:rPr lang="en-US" sz="4000" dirty="0"/>
              <a:t>Reviewed at beginning of each 		 		 session </a:t>
            </a:r>
          </a:p>
        </p:txBody>
      </p:sp>
      <p:sp>
        <p:nvSpPr>
          <p:cNvPr id="3" name="Slide Number Placeholder 2"/>
          <p:cNvSpPr>
            <a:spLocks noGrp="1"/>
          </p:cNvSpPr>
          <p:nvPr>
            <p:ph type="sldNum" sz="quarter" idx="4"/>
          </p:nvPr>
        </p:nvSpPr>
        <p:spPr/>
        <p:txBody>
          <a:bodyPr/>
          <a:lstStyle/>
          <a:p>
            <a:fld id="{0B454402-1050-DD4D-8113-F1BC161B592E}" type="slidenum">
              <a:rPr lang="en-US" smtClean="0"/>
              <a:pPr/>
              <a:t>174</a:t>
            </a:fld>
            <a:endParaRPr lang="en-US" dirty="0"/>
          </a:p>
        </p:txBody>
      </p:sp>
      <p:sp>
        <p:nvSpPr>
          <p:cNvPr id="4" name="Title 3"/>
          <p:cNvSpPr>
            <a:spLocks noGrp="1"/>
          </p:cNvSpPr>
          <p:nvPr>
            <p:ph type="title"/>
          </p:nvPr>
        </p:nvSpPr>
        <p:spPr/>
        <p:txBody>
          <a:bodyPr/>
          <a:lstStyle/>
          <a:p>
            <a:r>
              <a:rPr lang="en-US" dirty="0"/>
              <a:t>Sleep Diary</a:t>
            </a:r>
          </a:p>
        </p:txBody>
      </p:sp>
      <p:sp>
        <p:nvSpPr>
          <p:cNvPr id="5" name="Multiply 4"/>
          <p:cNvSpPr/>
          <p:nvPr/>
        </p:nvSpPr>
        <p:spPr>
          <a:xfrm>
            <a:off x="1541739" y="1296722"/>
            <a:ext cx="914400" cy="914400"/>
          </a:xfrm>
          <a:prstGeom prst="mathMultiply">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endParaRPr>
          </a:p>
        </p:txBody>
      </p:sp>
      <p:sp>
        <p:nvSpPr>
          <p:cNvPr id="6" name="Multiply 5"/>
          <p:cNvSpPr/>
          <p:nvPr/>
        </p:nvSpPr>
        <p:spPr>
          <a:xfrm>
            <a:off x="1522412" y="2862482"/>
            <a:ext cx="914400" cy="914400"/>
          </a:xfrm>
          <a:prstGeom prst="mathMultiply">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Multiply 6"/>
          <p:cNvSpPr/>
          <p:nvPr/>
        </p:nvSpPr>
        <p:spPr>
          <a:xfrm>
            <a:off x="1525938" y="4648200"/>
            <a:ext cx="914400" cy="914400"/>
          </a:xfrm>
          <a:prstGeom prst="mathMultiply">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780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idx="4294967295"/>
          </p:nvPr>
        </p:nvSpPr>
        <p:spPr>
          <a:xfrm>
            <a:off x="1751012" y="228600"/>
            <a:ext cx="11811000" cy="1143000"/>
          </a:xfrm>
        </p:spPr>
        <p:txBody>
          <a:bodyPr vert="horz" lIns="91440" tIns="45720" rIns="91440" bIns="91440" rtlCol="0" anchor="b">
            <a:normAutofit/>
          </a:bodyPr>
          <a:lstStyle/>
          <a:p>
            <a:r>
              <a:rPr lang="en-US" b="1" dirty="0">
                <a:solidFill>
                  <a:srgbClr val="7030A0"/>
                </a:solidFill>
              </a:rPr>
              <a:t>Common sleep terms</a:t>
            </a:r>
          </a:p>
        </p:txBody>
      </p:sp>
      <p:sp>
        <p:nvSpPr>
          <p:cNvPr id="4" name="Rectangle 3"/>
          <p:cNvSpPr txBox="1">
            <a:spLocks noChangeArrowheads="1"/>
          </p:cNvSpPr>
          <p:nvPr/>
        </p:nvSpPr>
        <p:spPr>
          <a:xfrm>
            <a:off x="1979612" y="1752600"/>
            <a:ext cx="8001000" cy="4493079"/>
          </a:xfrm>
          <a:prstGeom prst="rect">
            <a:avLst/>
          </a:prstGeom>
        </p:spPr>
        <p:txBody>
          <a:bodyPr vert="horz" lIns="91440" tIns="45720" rIns="91440" bIns="45720" rtlCol="0">
            <a:normAutofit fontScale="77500" lnSpcReduction="20000"/>
          </a:bodyPr>
          <a:lstStyle>
            <a:lvl1pPr marL="284163" indent="-284163" algn="l" defTabSz="457200" rtl="0" eaLnBrk="1" latinLnBrk="0" hangingPunct="1">
              <a:lnSpc>
                <a:spcPct val="90000"/>
              </a:lnSpc>
              <a:spcBef>
                <a:spcPct val="20000"/>
              </a:spcBef>
              <a:buClr>
                <a:schemeClr val="accent1"/>
              </a:buClr>
              <a:buSzPct val="110000"/>
              <a:buFont typeface="Arial"/>
              <a:buChar char="•"/>
              <a:defRPr sz="3200" kern="1200">
                <a:solidFill>
                  <a:schemeClr val="tx1"/>
                </a:solidFill>
                <a:latin typeface="+mn-lt"/>
                <a:ea typeface="+mn-ea"/>
                <a:cs typeface="+mn-cs"/>
              </a:defRPr>
            </a:lvl1pPr>
            <a:lvl2pPr marL="742950" indent="-285750" algn="l" defTabSz="457200" rtl="0" eaLnBrk="1" latinLnBrk="0" hangingPunct="1">
              <a:lnSpc>
                <a:spcPct val="90000"/>
              </a:lnSpc>
              <a:spcBef>
                <a:spcPct val="20000"/>
              </a:spcBef>
              <a:buClr>
                <a:schemeClr val="accent1"/>
              </a:buClr>
              <a:buFont typeface="Arial"/>
              <a:buChar char="–"/>
              <a:defRPr sz="2800" kern="1200">
                <a:solidFill>
                  <a:schemeClr val="tx1"/>
                </a:solidFill>
                <a:latin typeface="+mn-lt"/>
                <a:ea typeface="+mn-ea"/>
                <a:cs typeface="+mn-cs"/>
              </a:defRPr>
            </a:lvl2pPr>
            <a:lvl3pPr marL="1143000" indent="-228600" algn="l" defTabSz="457200" rtl="0" eaLnBrk="1" latinLnBrk="0" hangingPunct="1">
              <a:lnSpc>
                <a:spcPct val="90000"/>
              </a:lnSpc>
              <a:spcBef>
                <a:spcPct val="20000"/>
              </a:spcBef>
              <a:buClr>
                <a:schemeClr val="accent1"/>
              </a:buClr>
              <a:buFont typeface="Arial"/>
              <a:buChar char="•"/>
              <a:defRPr sz="2400" kern="1200">
                <a:solidFill>
                  <a:schemeClr val="tx1"/>
                </a:solidFill>
                <a:latin typeface="+mn-lt"/>
                <a:ea typeface="+mn-ea"/>
                <a:cs typeface="+mn-cs"/>
              </a:defRPr>
            </a:lvl3pPr>
            <a:lvl4pPr marL="1600200" indent="-228600" algn="l" defTabSz="457200" rtl="0" eaLnBrk="1" latinLnBrk="0" hangingPunct="1">
              <a:lnSpc>
                <a:spcPct val="90000"/>
              </a:lnSpc>
              <a:spcBef>
                <a:spcPct val="20000"/>
              </a:spcBef>
              <a:buClr>
                <a:schemeClr val="accent1"/>
              </a:buClr>
              <a:buFont typeface="Arial"/>
              <a:buChar char="–"/>
              <a:defRPr sz="2000" kern="1200">
                <a:solidFill>
                  <a:schemeClr val="tx1"/>
                </a:solidFill>
                <a:latin typeface="+mn-lt"/>
                <a:ea typeface="+mn-ea"/>
                <a:cs typeface="+mn-cs"/>
              </a:defRPr>
            </a:lvl4pPr>
            <a:lvl5pPr marL="2057400" indent="-228600" algn="l" defTabSz="457200" rtl="0" eaLnBrk="1" latinLnBrk="0" hangingPunct="1">
              <a:lnSpc>
                <a:spcPct val="90000"/>
              </a:lnSpc>
              <a:spcBef>
                <a:spcPct val="20000"/>
              </a:spcBef>
              <a:buClr>
                <a:schemeClr val="accent1"/>
              </a:buClr>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4163" marR="0" lvl="0" indent="-284163" algn="l" defTabSz="457200" rtl="0" eaLnBrk="1" fontAlgn="auto" latinLnBrk="0" hangingPunct="1">
              <a:lnSpc>
                <a:spcPct val="90000"/>
              </a:lnSpc>
              <a:spcBef>
                <a:spcPct val="20000"/>
              </a:spcBef>
              <a:spcAft>
                <a:spcPts val="0"/>
              </a:spcAft>
              <a:buClr>
                <a:srgbClr val="4F81BD"/>
              </a:buClr>
              <a:buSzPct val="110000"/>
              <a:buFont typeface="Arial"/>
              <a:buChar char="•"/>
              <a:tabLst/>
              <a:defRPr/>
            </a:pPr>
            <a:r>
              <a:rPr kumimoji="0" lang="en-US" sz="2800" b="1" i="0" u="sng" strike="noStrike" kern="1200" cap="none" spc="0" normalizeH="0" baseline="0" noProof="0" dirty="0">
                <a:ln>
                  <a:noFill/>
                </a:ln>
                <a:solidFill>
                  <a:sysClr val="windowText" lastClr="000000"/>
                </a:solidFill>
                <a:effectLst/>
                <a:uLnTx/>
                <a:uFillTx/>
                <a:latin typeface="Calibri"/>
                <a:ea typeface="+mn-ea"/>
                <a:cs typeface="+mn-cs"/>
              </a:rPr>
              <a:t>Sleep latency (SL)</a:t>
            </a:r>
            <a:r>
              <a:rPr kumimoji="0" lang="en-US" sz="2800" b="0" i="0" u="none" strike="noStrike" kern="1200" cap="none" spc="0" normalizeH="0" baseline="0" noProof="0" dirty="0">
                <a:ln>
                  <a:noFill/>
                </a:ln>
                <a:solidFill>
                  <a:sysClr val="windowText" lastClr="000000"/>
                </a:solidFill>
                <a:effectLst/>
                <a:uLnTx/>
                <a:uFillTx/>
                <a:latin typeface="Calibri"/>
                <a:ea typeface="+mn-ea"/>
                <a:cs typeface="+mn-cs"/>
              </a:rPr>
              <a:t>:  </a:t>
            </a:r>
          </a:p>
          <a:p>
            <a:pPr marL="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2700" b="0" i="0" u="none" strike="noStrike" kern="1200" cap="none" spc="0" normalizeH="0" baseline="0" noProof="0" dirty="0">
                <a:ln>
                  <a:noFill/>
                </a:ln>
                <a:solidFill>
                  <a:sysClr val="windowText" lastClr="000000"/>
                </a:solidFill>
                <a:effectLst/>
                <a:uLnTx/>
                <a:uFillTx/>
                <a:latin typeface="Calibri"/>
                <a:ea typeface="+mn-ea"/>
                <a:cs typeface="+mn-cs"/>
              </a:rPr>
              <a:t>    The time it takes to fall asleep once in bed.  </a:t>
            </a:r>
          </a:p>
          <a:p>
            <a:pPr marL="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2700" b="0" i="0" u="none" strike="noStrike" kern="1200" cap="none" spc="0" normalizeH="0" baseline="0" noProof="0" dirty="0">
                <a:ln>
                  <a:noFill/>
                </a:ln>
                <a:solidFill>
                  <a:sysClr val="windowText" lastClr="000000"/>
                </a:solidFill>
                <a:effectLst/>
                <a:uLnTx/>
                <a:uFillTx/>
                <a:latin typeface="Calibri"/>
                <a:ea typeface="+mn-ea"/>
                <a:cs typeface="+mn-cs"/>
              </a:rPr>
              <a:t>     Sometimes called </a:t>
            </a:r>
            <a:r>
              <a:rPr kumimoji="0" lang="en-US" sz="2700" b="0" i="1" u="none" strike="noStrike" kern="1200" cap="none" spc="0" normalizeH="0" baseline="0" noProof="0" dirty="0">
                <a:ln>
                  <a:noFill/>
                </a:ln>
                <a:solidFill>
                  <a:sysClr val="windowText" lastClr="000000"/>
                </a:solidFill>
                <a:effectLst/>
                <a:uLnTx/>
                <a:uFillTx/>
                <a:latin typeface="Calibri"/>
                <a:ea typeface="+mn-ea"/>
                <a:cs typeface="+mn-cs"/>
              </a:rPr>
              <a:t>Sleep Onset Latency (SOL)</a:t>
            </a:r>
          </a:p>
          <a:p>
            <a:pPr marL="284163" marR="0" lvl="0" indent="-284163" algn="l" defTabSz="457200" rtl="0" eaLnBrk="1" fontAlgn="auto" latinLnBrk="0" hangingPunct="1">
              <a:lnSpc>
                <a:spcPct val="90000"/>
              </a:lnSpc>
              <a:spcBef>
                <a:spcPct val="20000"/>
              </a:spcBef>
              <a:spcAft>
                <a:spcPts val="0"/>
              </a:spcAft>
              <a:buClr>
                <a:srgbClr val="4F81BD"/>
              </a:buClr>
              <a:buSzPct val="110000"/>
              <a:buFont typeface="Wingdings" pitchFamily="2" charset="2"/>
              <a:buNone/>
              <a:tabLst/>
              <a:defRPr/>
            </a:pPr>
            <a:r>
              <a:rPr kumimoji="0" lang="en-US" sz="2700" b="1" i="0" u="none" strike="noStrike" kern="1200" cap="none" spc="0" normalizeH="0" baseline="0" noProof="0" dirty="0">
                <a:ln>
                  <a:noFill/>
                </a:ln>
                <a:solidFill>
                  <a:sysClr val="windowText" lastClr="000000"/>
                </a:solidFill>
                <a:effectLst/>
                <a:uLnTx/>
                <a:uFillTx/>
                <a:latin typeface="Calibri"/>
                <a:ea typeface="+mn-ea"/>
                <a:cs typeface="+mn-cs"/>
              </a:rPr>
              <a:t>    </a:t>
            </a:r>
            <a:r>
              <a:rPr kumimoji="0" lang="en-US" sz="2700" b="1" i="0" u="none" strike="noStrike" kern="1200" cap="none" spc="0" normalizeH="0" baseline="0" noProof="0" dirty="0">
                <a:ln>
                  <a:noFill/>
                </a:ln>
                <a:solidFill>
                  <a:srgbClr val="FF0000"/>
                </a:solidFill>
                <a:effectLst/>
                <a:uLnTx/>
                <a:uFillTx/>
                <a:latin typeface="Calibri"/>
                <a:ea typeface="+mn-ea"/>
                <a:cs typeface="+mn-cs"/>
              </a:rPr>
              <a:t>Normal considered &lt;30 minutes</a:t>
            </a:r>
          </a:p>
          <a:p>
            <a:pPr marL="284163" marR="0" lvl="0" indent="-284163" algn="l" defTabSz="457200" rtl="0" eaLnBrk="1" fontAlgn="auto" latinLnBrk="0" hangingPunct="1">
              <a:lnSpc>
                <a:spcPct val="90000"/>
              </a:lnSpc>
              <a:spcBef>
                <a:spcPct val="20000"/>
              </a:spcBef>
              <a:spcAft>
                <a:spcPts val="0"/>
              </a:spcAft>
              <a:buClr>
                <a:srgbClr val="4F81BD"/>
              </a:buClr>
              <a:buSzPct val="110000"/>
              <a:buFont typeface="Wingdings" pitchFamily="2" charset="2"/>
              <a:buNone/>
              <a:tabLst/>
              <a:defRPr/>
            </a:pPr>
            <a:endParaRPr kumimoji="0" lang="en-US" sz="2700" b="1" i="0" u="none" strike="noStrike" kern="1200" cap="none" spc="0" normalizeH="0" baseline="0" noProof="0" dirty="0">
              <a:ln>
                <a:noFill/>
              </a:ln>
              <a:solidFill>
                <a:srgbClr val="FF0000"/>
              </a:solidFill>
              <a:effectLst/>
              <a:uLnTx/>
              <a:uFillTx/>
              <a:latin typeface="Calibri"/>
              <a:ea typeface="+mn-ea"/>
              <a:cs typeface="+mn-cs"/>
            </a:endParaRPr>
          </a:p>
          <a:p>
            <a:pPr marL="284163" marR="0" lvl="0" indent="-284163" algn="l" defTabSz="457200" rtl="0" eaLnBrk="1" fontAlgn="auto" latinLnBrk="0" hangingPunct="1">
              <a:lnSpc>
                <a:spcPct val="90000"/>
              </a:lnSpc>
              <a:spcBef>
                <a:spcPct val="20000"/>
              </a:spcBef>
              <a:spcAft>
                <a:spcPts val="0"/>
              </a:spcAft>
              <a:buClr>
                <a:srgbClr val="4F81BD"/>
              </a:buClr>
              <a:buSzPct val="110000"/>
              <a:buFont typeface="Arial"/>
              <a:buChar char="•"/>
              <a:tabLst/>
              <a:defRPr/>
            </a:pPr>
            <a:r>
              <a:rPr kumimoji="0" lang="en-US" sz="3100" b="1" i="0" u="sng" strike="noStrike" kern="1200" cap="none" spc="0" normalizeH="0" baseline="0" noProof="0" dirty="0">
                <a:ln>
                  <a:noFill/>
                </a:ln>
                <a:solidFill>
                  <a:sysClr val="windowText" lastClr="000000"/>
                </a:solidFill>
                <a:effectLst/>
                <a:uLnTx/>
                <a:uFillTx/>
                <a:latin typeface="Calibri"/>
                <a:ea typeface="+mn-ea"/>
                <a:cs typeface="+mn-cs"/>
              </a:rPr>
              <a:t>Number of Awakenings (NOA)</a:t>
            </a:r>
          </a:p>
          <a:p>
            <a:pPr marL="284163" marR="0" lvl="0" indent="-284163" algn="l" defTabSz="457200" rtl="0" eaLnBrk="1" fontAlgn="auto" latinLnBrk="0" hangingPunct="1">
              <a:lnSpc>
                <a:spcPct val="90000"/>
              </a:lnSpc>
              <a:spcBef>
                <a:spcPct val="20000"/>
              </a:spcBef>
              <a:spcAft>
                <a:spcPts val="0"/>
              </a:spcAft>
              <a:buClr>
                <a:srgbClr val="4F81BD"/>
              </a:buClr>
              <a:buSzPct val="110000"/>
              <a:buFont typeface="Wingdings" pitchFamily="2" charset="2"/>
              <a:buNone/>
              <a:tabLst/>
              <a:defRPr/>
            </a:pPr>
            <a:endParaRPr kumimoji="0" lang="en-US" sz="2700" b="1" i="0" u="sng" strike="noStrike" kern="1200" cap="none" spc="0" normalizeH="0" baseline="0" noProof="0" dirty="0">
              <a:ln>
                <a:noFill/>
              </a:ln>
              <a:solidFill>
                <a:sysClr val="windowText" lastClr="000000"/>
              </a:solidFill>
              <a:effectLst/>
              <a:uLnTx/>
              <a:uFillTx/>
              <a:latin typeface="Calibri"/>
              <a:ea typeface="+mn-ea"/>
              <a:cs typeface="+mn-cs"/>
            </a:endParaRPr>
          </a:p>
          <a:p>
            <a:pPr marL="284163" marR="0" lvl="0" indent="-284163" algn="l" defTabSz="457200" rtl="0" eaLnBrk="1" fontAlgn="auto" latinLnBrk="0" hangingPunct="1">
              <a:lnSpc>
                <a:spcPct val="90000"/>
              </a:lnSpc>
              <a:spcBef>
                <a:spcPct val="20000"/>
              </a:spcBef>
              <a:spcAft>
                <a:spcPts val="0"/>
              </a:spcAft>
              <a:buClr>
                <a:srgbClr val="4F81BD"/>
              </a:buClr>
              <a:buSzPct val="110000"/>
              <a:buFont typeface="Arial"/>
              <a:buChar char="•"/>
              <a:tabLst/>
              <a:defRPr/>
            </a:pPr>
            <a:r>
              <a:rPr kumimoji="0" lang="en-US" sz="2800" b="1" i="0" u="sng" strike="noStrike" kern="1200" cap="none" spc="0" normalizeH="0" baseline="0" noProof="0" dirty="0">
                <a:ln>
                  <a:noFill/>
                </a:ln>
                <a:solidFill>
                  <a:sysClr val="windowText" lastClr="000000"/>
                </a:solidFill>
                <a:effectLst/>
                <a:uLnTx/>
                <a:uFillTx/>
                <a:latin typeface="Calibri"/>
                <a:ea typeface="+mn-ea"/>
                <a:cs typeface="+mn-cs"/>
              </a:rPr>
              <a:t>Wake After Sleep </a:t>
            </a:r>
            <a:r>
              <a:rPr kumimoji="0" lang="en-US" sz="3100" b="1" i="0" u="sng" strike="noStrike" kern="1200" cap="none" spc="0" normalizeH="0" baseline="0" noProof="0" dirty="0">
                <a:ln>
                  <a:noFill/>
                </a:ln>
                <a:solidFill>
                  <a:sysClr val="windowText" lastClr="000000"/>
                </a:solidFill>
                <a:effectLst/>
                <a:uLnTx/>
                <a:uFillTx/>
                <a:latin typeface="Calibri"/>
                <a:ea typeface="+mn-ea"/>
                <a:cs typeface="+mn-cs"/>
              </a:rPr>
              <a:t>Onset</a:t>
            </a:r>
            <a:r>
              <a:rPr kumimoji="0" lang="en-US" sz="2800" b="1" i="0" u="sng" strike="noStrike" kern="1200" cap="none" spc="0" normalizeH="0" baseline="0" noProof="0" dirty="0">
                <a:ln>
                  <a:noFill/>
                </a:ln>
                <a:solidFill>
                  <a:sysClr val="windowText" lastClr="000000"/>
                </a:solidFill>
                <a:effectLst/>
                <a:uLnTx/>
                <a:uFillTx/>
                <a:latin typeface="Calibri"/>
                <a:ea typeface="+mn-ea"/>
                <a:cs typeface="+mn-cs"/>
              </a:rPr>
              <a:t> (WASO)</a:t>
            </a:r>
            <a:r>
              <a:rPr kumimoji="0" lang="en-US" sz="2800" b="0" i="0" u="none" strike="noStrike" kern="1200" cap="none" spc="0" normalizeH="0" baseline="0" noProof="0" dirty="0">
                <a:ln>
                  <a:noFill/>
                </a:ln>
                <a:solidFill>
                  <a:sysClr val="windowText" lastClr="000000"/>
                </a:solidFill>
                <a:effectLst/>
                <a:uLnTx/>
                <a:uFillTx/>
                <a:latin typeface="Calibri"/>
                <a:ea typeface="+mn-ea"/>
                <a:cs typeface="+mn-cs"/>
              </a:rPr>
              <a:t>:  </a:t>
            </a:r>
          </a:p>
          <a:p>
            <a:pPr marL="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2400" b="0" i="0" u="none" strike="noStrike" kern="1200" cap="none" spc="0" normalizeH="0" baseline="0" noProof="0" dirty="0">
                <a:ln>
                  <a:noFill/>
                </a:ln>
                <a:solidFill>
                  <a:sysClr val="windowText" lastClr="000000"/>
                </a:solidFill>
                <a:effectLst/>
                <a:uLnTx/>
                <a:uFillTx/>
                <a:latin typeface="Calibri"/>
                <a:ea typeface="+mn-ea"/>
                <a:cs typeface="+mn-cs"/>
              </a:rPr>
              <a:t>  </a:t>
            </a:r>
            <a:r>
              <a:rPr kumimoji="0" lang="en-US" sz="2700" b="0" i="0" u="none" strike="noStrike" kern="1200" cap="none" spc="0" normalizeH="0" baseline="0" noProof="0" dirty="0">
                <a:ln>
                  <a:noFill/>
                </a:ln>
                <a:solidFill>
                  <a:sysClr val="windowText" lastClr="000000"/>
                </a:solidFill>
                <a:effectLst/>
                <a:uLnTx/>
                <a:uFillTx/>
                <a:latin typeface="Calibri"/>
                <a:ea typeface="+mn-ea"/>
                <a:cs typeface="+mn-cs"/>
              </a:rPr>
              <a:t>  Time awake after initially falling asleep  </a:t>
            </a:r>
          </a:p>
          <a:p>
            <a:pPr marL="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2700" b="1" i="0" u="none" strike="noStrike" kern="1200" cap="none" spc="0" normalizeH="0" baseline="0" noProof="0" dirty="0">
                <a:ln>
                  <a:noFill/>
                </a:ln>
                <a:solidFill>
                  <a:srgbClr val="FF3300"/>
                </a:solidFill>
                <a:effectLst/>
                <a:uLnTx/>
                <a:uFillTx/>
                <a:latin typeface="Calibri"/>
                <a:ea typeface="+mn-ea"/>
                <a:cs typeface="+mn-cs"/>
              </a:rPr>
              <a:t>    Normal considered &lt;30 minutes</a:t>
            </a:r>
          </a:p>
          <a:p>
            <a:pPr marL="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endParaRPr kumimoji="0" lang="en-US" sz="2400" b="1" i="0" u="none" strike="noStrike" kern="1200" cap="none" spc="0" normalizeH="0" baseline="0" noProof="0" dirty="0">
              <a:ln>
                <a:noFill/>
              </a:ln>
              <a:solidFill>
                <a:srgbClr val="FF3300"/>
              </a:solidFill>
              <a:effectLst/>
              <a:uLnTx/>
              <a:uFillTx/>
              <a:latin typeface="Calibri"/>
              <a:ea typeface="+mn-ea"/>
              <a:cs typeface="+mn-cs"/>
            </a:endParaRPr>
          </a:p>
          <a:p>
            <a:pPr marL="284163" marR="0" lvl="0" indent="-284163" algn="l" defTabSz="457200" rtl="0" eaLnBrk="1" fontAlgn="auto" latinLnBrk="0" hangingPunct="1">
              <a:lnSpc>
                <a:spcPct val="90000"/>
              </a:lnSpc>
              <a:spcBef>
                <a:spcPct val="20000"/>
              </a:spcBef>
              <a:spcAft>
                <a:spcPts val="0"/>
              </a:spcAft>
              <a:buClr>
                <a:srgbClr val="4F81BD"/>
              </a:buClr>
              <a:buSzPct val="110000"/>
              <a:buFont typeface="Arial"/>
              <a:buChar char="•"/>
              <a:tabLst/>
              <a:defRPr/>
            </a:pPr>
            <a:r>
              <a:rPr kumimoji="0" lang="en-US" sz="3100" b="1" i="0" u="sng" strike="noStrike" kern="1200" cap="none" spc="0" normalizeH="0" baseline="0" noProof="0" dirty="0">
                <a:ln>
                  <a:noFill/>
                </a:ln>
                <a:solidFill>
                  <a:sysClr val="windowText" lastClr="000000"/>
                </a:solidFill>
                <a:effectLst/>
                <a:uLnTx/>
                <a:uFillTx/>
                <a:latin typeface="Calibri"/>
                <a:ea typeface="+mn-ea"/>
                <a:cs typeface="+mn-cs"/>
              </a:rPr>
              <a:t>Sleep Opportunity SO)</a:t>
            </a:r>
            <a:r>
              <a:rPr kumimoji="0" lang="en-US" sz="3100" b="1" i="0" u="none" strike="noStrike" kern="1200" cap="none" spc="0" normalizeH="0" baseline="0" noProof="0" dirty="0">
                <a:ln>
                  <a:noFill/>
                </a:ln>
                <a:solidFill>
                  <a:sysClr val="windowText" lastClr="000000"/>
                </a:solidFill>
                <a:effectLst/>
                <a:uLnTx/>
                <a:uFillTx/>
                <a:latin typeface="Calibri"/>
                <a:ea typeface="+mn-ea"/>
                <a:cs typeface="+mn-cs"/>
              </a:rPr>
              <a:t>: </a:t>
            </a:r>
          </a:p>
          <a:p>
            <a:pPr marL="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2400" b="1" i="0" u="none" strike="noStrike" kern="1200" cap="none" spc="0" normalizeH="0" baseline="0" noProof="0" dirty="0">
                <a:ln>
                  <a:noFill/>
                </a:ln>
                <a:solidFill>
                  <a:sysClr val="windowText" lastClr="000000"/>
                </a:solidFill>
                <a:effectLst/>
                <a:uLnTx/>
                <a:uFillTx/>
                <a:latin typeface="Calibri"/>
                <a:ea typeface="+mn-ea"/>
                <a:cs typeface="+mn-cs"/>
              </a:rPr>
              <a:t>     </a:t>
            </a:r>
            <a:r>
              <a:rPr kumimoji="0" lang="en-US" sz="3000" b="0" i="0" u="none" strike="noStrike" kern="1200" cap="none" spc="0" normalizeH="0" baseline="0" noProof="0" dirty="0">
                <a:ln>
                  <a:noFill/>
                </a:ln>
                <a:solidFill>
                  <a:sysClr val="windowText" lastClr="000000"/>
                </a:solidFill>
                <a:effectLst/>
                <a:uLnTx/>
                <a:uFillTx/>
                <a:latin typeface="Calibri"/>
                <a:ea typeface="+mn-ea"/>
                <a:cs typeface="+mn-cs"/>
              </a:rPr>
              <a:t>Total time between bedtime to time out of bed for the day </a:t>
            </a:r>
          </a:p>
          <a:p>
            <a:pPr marL="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000" b="0" i="1" u="none" strike="noStrike" kern="1200" cap="none" spc="0" normalizeH="0" baseline="0" noProof="0" dirty="0">
                <a:ln>
                  <a:noFill/>
                </a:ln>
                <a:solidFill>
                  <a:sysClr val="windowText" lastClr="000000"/>
                </a:solidFill>
                <a:effectLst/>
                <a:uLnTx/>
                <a:uFillTx/>
                <a:latin typeface="Calibri"/>
                <a:ea typeface="+mn-ea"/>
                <a:cs typeface="+mn-cs"/>
              </a:rPr>
              <a:t>     Also referred to as Time in Bed (TIB)</a:t>
            </a:r>
          </a:p>
          <a:p>
            <a:pPr marL="284163" marR="0" lvl="0" indent="-284163" algn="l" defTabSz="457200" rtl="0" eaLnBrk="1" fontAlgn="auto" latinLnBrk="0" hangingPunct="1">
              <a:lnSpc>
                <a:spcPct val="90000"/>
              </a:lnSpc>
              <a:spcBef>
                <a:spcPct val="20000"/>
              </a:spcBef>
              <a:spcAft>
                <a:spcPts val="0"/>
              </a:spcAft>
              <a:buClr>
                <a:srgbClr val="4F81BD"/>
              </a:buClr>
              <a:buSzPct val="110000"/>
              <a:buFont typeface="Arial"/>
              <a:buChar char="•"/>
              <a:tabLst/>
              <a:defRPr/>
            </a:pPr>
            <a:endParaRPr kumimoji="0" lang="en-US" sz="2400" b="1" i="1" u="none" strike="noStrike" kern="1200" cap="none" spc="0" normalizeH="0" baseline="0" noProof="0" dirty="0">
              <a:ln>
                <a:noFill/>
              </a:ln>
              <a:solidFill>
                <a:sysClr val="windowText" lastClr="000000"/>
              </a:solidFill>
              <a:effectLst/>
              <a:uLnTx/>
              <a:uFillTx/>
              <a:latin typeface="Calibri"/>
              <a:ea typeface="+mn-ea"/>
              <a:cs typeface="+mn-cs"/>
            </a:endParaRPr>
          </a:p>
          <a:p>
            <a:pPr marL="284163" marR="0" lvl="0" indent="-284163" algn="l" defTabSz="457200" rtl="0" eaLnBrk="1" fontAlgn="auto" latinLnBrk="0" hangingPunct="1">
              <a:lnSpc>
                <a:spcPct val="90000"/>
              </a:lnSpc>
              <a:spcBef>
                <a:spcPct val="20000"/>
              </a:spcBef>
              <a:spcAft>
                <a:spcPts val="0"/>
              </a:spcAft>
              <a:buClr>
                <a:srgbClr val="4F81BD"/>
              </a:buClr>
              <a:buSzPct val="110000"/>
              <a:buFont typeface="Wingdings" pitchFamily="2" charset="2"/>
              <a:buNone/>
              <a:tabLst/>
              <a:defRPr/>
            </a:pPr>
            <a:endParaRPr kumimoji="0" lang="en-US" sz="2700" b="1" i="0" u="none" strike="noStrike" kern="1200" cap="none" spc="0" normalizeH="0" baseline="0" noProof="0" dirty="0">
              <a:ln>
                <a:noFill/>
              </a:ln>
              <a:solidFill>
                <a:srgbClr val="FF0000"/>
              </a:solidFill>
              <a:effectLst/>
              <a:uLnTx/>
              <a:uFillTx/>
              <a:latin typeface="Calibri"/>
              <a:ea typeface="+mn-ea"/>
              <a:cs typeface="+mn-cs"/>
            </a:endParaRPr>
          </a:p>
        </p:txBody>
      </p:sp>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175</a:t>
            </a:fld>
            <a:endParaRPr lang="en-US" sz="1100" dirty="0"/>
          </a:p>
        </p:txBody>
      </p:sp>
    </p:spTree>
    <p:extLst>
      <p:ext uri="{BB962C8B-B14F-4D97-AF65-F5344CB8AC3E}">
        <p14:creationId xmlns:p14="http://schemas.microsoft.com/office/powerpoint/2010/main" val="41873978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 calcmode="lin" valueType="num">
                                      <p:cBhvr>
                                        <p:cTn id="12"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4">
                                            <p:txEl>
                                              <p:pRg st="1" end="1"/>
                                            </p:txEl>
                                          </p:spTgt>
                                        </p:tgtEl>
                                      </p:cBhvr>
                                    </p:animEffect>
                                  </p:childTnLst>
                                </p:cTn>
                              </p:par>
                              <p:par>
                                <p:cTn id="15" presetID="53"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calcmode="lin" valueType="num">
                                      <p:cBhvr>
                                        <p:cTn id="17"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4">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4">
                                            <p:txEl>
                                              <p:pRg st="2" end="2"/>
                                            </p:txEl>
                                          </p:spTgt>
                                        </p:tgtEl>
                                      </p:cBhvr>
                                    </p:animEffect>
                                  </p:childTnLst>
                                </p:cTn>
                              </p:par>
                              <p:par>
                                <p:cTn id="20" presetID="53" presetClass="entr" presetSubtype="0" fill="hold" nodeType="with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 calcmode="lin" valueType="num">
                                      <p:cBhvr>
                                        <p:cTn id="22"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3" dur="5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24" dur="500"/>
                                        <p:tgtEl>
                                          <p:spTgt spid="4">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0" fill="hold" nodeType="clickEffect">
                                  <p:stCondLst>
                                    <p:cond delay="0"/>
                                  </p:stCondLst>
                                  <p:childTnLst>
                                    <p:set>
                                      <p:cBhvr>
                                        <p:cTn id="28" dur="1" fill="hold">
                                          <p:stCondLst>
                                            <p:cond delay="0"/>
                                          </p:stCondLst>
                                        </p:cTn>
                                        <p:tgtEl>
                                          <p:spTgt spid="4">
                                            <p:txEl>
                                              <p:pRg st="5" end="5"/>
                                            </p:txEl>
                                          </p:spTgt>
                                        </p:tgtEl>
                                        <p:attrNameLst>
                                          <p:attrName>style.visibility</p:attrName>
                                        </p:attrNameLst>
                                      </p:cBhvr>
                                      <p:to>
                                        <p:strVal val="visible"/>
                                      </p:to>
                                    </p:set>
                                    <p:anim calcmode="lin" valueType="num">
                                      <p:cBhvr>
                                        <p:cTn id="29" dur="500" fill="hold"/>
                                        <p:tgtEl>
                                          <p:spTgt spid="4">
                                            <p:txEl>
                                              <p:pRg st="5" end="5"/>
                                            </p:txEl>
                                          </p:spTgt>
                                        </p:tgtEl>
                                        <p:attrNameLst>
                                          <p:attrName>ppt_w</p:attrName>
                                        </p:attrNameLst>
                                      </p:cBhvr>
                                      <p:tavLst>
                                        <p:tav tm="0">
                                          <p:val>
                                            <p:fltVal val="0"/>
                                          </p:val>
                                        </p:tav>
                                        <p:tav tm="100000">
                                          <p:val>
                                            <p:strVal val="#ppt_w"/>
                                          </p:val>
                                        </p:tav>
                                      </p:tavLst>
                                    </p:anim>
                                    <p:anim calcmode="lin" valueType="num">
                                      <p:cBhvr>
                                        <p:cTn id="30" dur="500" fill="hold"/>
                                        <p:tgtEl>
                                          <p:spTgt spid="4">
                                            <p:txEl>
                                              <p:pRg st="5" end="5"/>
                                            </p:txEl>
                                          </p:spTgt>
                                        </p:tgtEl>
                                        <p:attrNameLst>
                                          <p:attrName>ppt_h</p:attrName>
                                        </p:attrNameLst>
                                      </p:cBhvr>
                                      <p:tavLst>
                                        <p:tav tm="0">
                                          <p:val>
                                            <p:fltVal val="0"/>
                                          </p:val>
                                        </p:tav>
                                        <p:tav tm="100000">
                                          <p:val>
                                            <p:strVal val="#ppt_h"/>
                                          </p:val>
                                        </p:tav>
                                      </p:tavLst>
                                    </p:anim>
                                    <p:animEffect transition="in" filter="fade">
                                      <p:cBhvr>
                                        <p:cTn id="31" dur="500"/>
                                        <p:tgtEl>
                                          <p:spTgt spid="4">
                                            <p:txEl>
                                              <p:pRg st="5" end="5"/>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0" fill="hold" nodeType="clickEffect">
                                  <p:stCondLst>
                                    <p:cond delay="0"/>
                                  </p:stCondLst>
                                  <p:childTnLst>
                                    <p:set>
                                      <p:cBhvr>
                                        <p:cTn id="35" dur="1" fill="hold">
                                          <p:stCondLst>
                                            <p:cond delay="0"/>
                                          </p:stCondLst>
                                        </p:cTn>
                                        <p:tgtEl>
                                          <p:spTgt spid="4">
                                            <p:txEl>
                                              <p:pRg st="7" end="7"/>
                                            </p:txEl>
                                          </p:spTgt>
                                        </p:tgtEl>
                                        <p:attrNameLst>
                                          <p:attrName>style.visibility</p:attrName>
                                        </p:attrNameLst>
                                      </p:cBhvr>
                                      <p:to>
                                        <p:strVal val="visible"/>
                                      </p:to>
                                    </p:set>
                                    <p:anim calcmode="lin" valueType="num">
                                      <p:cBhvr>
                                        <p:cTn id="36" dur="500" fill="hold"/>
                                        <p:tgtEl>
                                          <p:spTgt spid="4">
                                            <p:txEl>
                                              <p:pRg st="7" end="7"/>
                                            </p:txEl>
                                          </p:spTgt>
                                        </p:tgtEl>
                                        <p:attrNameLst>
                                          <p:attrName>ppt_w</p:attrName>
                                        </p:attrNameLst>
                                      </p:cBhvr>
                                      <p:tavLst>
                                        <p:tav tm="0">
                                          <p:val>
                                            <p:fltVal val="0"/>
                                          </p:val>
                                        </p:tav>
                                        <p:tav tm="100000">
                                          <p:val>
                                            <p:strVal val="#ppt_w"/>
                                          </p:val>
                                        </p:tav>
                                      </p:tavLst>
                                    </p:anim>
                                    <p:anim calcmode="lin" valueType="num">
                                      <p:cBhvr>
                                        <p:cTn id="37" dur="500" fill="hold"/>
                                        <p:tgtEl>
                                          <p:spTgt spid="4">
                                            <p:txEl>
                                              <p:pRg st="7" end="7"/>
                                            </p:txEl>
                                          </p:spTgt>
                                        </p:tgtEl>
                                        <p:attrNameLst>
                                          <p:attrName>ppt_h</p:attrName>
                                        </p:attrNameLst>
                                      </p:cBhvr>
                                      <p:tavLst>
                                        <p:tav tm="0">
                                          <p:val>
                                            <p:fltVal val="0"/>
                                          </p:val>
                                        </p:tav>
                                        <p:tav tm="100000">
                                          <p:val>
                                            <p:strVal val="#ppt_h"/>
                                          </p:val>
                                        </p:tav>
                                      </p:tavLst>
                                    </p:anim>
                                    <p:animEffect transition="in" filter="fade">
                                      <p:cBhvr>
                                        <p:cTn id="38" dur="500"/>
                                        <p:tgtEl>
                                          <p:spTgt spid="4">
                                            <p:txEl>
                                              <p:pRg st="7" end="7"/>
                                            </p:txEl>
                                          </p:spTgt>
                                        </p:tgtEl>
                                      </p:cBhvr>
                                    </p:animEffect>
                                  </p:childTnLst>
                                </p:cTn>
                              </p:par>
                              <p:par>
                                <p:cTn id="39" presetID="53" presetClass="entr" presetSubtype="0" fill="hold" nodeType="withEffect">
                                  <p:stCondLst>
                                    <p:cond delay="0"/>
                                  </p:stCondLst>
                                  <p:childTnLst>
                                    <p:set>
                                      <p:cBhvr>
                                        <p:cTn id="40" dur="1" fill="hold">
                                          <p:stCondLst>
                                            <p:cond delay="0"/>
                                          </p:stCondLst>
                                        </p:cTn>
                                        <p:tgtEl>
                                          <p:spTgt spid="4">
                                            <p:txEl>
                                              <p:pRg st="8" end="8"/>
                                            </p:txEl>
                                          </p:spTgt>
                                        </p:tgtEl>
                                        <p:attrNameLst>
                                          <p:attrName>style.visibility</p:attrName>
                                        </p:attrNameLst>
                                      </p:cBhvr>
                                      <p:to>
                                        <p:strVal val="visible"/>
                                      </p:to>
                                    </p:set>
                                    <p:anim calcmode="lin" valueType="num">
                                      <p:cBhvr>
                                        <p:cTn id="41" dur="500" fill="hold"/>
                                        <p:tgtEl>
                                          <p:spTgt spid="4">
                                            <p:txEl>
                                              <p:pRg st="8" end="8"/>
                                            </p:txEl>
                                          </p:spTgt>
                                        </p:tgtEl>
                                        <p:attrNameLst>
                                          <p:attrName>ppt_w</p:attrName>
                                        </p:attrNameLst>
                                      </p:cBhvr>
                                      <p:tavLst>
                                        <p:tav tm="0">
                                          <p:val>
                                            <p:fltVal val="0"/>
                                          </p:val>
                                        </p:tav>
                                        <p:tav tm="100000">
                                          <p:val>
                                            <p:strVal val="#ppt_w"/>
                                          </p:val>
                                        </p:tav>
                                      </p:tavLst>
                                    </p:anim>
                                    <p:anim calcmode="lin" valueType="num">
                                      <p:cBhvr>
                                        <p:cTn id="42" dur="500" fill="hold"/>
                                        <p:tgtEl>
                                          <p:spTgt spid="4">
                                            <p:txEl>
                                              <p:pRg st="8" end="8"/>
                                            </p:txEl>
                                          </p:spTgt>
                                        </p:tgtEl>
                                        <p:attrNameLst>
                                          <p:attrName>ppt_h</p:attrName>
                                        </p:attrNameLst>
                                      </p:cBhvr>
                                      <p:tavLst>
                                        <p:tav tm="0">
                                          <p:val>
                                            <p:fltVal val="0"/>
                                          </p:val>
                                        </p:tav>
                                        <p:tav tm="100000">
                                          <p:val>
                                            <p:strVal val="#ppt_h"/>
                                          </p:val>
                                        </p:tav>
                                      </p:tavLst>
                                    </p:anim>
                                    <p:animEffect transition="in" filter="fade">
                                      <p:cBhvr>
                                        <p:cTn id="43" dur="500"/>
                                        <p:tgtEl>
                                          <p:spTgt spid="4">
                                            <p:txEl>
                                              <p:pRg st="8" end="8"/>
                                            </p:txEl>
                                          </p:spTgt>
                                        </p:tgtEl>
                                      </p:cBhvr>
                                    </p:animEffect>
                                  </p:childTnLst>
                                </p:cTn>
                              </p:par>
                              <p:par>
                                <p:cTn id="44" presetID="53" presetClass="entr" presetSubtype="0" fill="hold" nodeType="withEffect">
                                  <p:stCondLst>
                                    <p:cond delay="0"/>
                                  </p:stCondLst>
                                  <p:childTnLst>
                                    <p:set>
                                      <p:cBhvr>
                                        <p:cTn id="45" dur="1" fill="hold">
                                          <p:stCondLst>
                                            <p:cond delay="0"/>
                                          </p:stCondLst>
                                        </p:cTn>
                                        <p:tgtEl>
                                          <p:spTgt spid="4">
                                            <p:txEl>
                                              <p:pRg st="9" end="9"/>
                                            </p:txEl>
                                          </p:spTgt>
                                        </p:tgtEl>
                                        <p:attrNameLst>
                                          <p:attrName>style.visibility</p:attrName>
                                        </p:attrNameLst>
                                      </p:cBhvr>
                                      <p:to>
                                        <p:strVal val="visible"/>
                                      </p:to>
                                    </p:set>
                                    <p:anim calcmode="lin" valueType="num">
                                      <p:cBhvr>
                                        <p:cTn id="46" dur="500" fill="hold"/>
                                        <p:tgtEl>
                                          <p:spTgt spid="4">
                                            <p:txEl>
                                              <p:pRg st="9" end="9"/>
                                            </p:txEl>
                                          </p:spTgt>
                                        </p:tgtEl>
                                        <p:attrNameLst>
                                          <p:attrName>ppt_w</p:attrName>
                                        </p:attrNameLst>
                                      </p:cBhvr>
                                      <p:tavLst>
                                        <p:tav tm="0">
                                          <p:val>
                                            <p:fltVal val="0"/>
                                          </p:val>
                                        </p:tav>
                                        <p:tav tm="100000">
                                          <p:val>
                                            <p:strVal val="#ppt_w"/>
                                          </p:val>
                                        </p:tav>
                                      </p:tavLst>
                                    </p:anim>
                                    <p:anim calcmode="lin" valueType="num">
                                      <p:cBhvr>
                                        <p:cTn id="47" dur="500" fill="hold"/>
                                        <p:tgtEl>
                                          <p:spTgt spid="4">
                                            <p:txEl>
                                              <p:pRg st="9" end="9"/>
                                            </p:txEl>
                                          </p:spTgt>
                                        </p:tgtEl>
                                        <p:attrNameLst>
                                          <p:attrName>ppt_h</p:attrName>
                                        </p:attrNameLst>
                                      </p:cBhvr>
                                      <p:tavLst>
                                        <p:tav tm="0">
                                          <p:val>
                                            <p:fltVal val="0"/>
                                          </p:val>
                                        </p:tav>
                                        <p:tav tm="100000">
                                          <p:val>
                                            <p:strVal val="#ppt_h"/>
                                          </p:val>
                                        </p:tav>
                                      </p:tavLst>
                                    </p:anim>
                                    <p:animEffect transition="in" filter="fade">
                                      <p:cBhvr>
                                        <p:cTn id="48" dur="500"/>
                                        <p:tgtEl>
                                          <p:spTgt spid="4">
                                            <p:txEl>
                                              <p:pRg st="9" end="9"/>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0" fill="hold" nodeType="clickEffect">
                                  <p:stCondLst>
                                    <p:cond delay="0"/>
                                  </p:stCondLst>
                                  <p:childTnLst>
                                    <p:set>
                                      <p:cBhvr>
                                        <p:cTn id="52" dur="1" fill="hold">
                                          <p:stCondLst>
                                            <p:cond delay="0"/>
                                          </p:stCondLst>
                                        </p:cTn>
                                        <p:tgtEl>
                                          <p:spTgt spid="4">
                                            <p:txEl>
                                              <p:pRg st="11" end="11"/>
                                            </p:txEl>
                                          </p:spTgt>
                                        </p:tgtEl>
                                        <p:attrNameLst>
                                          <p:attrName>style.visibility</p:attrName>
                                        </p:attrNameLst>
                                      </p:cBhvr>
                                      <p:to>
                                        <p:strVal val="visible"/>
                                      </p:to>
                                    </p:set>
                                    <p:anim calcmode="lin" valueType="num">
                                      <p:cBhvr>
                                        <p:cTn id="53" dur="500" fill="hold"/>
                                        <p:tgtEl>
                                          <p:spTgt spid="4">
                                            <p:txEl>
                                              <p:pRg st="11" end="11"/>
                                            </p:txEl>
                                          </p:spTgt>
                                        </p:tgtEl>
                                        <p:attrNameLst>
                                          <p:attrName>ppt_w</p:attrName>
                                        </p:attrNameLst>
                                      </p:cBhvr>
                                      <p:tavLst>
                                        <p:tav tm="0">
                                          <p:val>
                                            <p:fltVal val="0"/>
                                          </p:val>
                                        </p:tav>
                                        <p:tav tm="100000">
                                          <p:val>
                                            <p:strVal val="#ppt_w"/>
                                          </p:val>
                                        </p:tav>
                                      </p:tavLst>
                                    </p:anim>
                                    <p:anim calcmode="lin" valueType="num">
                                      <p:cBhvr>
                                        <p:cTn id="54" dur="500" fill="hold"/>
                                        <p:tgtEl>
                                          <p:spTgt spid="4">
                                            <p:txEl>
                                              <p:pRg st="11" end="11"/>
                                            </p:txEl>
                                          </p:spTgt>
                                        </p:tgtEl>
                                        <p:attrNameLst>
                                          <p:attrName>ppt_h</p:attrName>
                                        </p:attrNameLst>
                                      </p:cBhvr>
                                      <p:tavLst>
                                        <p:tav tm="0">
                                          <p:val>
                                            <p:fltVal val="0"/>
                                          </p:val>
                                        </p:tav>
                                        <p:tav tm="100000">
                                          <p:val>
                                            <p:strVal val="#ppt_h"/>
                                          </p:val>
                                        </p:tav>
                                      </p:tavLst>
                                    </p:anim>
                                    <p:animEffect transition="in" filter="fade">
                                      <p:cBhvr>
                                        <p:cTn id="55" dur="500"/>
                                        <p:tgtEl>
                                          <p:spTgt spid="4">
                                            <p:txEl>
                                              <p:pRg st="11" end="11"/>
                                            </p:txEl>
                                          </p:spTgt>
                                        </p:tgtEl>
                                      </p:cBhvr>
                                    </p:animEffect>
                                  </p:childTnLst>
                                </p:cTn>
                              </p:par>
                              <p:par>
                                <p:cTn id="56" presetID="53" presetClass="entr" presetSubtype="0" fill="hold" nodeType="withEffect">
                                  <p:stCondLst>
                                    <p:cond delay="0"/>
                                  </p:stCondLst>
                                  <p:childTnLst>
                                    <p:set>
                                      <p:cBhvr>
                                        <p:cTn id="57" dur="1" fill="hold">
                                          <p:stCondLst>
                                            <p:cond delay="0"/>
                                          </p:stCondLst>
                                        </p:cTn>
                                        <p:tgtEl>
                                          <p:spTgt spid="4">
                                            <p:txEl>
                                              <p:pRg st="12" end="12"/>
                                            </p:txEl>
                                          </p:spTgt>
                                        </p:tgtEl>
                                        <p:attrNameLst>
                                          <p:attrName>style.visibility</p:attrName>
                                        </p:attrNameLst>
                                      </p:cBhvr>
                                      <p:to>
                                        <p:strVal val="visible"/>
                                      </p:to>
                                    </p:set>
                                    <p:anim calcmode="lin" valueType="num">
                                      <p:cBhvr>
                                        <p:cTn id="58" dur="500" fill="hold"/>
                                        <p:tgtEl>
                                          <p:spTgt spid="4">
                                            <p:txEl>
                                              <p:pRg st="12" end="12"/>
                                            </p:txEl>
                                          </p:spTgt>
                                        </p:tgtEl>
                                        <p:attrNameLst>
                                          <p:attrName>ppt_w</p:attrName>
                                        </p:attrNameLst>
                                      </p:cBhvr>
                                      <p:tavLst>
                                        <p:tav tm="0">
                                          <p:val>
                                            <p:fltVal val="0"/>
                                          </p:val>
                                        </p:tav>
                                        <p:tav tm="100000">
                                          <p:val>
                                            <p:strVal val="#ppt_w"/>
                                          </p:val>
                                        </p:tav>
                                      </p:tavLst>
                                    </p:anim>
                                    <p:anim calcmode="lin" valueType="num">
                                      <p:cBhvr>
                                        <p:cTn id="59" dur="500" fill="hold"/>
                                        <p:tgtEl>
                                          <p:spTgt spid="4">
                                            <p:txEl>
                                              <p:pRg st="12" end="12"/>
                                            </p:txEl>
                                          </p:spTgt>
                                        </p:tgtEl>
                                        <p:attrNameLst>
                                          <p:attrName>ppt_h</p:attrName>
                                        </p:attrNameLst>
                                      </p:cBhvr>
                                      <p:tavLst>
                                        <p:tav tm="0">
                                          <p:val>
                                            <p:fltVal val="0"/>
                                          </p:val>
                                        </p:tav>
                                        <p:tav tm="100000">
                                          <p:val>
                                            <p:strVal val="#ppt_h"/>
                                          </p:val>
                                        </p:tav>
                                      </p:tavLst>
                                    </p:anim>
                                    <p:animEffect transition="in" filter="fade">
                                      <p:cBhvr>
                                        <p:cTn id="60" dur="500"/>
                                        <p:tgtEl>
                                          <p:spTgt spid="4">
                                            <p:txEl>
                                              <p:pRg st="12" end="12"/>
                                            </p:txEl>
                                          </p:spTgt>
                                        </p:tgtEl>
                                      </p:cBhvr>
                                    </p:animEffect>
                                  </p:childTnLst>
                                </p:cTn>
                              </p:par>
                              <p:par>
                                <p:cTn id="61" presetID="53" presetClass="entr" presetSubtype="0" fill="hold" nodeType="withEffect">
                                  <p:stCondLst>
                                    <p:cond delay="0"/>
                                  </p:stCondLst>
                                  <p:childTnLst>
                                    <p:set>
                                      <p:cBhvr>
                                        <p:cTn id="62" dur="1" fill="hold">
                                          <p:stCondLst>
                                            <p:cond delay="0"/>
                                          </p:stCondLst>
                                        </p:cTn>
                                        <p:tgtEl>
                                          <p:spTgt spid="4">
                                            <p:txEl>
                                              <p:pRg st="13" end="13"/>
                                            </p:txEl>
                                          </p:spTgt>
                                        </p:tgtEl>
                                        <p:attrNameLst>
                                          <p:attrName>style.visibility</p:attrName>
                                        </p:attrNameLst>
                                      </p:cBhvr>
                                      <p:to>
                                        <p:strVal val="visible"/>
                                      </p:to>
                                    </p:set>
                                    <p:anim calcmode="lin" valueType="num">
                                      <p:cBhvr>
                                        <p:cTn id="63" dur="500" fill="hold"/>
                                        <p:tgtEl>
                                          <p:spTgt spid="4">
                                            <p:txEl>
                                              <p:pRg st="13" end="13"/>
                                            </p:txEl>
                                          </p:spTgt>
                                        </p:tgtEl>
                                        <p:attrNameLst>
                                          <p:attrName>ppt_w</p:attrName>
                                        </p:attrNameLst>
                                      </p:cBhvr>
                                      <p:tavLst>
                                        <p:tav tm="0">
                                          <p:val>
                                            <p:fltVal val="0"/>
                                          </p:val>
                                        </p:tav>
                                        <p:tav tm="100000">
                                          <p:val>
                                            <p:strVal val="#ppt_w"/>
                                          </p:val>
                                        </p:tav>
                                      </p:tavLst>
                                    </p:anim>
                                    <p:anim calcmode="lin" valueType="num">
                                      <p:cBhvr>
                                        <p:cTn id="64" dur="500" fill="hold"/>
                                        <p:tgtEl>
                                          <p:spTgt spid="4">
                                            <p:txEl>
                                              <p:pRg st="13" end="13"/>
                                            </p:txEl>
                                          </p:spTgt>
                                        </p:tgtEl>
                                        <p:attrNameLst>
                                          <p:attrName>ppt_h</p:attrName>
                                        </p:attrNameLst>
                                      </p:cBhvr>
                                      <p:tavLst>
                                        <p:tav tm="0">
                                          <p:val>
                                            <p:fltVal val="0"/>
                                          </p:val>
                                        </p:tav>
                                        <p:tav tm="100000">
                                          <p:val>
                                            <p:strVal val="#ppt_h"/>
                                          </p:val>
                                        </p:tav>
                                      </p:tavLst>
                                    </p:anim>
                                    <p:animEffect transition="in" filter="fade">
                                      <p:cBhvr>
                                        <p:cTn id="65" dur="500"/>
                                        <p:tgtEl>
                                          <p:spTgt spid="4">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idx="4294967295"/>
          </p:nvPr>
        </p:nvSpPr>
        <p:spPr/>
        <p:txBody>
          <a:bodyPr vert="horz" lIns="91440" tIns="45720" rIns="91440" bIns="91440" rtlCol="0" anchor="b">
            <a:normAutofit/>
          </a:bodyPr>
          <a:lstStyle/>
          <a:p>
            <a:r>
              <a:rPr lang="en-US" b="1" dirty="0">
                <a:solidFill>
                  <a:schemeClr val="tx1"/>
                </a:solidFill>
              </a:rPr>
              <a:t>Common sleep terms</a:t>
            </a:r>
          </a:p>
        </p:txBody>
      </p:sp>
      <p:sp>
        <p:nvSpPr>
          <p:cNvPr id="230403" name="Rectangle 3"/>
          <p:cNvSpPr>
            <a:spLocks noGrp="1" noChangeArrowheads="1"/>
          </p:cNvSpPr>
          <p:nvPr>
            <p:ph sz="quarter" idx="4294967295"/>
          </p:nvPr>
        </p:nvSpPr>
        <p:spPr/>
        <p:txBody>
          <a:bodyPr>
            <a:normAutofit/>
          </a:bodyPr>
          <a:lstStyle/>
          <a:p>
            <a:r>
              <a:rPr lang="en-US" sz="2800" b="1" u="sng" dirty="0"/>
              <a:t>Total Sleep Time (TST)</a:t>
            </a:r>
            <a:r>
              <a:rPr lang="en-US" sz="2800" b="1" dirty="0"/>
              <a:t>:  </a:t>
            </a:r>
          </a:p>
          <a:p>
            <a:pPr marL="0" indent="0">
              <a:buNone/>
            </a:pPr>
            <a:r>
              <a:rPr lang="en-US" sz="2800" b="1" dirty="0"/>
              <a:t>    </a:t>
            </a:r>
            <a:r>
              <a:rPr lang="en-US" sz="2800" dirty="0"/>
              <a:t>TIB – SL – WASO = TST</a:t>
            </a:r>
          </a:p>
          <a:p>
            <a:pPr>
              <a:buFont typeface="Wingdings" pitchFamily="2" charset="2"/>
              <a:buNone/>
            </a:pPr>
            <a:r>
              <a:rPr lang="en-US" sz="2800" b="1" dirty="0">
                <a:solidFill>
                  <a:srgbClr val="FF3300"/>
                </a:solidFill>
              </a:rPr>
              <a:t>	</a:t>
            </a:r>
          </a:p>
          <a:p>
            <a:r>
              <a:rPr lang="en-US" sz="2800" b="1" u="sng" dirty="0"/>
              <a:t>Sleep Efficiency (SE%)</a:t>
            </a:r>
            <a:r>
              <a:rPr lang="en-US" sz="2800" dirty="0"/>
              <a:t>:</a:t>
            </a:r>
          </a:p>
          <a:p>
            <a:pPr>
              <a:buFont typeface="Wingdings" pitchFamily="2" charset="2"/>
              <a:buNone/>
            </a:pPr>
            <a:r>
              <a:rPr lang="en-US" sz="2800" dirty="0"/>
              <a:t>    Total sleep time (TST) </a:t>
            </a:r>
            <a:r>
              <a:rPr lang="en-US" sz="2800" b="1" dirty="0"/>
              <a:t>/ </a:t>
            </a:r>
            <a:r>
              <a:rPr lang="en-US" sz="2800" dirty="0"/>
              <a:t>Total time in bed (TIB)</a:t>
            </a:r>
          </a:p>
          <a:p>
            <a:pPr>
              <a:buFont typeface="Wingdings" pitchFamily="2" charset="2"/>
              <a:buNone/>
            </a:pPr>
            <a:r>
              <a:rPr lang="en-US" sz="2800" dirty="0"/>
              <a:t>    </a:t>
            </a:r>
            <a:r>
              <a:rPr lang="en-US" sz="2800" b="1" dirty="0">
                <a:solidFill>
                  <a:srgbClr val="FF3300"/>
                </a:solidFill>
              </a:rPr>
              <a:t>Normal considered to be &gt; 85%</a:t>
            </a:r>
          </a:p>
          <a:p>
            <a:pPr>
              <a:buFont typeface="Wingdings" pitchFamily="2" charset="2"/>
              <a:buNone/>
            </a:pPr>
            <a:r>
              <a:rPr lang="en-US" sz="2800" b="1" dirty="0">
                <a:solidFill>
                  <a:srgbClr val="FF3300"/>
                </a:solidFill>
              </a:rPr>
              <a:t>	 Most aren’t happy until &gt;88% but less than 94%</a:t>
            </a:r>
          </a:p>
          <a:p>
            <a:pPr>
              <a:buFont typeface="Wingdings" pitchFamily="2" charset="2"/>
              <a:buNone/>
            </a:pPr>
            <a:endParaRPr lang="en-US" sz="2800" b="1" dirty="0">
              <a:solidFill>
                <a:srgbClr val="FF3300"/>
              </a:solidFill>
            </a:endParaRPr>
          </a:p>
          <a:p>
            <a:pPr>
              <a:buFont typeface="Wingdings" pitchFamily="2" charset="2"/>
              <a:buNone/>
            </a:pPr>
            <a:endParaRPr lang="en-US" sz="2800" dirty="0"/>
          </a:p>
          <a:p>
            <a:endParaRPr lang="en-US" sz="2700" dirty="0">
              <a:solidFill>
                <a:srgbClr val="CC0000"/>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1242" y="1320288"/>
            <a:ext cx="1286541" cy="12922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80612" y="3810000"/>
            <a:ext cx="1404030" cy="1404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176</a:t>
            </a:fld>
            <a:endParaRPr lang="en-US" sz="1100" dirty="0"/>
          </a:p>
        </p:txBody>
      </p:sp>
    </p:spTree>
    <p:extLst>
      <p:ext uri="{BB962C8B-B14F-4D97-AF65-F5344CB8AC3E}">
        <p14:creationId xmlns:p14="http://schemas.microsoft.com/office/powerpoint/2010/main" val="413128131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30403">
                                            <p:txEl>
                                              <p:pRg st="0" end="0"/>
                                            </p:txEl>
                                          </p:spTgt>
                                        </p:tgtEl>
                                        <p:attrNameLst>
                                          <p:attrName>style.visibility</p:attrName>
                                        </p:attrNameLst>
                                      </p:cBhvr>
                                      <p:to>
                                        <p:strVal val="visible"/>
                                      </p:to>
                                    </p:set>
                                    <p:anim calcmode="lin" valueType="num">
                                      <p:cBhvr>
                                        <p:cTn id="7" dur="500" fill="hold"/>
                                        <p:tgtEl>
                                          <p:spTgt spid="23040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3040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30403">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230403">
                                            <p:txEl>
                                              <p:pRg st="1" end="1"/>
                                            </p:txEl>
                                          </p:spTgt>
                                        </p:tgtEl>
                                        <p:attrNameLst>
                                          <p:attrName>style.visibility</p:attrName>
                                        </p:attrNameLst>
                                      </p:cBhvr>
                                      <p:to>
                                        <p:strVal val="visible"/>
                                      </p:to>
                                    </p:set>
                                    <p:anim calcmode="lin" valueType="num">
                                      <p:cBhvr>
                                        <p:cTn id="12" dur="500" fill="hold"/>
                                        <p:tgtEl>
                                          <p:spTgt spid="23040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23040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23040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230403">
                                            <p:txEl>
                                              <p:pRg st="2" end="2"/>
                                            </p:txEl>
                                          </p:spTgt>
                                        </p:tgtEl>
                                        <p:attrNameLst>
                                          <p:attrName>style.visibility</p:attrName>
                                        </p:attrNameLst>
                                      </p:cBhvr>
                                      <p:to>
                                        <p:strVal val="visible"/>
                                      </p:to>
                                    </p:set>
                                    <p:anim calcmode="lin" valueType="num">
                                      <p:cBhvr>
                                        <p:cTn id="19" dur="500" fill="hold"/>
                                        <p:tgtEl>
                                          <p:spTgt spid="23040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230403">
                                            <p:txEl>
                                              <p:pRg st="2" end="2"/>
                                            </p:txEl>
                                          </p:spTgt>
                                        </p:tgtEl>
                                        <p:attrNameLst>
                                          <p:attrName>ppt_h</p:attrName>
                                        </p:attrNameLst>
                                      </p:cBhvr>
                                      <p:tavLst>
                                        <p:tav tm="0">
                                          <p:val>
                                            <p:fltVal val="0"/>
                                          </p:val>
                                        </p:tav>
                                        <p:tav tm="100000">
                                          <p:val>
                                            <p:strVal val="#ppt_h"/>
                                          </p:val>
                                        </p:tav>
                                      </p:tavLst>
                                    </p:anim>
                                    <p:animEffect transition="in" filter="fade">
                                      <p:cBhvr>
                                        <p:cTn id="21" dur="500"/>
                                        <p:tgtEl>
                                          <p:spTgt spid="23040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nodeType="clickEffect">
                                  <p:stCondLst>
                                    <p:cond delay="0"/>
                                  </p:stCondLst>
                                  <p:childTnLst>
                                    <p:set>
                                      <p:cBhvr>
                                        <p:cTn id="25" dur="1" fill="hold">
                                          <p:stCondLst>
                                            <p:cond delay="0"/>
                                          </p:stCondLst>
                                        </p:cTn>
                                        <p:tgtEl>
                                          <p:spTgt spid="230403">
                                            <p:txEl>
                                              <p:pRg st="3" end="3"/>
                                            </p:txEl>
                                          </p:spTgt>
                                        </p:tgtEl>
                                        <p:attrNameLst>
                                          <p:attrName>style.visibility</p:attrName>
                                        </p:attrNameLst>
                                      </p:cBhvr>
                                      <p:to>
                                        <p:strVal val="visible"/>
                                      </p:to>
                                    </p:set>
                                    <p:anim calcmode="lin" valueType="num">
                                      <p:cBhvr>
                                        <p:cTn id="26" dur="500" fill="hold"/>
                                        <p:tgtEl>
                                          <p:spTgt spid="230403">
                                            <p:txEl>
                                              <p:pRg st="3" end="3"/>
                                            </p:txEl>
                                          </p:spTgt>
                                        </p:tgtEl>
                                        <p:attrNameLst>
                                          <p:attrName>ppt_w</p:attrName>
                                        </p:attrNameLst>
                                      </p:cBhvr>
                                      <p:tavLst>
                                        <p:tav tm="0">
                                          <p:val>
                                            <p:fltVal val="0"/>
                                          </p:val>
                                        </p:tav>
                                        <p:tav tm="100000">
                                          <p:val>
                                            <p:strVal val="#ppt_w"/>
                                          </p:val>
                                        </p:tav>
                                      </p:tavLst>
                                    </p:anim>
                                    <p:anim calcmode="lin" valueType="num">
                                      <p:cBhvr>
                                        <p:cTn id="27" dur="500" fill="hold"/>
                                        <p:tgtEl>
                                          <p:spTgt spid="230403">
                                            <p:txEl>
                                              <p:pRg st="3" end="3"/>
                                            </p:txEl>
                                          </p:spTgt>
                                        </p:tgtEl>
                                        <p:attrNameLst>
                                          <p:attrName>ppt_h</p:attrName>
                                        </p:attrNameLst>
                                      </p:cBhvr>
                                      <p:tavLst>
                                        <p:tav tm="0">
                                          <p:val>
                                            <p:fltVal val="0"/>
                                          </p:val>
                                        </p:tav>
                                        <p:tav tm="100000">
                                          <p:val>
                                            <p:strVal val="#ppt_h"/>
                                          </p:val>
                                        </p:tav>
                                      </p:tavLst>
                                    </p:anim>
                                    <p:animEffect transition="in" filter="fade">
                                      <p:cBhvr>
                                        <p:cTn id="28" dur="500"/>
                                        <p:tgtEl>
                                          <p:spTgt spid="230403">
                                            <p:txEl>
                                              <p:pRg st="3" end="3"/>
                                            </p:txEl>
                                          </p:spTgt>
                                        </p:tgtEl>
                                      </p:cBhvr>
                                    </p:animEffect>
                                  </p:childTnLst>
                                </p:cTn>
                              </p:par>
                              <p:par>
                                <p:cTn id="29" presetID="53" presetClass="entr" presetSubtype="0" fill="hold" nodeType="withEffect">
                                  <p:stCondLst>
                                    <p:cond delay="0"/>
                                  </p:stCondLst>
                                  <p:childTnLst>
                                    <p:set>
                                      <p:cBhvr>
                                        <p:cTn id="30" dur="1" fill="hold">
                                          <p:stCondLst>
                                            <p:cond delay="0"/>
                                          </p:stCondLst>
                                        </p:cTn>
                                        <p:tgtEl>
                                          <p:spTgt spid="230403">
                                            <p:txEl>
                                              <p:pRg st="4" end="4"/>
                                            </p:txEl>
                                          </p:spTgt>
                                        </p:tgtEl>
                                        <p:attrNameLst>
                                          <p:attrName>style.visibility</p:attrName>
                                        </p:attrNameLst>
                                      </p:cBhvr>
                                      <p:to>
                                        <p:strVal val="visible"/>
                                      </p:to>
                                    </p:set>
                                    <p:anim calcmode="lin" valueType="num">
                                      <p:cBhvr>
                                        <p:cTn id="31" dur="500" fill="hold"/>
                                        <p:tgtEl>
                                          <p:spTgt spid="230403">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230403">
                                            <p:txEl>
                                              <p:pRg st="4" end="4"/>
                                            </p:txEl>
                                          </p:spTgt>
                                        </p:tgtEl>
                                        <p:attrNameLst>
                                          <p:attrName>ppt_h</p:attrName>
                                        </p:attrNameLst>
                                      </p:cBhvr>
                                      <p:tavLst>
                                        <p:tav tm="0">
                                          <p:val>
                                            <p:fltVal val="0"/>
                                          </p:val>
                                        </p:tav>
                                        <p:tav tm="100000">
                                          <p:val>
                                            <p:strVal val="#ppt_h"/>
                                          </p:val>
                                        </p:tav>
                                      </p:tavLst>
                                    </p:anim>
                                    <p:animEffect transition="in" filter="fade">
                                      <p:cBhvr>
                                        <p:cTn id="33" dur="500"/>
                                        <p:tgtEl>
                                          <p:spTgt spid="230403">
                                            <p:txEl>
                                              <p:pRg st="4" end="4"/>
                                            </p:txEl>
                                          </p:spTgt>
                                        </p:tgtEl>
                                      </p:cBhvr>
                                    </p:animEffect>
                                  </p:childTnLst>
                                </p:cTn>
                              </p:par>
                              <p:par>
                                <p:cTn id="34" presetID="53" presetClass="entr" presetSubtype="0" fill="hold" nodeType="withEffect">
                                  <p:stCondLst>
                                    <p:cond delay="0"/>
                                  </p:stCondLst>
                                  <p:childTnLst>
                                    <p:set>
                                      <p:cBhvr>
                                        <p:cTn id="35" dur="1" fill="hold">
                                          <p:stCondLst>
                                            <p:cond delay="0"/>
                                          </p:stCondLst>
                                        </p:cTn>
                                        <p:tgtEl>
                                          <p:spTgt spid="230403">
                                            <p:txEl>
                                              <p:pRg st="5" end="5"/>
                                            </p:txEl>
                                          </p:spTgt>
                                        </p:tgtEl>
                                        <p:attrNameLst>
                                          <p:attrName>style.visibility</p:attrName>
                                        </p:attrNameLst>
                                      </p:cBhvr>
                                      <p:to>
                                        <p:strVal val="visible"/>
                                      </p:to>
                                    </p:set>
                                    <p:anim calcmode="lin" valueType="num">
                                      <p:cBhvr>
                                        <p:cTn id="36" dur="500" fill="hold"/>
                                        <p:tgtEl>
                                          <p:spTgt spid="230403">
                                            <p:txEl>
                                              <p:pRg st="5" end="5"/>
                                            </p:txEl>
                                          </p:spTgt>
                                        </p:tgtEl>
                                        <p:attrNameLst>
                                          <p:attrName>ppt_w</p:attrName>
                                        </p:attrNameLst>
                                      </p:cBhvr>
                                      <p:tavLst>
                                        <p:tav tm="0">
                                          <p:val>
                                            <p:fltVal val="0"/>
                                          </p:val>
                                        </p:tav>
                                        <p:tav tm="100000">
                                          <p:val>
                                            <p:strVal val="#ppt_w"/>
                                          </p:val>
                                        </p:tav>
                                      </p:tavLst>
                                    </p:anim>
                                    <p:anim calcmode="lin" valueType="num">
                                      <p:cBhvr>
                                        <p:cTn id="37" dur="500" fill="hold"/>
                                        <p:tgtEl>
                                          <p:spTgt spid="230403">
                                            <p:txEl>
                                              <p:pRg st="5" end="5"/>
                                            </p:txEl>
                                          </p:spTgt>
                                        </p:tgtEl>
                                        <p:attrNameLst>
                                          <p:attrName>ppt_h</p:attrName>
                                        </p:attrNameLst>
                                      </p:cBhvr>
                                      <p:tavLst>
                                        <p:tav tm="0">
                                          <p:val>
                                            <p:fltVal val="0"/>
                                          </p:val>
                                        </p:tav>
                                        <p:tav tm="100000">
                                          <p:val>
                                            <p:strVal val="#ppt_h"/>
                                          </p:val>
                                        </p:tav>
                                      </p:tavLst>
                                    </p:anim>
                                    <p:animEffect transition="in" filter="fade">
                                      <p:cBhvr>
                                        <p:cTn id="38" dur="500"/>
                                        <p:tgtEl>
                                          <p:spTgt spid="230403">
                                            <p:txEl>
                                              <p:pRg st="5" end="5"/>
                                            </p:txEl>
                                          </p:spTgt>
                                        </p:tgtEl>
                                      </p:cBhvr>
                                    </p:animEffect>
                                  </p:childTnLst>
                                </p:cTn>
                              </p:par>
                              <p:par>
                                <p:cTn id="39" presetID="53" presetClass="entr" presetSubtype="0" fill="hold" nodeType="withEffect">
                                  <p:stCondLst>
                                    <p:cond delay="0"/>
                                  </p:stCondLst>
                                  <p:childTnLst>
                                    <p:set>
                                      <p:cBhvr>
                                        <p:cTn id="40" dur="1" fill="hold">
                                          <p:stCondLst>
                                            <p:cond delay="0"/>
                                          </p:stCondLst>
                                        </p:cTn>
                                        <p:tgtEl>
                                          <p:spTgt spid="230403">
                                            <p:txEl>
                                              <p:pRg st="6" end="6"/>
                                            </p:txEl>
                                          </p:spTgt>
                                        </p:tgtEl>
                                        <p:attrNameLst>
                                          <p:attrName>style.visibility</p:attrName>
                                        </p:attrNameLst>
                                      </p:cBhvr>
                                      <p:to>
                                        <p:strVal val="visible"/>
                                      </p:to>
                                    </p:set>
                                    <p:anim calcmode="lin" valueType="num">
                                      <p:cBhvr>
                                        <p:cTn id="41" dur="500" fill="hold"/>
                                        <p:tgtEl>
                                          <p:spTgt spid="230403">
                                            <p:txEl>
                                              <p:pRg st="6" end="6"/>
                                            </p:txEl>
                                          </p:spTgt>
                                        </p:tgtEl>
                                        <p:attrNameLst>
                                          <p:attrName>ppt_w</p:attrName>
                                        </p:attrNameLst>
                                      </p:cBhvr>
                                      <p:tavLst>
                                        <p:tav tm="0">
                                          <p:val>
                                            <p:fltVal val="0"/>
                                          </p:val>
                                        </p:tav>
                                        <p:tav tm="100000">
                                          <p:val>
                                            <p:strVal val="#ppt_w"/>
                                          </p:val>
                                        </p:tav>
                                      </p:tavLst>
                                    </p:anim>
                                    <p:anim calcmode="lin" valueType="num">
                                      <p:cBhvr>
                                        <p:cTn id="42" dur="500" fill="hold"/>
                                        <p:tgtEl>
                                          <p:spTgt spid="230403">
                                            <p:txEl>
                                              <p:pRg st="6" end="6"/>
                                            </p:txEl>
                                          </p:spTgt>
                                        </p:tgtEl>
                                        <p:attrNameLst>
                                          <p:attrName>ppt_h</p:attrName>
                                        </p:attrNameLst>
                                      </p:cBhvr>
                                      <p:tavLst>
                                        <p:tav tm="0">
                                          <p:val>
                                            <p:fltVal val="0"/>
                                          </p:val>
                                        </p:tav>
                                        <p:tav tm="100000">
                                          <p:val>
                                            <p:strVal val="#ppt_h"/>
                                          </p:val>
                                        </p:tav>
                                      </p:tavLst>
                                    </p:anim>
                                    <p:animEffect transition="in" filter="fade">
                                      <p:cBhvr>
                                        <p:cTn id="43" dur="500"/>
                                        <p:tgtEl>
                                          <p:spTgt spid="23040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E0A0E88F-0708-4F03-B8D8-15FD5F7A3EC6}" type="slidenum">
              <a:rPr lang="en-US" smtClean="0"/>
              <a:pPr/>
              <a:t>177</a:t>
            </a:fld>
            <a:endParaRPr lang="en-US" dirty="0"/>
          </a:p>
        </p:txBody>
      </p:sp>
      <p:pic>
        <p:nvPicPr>
          <p:cNvPr id="16" name="Picture 15"/>
          <p:cNvPicPr>
            <a:picLocks noChangeAspect="1"/>
          </p:cNvPicPr>
          <p:nvPr/>
        </p:nvPicPr>
        <p:blipFill>
          <a:blip r:embed="rId2"/>
          <a:stretch>
            <a:fillRect/>
          </a:stretch>
        </p:blipFill>
        <p:spPr>
          <a:xfrm>
            <a:off x="2132012" y="533400"/>
            <a:ext cx="7920200" cy="5681477"/>
          </a:xfrm>
          <a:prstGeom prst="rect">
            <a:avLst/>
          </a:prstGeom>
        </p:spPr>
      </p:pic>
      <p:cxnSp>
        <p:nvCxnSpPr>
          <p:cNvPr id="31" name="Straight Connector 30"/>
          <p:cNvCxnSpPr/>
          <p:nvPr/>
        </p:nvCxnSpPr>
        <p:spPr>
          <a:xfrm>
            <a:off x="4570412" y="4038600"/>
            <a:ext cx="5257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4570412" y="4953000"/>
            <a:ext cx="5257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2267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70"/>
          <p:cNvSpPr>
            <a:spLocks noChangeArrowheads="1"/>
          </p:cNvSpPr>
          <p:nvPr/>
        </p:nvSpPr>
        <p:spPr bwMode="auto">
          <a:xfrm>
            <a:off x="1647610" y="-197579"/>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9" name="Rectangle 194"/>
          <p:cNvSpPr>
            <a:spLocks noChangeArrowheads="1"/>
          </p:cNvSpPr>
          <p:nvPr/>
        </p:nvSpPr>
        <p:spPr bwMode="auto">
          <a:xfrm>
            <a:off x="1647610" y="259621"/>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0" name="Text Box 169"/>
          <p:cNvSpPr txBox="1">
            <a:spLocks noChangeArrowheads="1"/>
          </p:cNvSpPr>
          <p:nvPr/>
        </p:nvSpPr>
        <p:spPr bwMode="auto">
          <a:xfrm>
            <a:off x="2285688" y="6073578"/>
            <a:ext cx="474662" cy="430212"/>
          </a:xfrm>
          <a:prstGeom prst="rect">
            <a:avLst/>
          </a:prstGeom>
          <a:gradFill rotWithShape="0">
            <a:gsLst>
              <a:gs pos="0">
                <a:srgbClr val="C2D69B"/>
              </a:gs>
              <a:gs pos="50000">
                <a:srgbClr val="EAF1DD"/>
              </a:gs>
              <a:gs pos="100000">
                <a:srgbClr val="C2D69B"/>
              </a:gs>
            </a:gsLst>
            <a:lin ang="18900000" scaled="1"/>
          </a:gradFill>
          <a:ln w="12700">
            <a:solidFill>
              <a:srgbClr val="C2D69B"/>
            </a:solidFill>
            <a:miter lim="800000"/>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US" altLang="en-US" sz="900">
                <a:latin typeface="Arial" panose="020B0604020202020204" pitchFamily="34" charset="0"/>
                <a:ea typeface="Calibri" panose="020F0502020204030204" pitchFamily="34" charset="0"/>
                <a:cs typeface="Times New Roman" panose="02020603050405020304" pitchFamily="18" charset="0"/>
              </a:rPr>
              <a:t>30’</a:t>
            </a:r>
            <a:endParaRPr lang="en-US" altLang="en-US">
              <a:latin typeface="Arial" panose="020B0604020202020204" pitchFamily="34" charset="0"/>
            </a:endParaRPr>
          </a:p>
        </p:txBody>
      </p:sp>
      <p:sp>
        <p:nvSpPr>
          <p:cNvPr id="121" name="Text Box 168"/>
          <p:cNvSpPr txBox="1">
            <a:spLocks noChangeArrowheads="1"/>
          </p:cNvSpPr>
          <p:nvPr/>
        </p:nvSpPr>
        <p:spPr bwMode="auto">
          <a:xfrm>
            <a:off x="2773050" y="6075166"/>
            <a:ext cx="2211388" cy="430213"/>
          </a:xfrm>
          <a:prstGeom prst="rect">
            <a:avLst/>
          </a:pr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122" name="Text Box 167"/>
          <p:cNvSpPr txBox="1">
            <a:spLocks noChangeArrowheads="1"/>
          </p:cNvSpPr>
          <p:nvPr/>
        </p:nvSpPr>
        <p:spPr bwMode="auto">
          <a:xfrm>
            <a:off x="4992375" y="6075166"/>
            <a:ext cx="381000" cy="430213"/>
          </a:xfrm>
          <a:prstGeom prst="rect">
            <a:avLst/>
          </a:prstGeom>
          <a:gradFill rotWithShape="0">
            <a:gsLst>
              <a:gs pos="0">
                <a:srgbClr val="D99594"/>
              </a:gs>
              <a:gs pos="50000">
                <a:srgbClr val="F2DBDB"/>
              </a:gs>
              <a:gs pos="100000">
                <a:srgbClr val="D99594"/>
              </a:gs>
            </a:gsLst>
            <a:lin ang="18900000" scaled="1"/>
          </a:gradFill>
          <a:ln w="12700">
            <a:solidFill>
              <a:srgbClr val="D99594"/>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US" altLang="en-US" sz="900">
                <a:latin typeface="Arial" panose="020B0604020202020204" pitchFamily="34" charset="0"/>
                <a:ea typeface="Calibri" panose="020F0502020204030204" pitchFamily="34" charset="0"/>
                <a:cs typeface="Times New Roman" panose="02020603050405020304" pitchFamily="18" charset="0"/>
              </a:rPr>
              <a:t>15’</a:t>
            </a:r>
            <a:endParaRPr lang="en-US" altLang="en-US">
              <a:latin typeface="Arial" panose="020B0604020202020204" pitchFamily="34" charset="0"/>
            </a:endParaRPr>
          </a:p>
        </p:txBody>
      </p:sp>
      <p:sp>
        <p:nvSpPr>
          <p:cNvPr id="123" name="Text Box 166"/>
          <p:cNvSpPr txBox="1">
            <a:spLocks noChangeArrowheads="1"/>
          </p:cNvSpPr>
          <p:nvPr/>
        </p:nvSpPr>
        <p:spPr bwMode="auto">
          <a:xfrm>
            <a:off x="5373375" y="6118306"/>
            <a:ext cx="2090738" cy="369332"/>
          </a:xfrm>
          <a:prstGeom prst="rect">
            <a:avLst/>
          </a:pr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spAutoFit/>
          </a:bodyPr>
          <a:lstStyle/>
          <a:p>
            <a:endParaRPr lang="en-US"/>
          </a:p>
        </p:txBody>
      </p:sp>
      <p:sp>
        <p:nvSpPr>
          <p:cNvPr id="124" name="Text Box 165"/>
          <p:cNvSpPr txBox="1">
            <a:spLocks noChangeArrowheads="1"/>
          </p:cNvSpPr>
          <p:nvPr/>
        </p:nvSpPr>
        <p:spPr bwMode="auto">
          <a:xfrm>
            <a:off x="7469766" y="6087866"/>
            <a:ext cx="711200" cy="430213"/>
          </a:xfrm>
          <a:prstGeom prst="rect">
            <a:avLst/>
          </a:prstGeom>
          <a:gradFill rotWithShape="0">
            <a:gsLst>
              <a:gs pos="0">
                <a:srgbClr val="D99594"/>
              </a:gs>
              <a:gs pos="50000">
                <a:srgbClr val="F2DBDB"/>
              </a:gs>
              <a:gs pos="100000">
                <a:srgbClr val="D99594"/>
              </a:gs>
            </a:gsLst>
            <a:lin ang="18900000" scaled="1"/>
          </a:gradFill>
          <a:ln w="12700">
            <a:solidFill>
              <a:srgbClr val="D99594"/>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US" altLang="en-US" sz="900">
                <a:latin typeface="Arial" panose="020B0604020202020204" pitchFamily="34" charset="0"/>
                <a:ea typeface="Calibri" panose="020F0502020204030204" pitchFamily="34" charset="0"/>
                <a:cs typeface="Times New Roman" panose="02020603050405020304" pitchFamily="18" charset="0"/>
              </a:rPr>
              <a:t>30’</a:t>
            </a:r>
            <a:endParaRPr lang="en-US" altLang="en-US">
              <a:latin typeface="Arial" panose="020B0604020202020204" pitchFamily="34" charset="0"/>
            </a:endParaRPr>
          </a:p>
        </p:txBody>
      </p:sp>
      <p:sp>
        <p:nvSpPr>
          <p:cNvPr id="125" name="Text Box 164"/>
          <p:cNvSpPr txBox="1">
            <a:spLocks noChangeArrowheads="1"/>
          </p:cNvSpPr>
          <p:nvPr/>
        </p:nvSpPr>
        <p:spPr bwMode="auto">
          <a:xfrm>
            <a:off x="8187317" y="6089453"/>
            <a:ext cx="1292225" cy="430212"/>
          </a:xfrm>
          <a:prstGeom prst="rect">
            <a:avLst/>
          </a:pr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126" name="Text Box 163"/>
          <p:cNvSpPr txBox="1">
            <a:spLocks noChangeArrowheads="1"/>
          </p:cNvSpPr>
          <p:nvPr/>
        </p:nvSpPr>
        <p:spPr bwMode="auto">
          <a:xfrm>
            <a:off x="9485891" y="6087866"/>
            <a:ext cx="685800" cy="430213"/>
          </a:xfrm>
          <a:prstGeom prst="rect">
            <a:avLst/>
          </a:prstGeom>
          <a:gradFill rotWithShape="0">
            <a:gsLst>
              <a:gs pos="0">
                <a:srgbClr val="B2A1C7"/>
              </a:gs>
              <a:gs pos="50000">
                <a:srgbClr val="E5DFEC"/>
              </a:gs>
              <a:gs pos="100000">
                <a:srgbClr val="B2A1C7"/>
              </a:gs>
            </a:gsLst>
            <a:lin ang="18900000" scaled="1"/>
          </a:gradFill>
          <a:ln w="12700">
            <a:solidFill>
              <a:srgbClr val="B2A1C7"/>
            </a:solidFill>
            <a:miter lim="800000"/>
            <a:headEnd/>
            <a:tailEnd/>
          </a:ln>
          <a:effectLst>
            <a:outerShdw dist="28398" dir="3806097" algn="ctr" rotWithShape="0">
              <a:srgbClr val="3F3151">
                <a:alpha val="50000"/>
              </a:srgbClr>
            </a:outerShdw>
          </a:effectLst>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US" altLang="en-US" sz="900">
                <a:latin typeface="Arial" panose="020B0604020202020204" pitchFamily="34" charset="0"/>
                <a:ea typeface="Calibri" panose="020F0502020204030204" pitchFamily="34" charset="0"/>
                <a:cs typeface="Times New Roman" panose="02020603050405020304" pitchFamily="18" charset="0"/>
              </a:rPr>
              <a:t>30’</a:t>
            </a:r>
            <a:endParaRPr lang="en-US" altLang="en-US">
              <a:latin typeface="Arial" panose="020B0604020202020204" pitchFamily="34" charset="0"/>
            </a:endParaRPr>
          </a:p>
        </p:txBody>
      </p:sp>
      <p:sp>
        <p:nvSpPr>
          <p:cNvPr id="127" name="AutoShape 162"/>
          <p:cNvSpPr>
            <a:spLocks noChangeArrowheads="1"/>
          </p:cNvSpPr>
          <p:nvPr/>
        </p:nvSpPr>
        <p:spPr bwMode="auto">
          <a:xfrm>
            <a:off x="2273274" y="3771888"/>
            <a:ext cx="415925" cy="285750"/>
          </a:xfrm>
          <a:prstGeom prst="wedgeRectCallout">
            <a:avLst>
              <a:gd name="adj1" fmla="val 27065"/>
              <a:gd name="adj2" fmla="val 276000"/>
            </a:avLst>
          </a:prstGeom>
          <a:gradFill rotWithShape="0">
            <a:gsLst>
              <a:gs pos="0">
                <a:srgbClr val="C2D69B"/>
              </a:gs>
              <a:gs pos="50000">
                <a:srgbClr val="EAF1DD"/>
              </a:gs>
              <a:gs pos="100000">
                <a:srgbClr val="C2D69B"/>
              </a:gs>
            </a:gsLst>
            <a:lin ang="18900000" scaled="1"/>
          </a:gradFill>
          <a:ln w="12700">
            <a:solidFill>
              <a:srgbClr val="C2D69B"/>
            </a:solidFill>
            <a:miter lim="800000"/>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US" altLang="en-US" sz="1400" b="1">
                <a:latin typeface="Arial" panose="020B0604020202020204" pitchFamily="34" charset="0"/>
                <a:ea typeface="Calibri" panose="020F0502020204030204" pitchFamily="34" charset="0"/>
                <a:cs typeface="Times New Roman" panose="02020603050405020304" pitchFamily="18" charset="0"/>
              </a:rPr>
              <a:t>SL</a:t>
            </a:r>
            <a:endParaRPr lang="en-US" altLang="en-US">
              <a:latin typeface="Arial" panose="020B0604020202020204" pitchFamily="34" charset="0"/>
            </a:endParaRPr>
          </a:p>
        </p:txBody>
      </p:sp>
      <p:sp>
        <p:nvSpPr>
          <p:cNvPr id="128" name="AutoShape 161"/>
          <p:cNvSpPr>
            <a:spLocks noChangeArrowheads="1"/>
          </p:cNvSpPr>
          <p:nvPr/>
        </p:nvSpPr>
        <p:spPr bwMode="auto">
          <a:xfrm>
            <a:off x="3479774" y="3771888"/>
            <a:ext cx="549275" cy="285750"/>
          </a:xfrm>
          <a:prstGeom prst="wedgeRectCallout">
            <a:avLst>
              <a:gd name="adj1" fmla="val -6713"/>
              <a:gd name="adj2" fmla="val 342667"/>
            </a:avLst>
          </a:pr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US" altLang="en-US" sz="1400" b="1">
                <a:latin typeface="Arial" panose="020B0604020202020204" pitchFamily="34" charset="0"/>
                <a:ea typeface="Calibri" panose="020F0502020204030204" pitchFamily="34" charset="0"/>
                <a:cs typeface="Times New Roman" panose="02020603050405020304" pitchFamily="18" charset="0"/>
              </a:rPr>
              <a:t>TST</a:t>
            </a:r>
            <a:endParaRPr lang="en-US" altLang="en-US">
              <a:latin typeface="Arial" panose="020B0604020202020204" pitchFamily="34" charset="0"/>
            </a:endParaRPr>
          </a:p>
        </p:txBody>
      </p:sp>
      <p:sp>
        <p:nvSpPr>
          <p:cNvPr id="129" name="AutoShape 160"/>
          <p:cNvSpPr>
            <a:spLocks noChangeArrowheads="1"/>
          </p:cNvSpPr>
          <p:nvPr/>
        </p:nvSpPr>
        <p:spPr bwMode="auto">
          <a:xfrm>
            <a:off x="4752948" y="3771889"/>
            <a:ext cx="768350" cy="625475"/>
          </a:xfrm>
          <a:prstGeom prst="wedgeRectCallout">
            <a:avLst>
              <a:gd name="adj1" fmla="val -3495"/>
              <a:gd name="adj2" fmla="val 130528"/>
            </a:avLst>
          </a:prstGeom>
          <a:gradFill rotWithShape="0">
            <a:gsLst>
              <a:gs pos="0">
                <a:srgbClr val="D99594"/>
              </a:gs>
              <a:gs pos="50000">
                <a:srgbClr val="F2DBDB"/>
              </a:gs>
              <a:gs pos="100000">
                <a:srgbClr val="D99594"/>
              </a:gs>
            </a:gsLst>
            <a:lin ang="18900000" scaled="1"/>
          </a:gradFill>
          <a:ln w="12700">
            <a:solidFill>
              <a:srgbClr val="D99594"/>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US" altLang="en-US" sz="1400" b="1">
                <a:latin typeface="Arial" panose="020B0604020202020204" pitchFamily="34" charset="0"/>
                <a:ea typeface="Calibri" panose="020F0502020204030204" pitchFamily="34" charset="0"/>
                <a:cs typeface="Times New Roman" panose="02020603050405020304" pitchFamily="18" charset="0"/>
              </a:rPr>
              <a:t>WASO</a:t>
            </a:r>
            <a:endParaRPr lang="en-US" altLang="en-US" sz="600">
              <a:latin typeface="Arial" panose="020B0604020202020204" pitchFamily="34" charset="0"/>
            </a:endParaRPr>
          </a:p>
          <a:p>
            <a:pPr eaLnBrk="0" fontAlgn="base" hangingPunct="0">
              <a:spcBef>
                <a:spcPct val="0"/>
              </a:spcBef>
              <a:spcAft>
                <a:spcPct val="0"/>
              </a:spcAft>
            </a:pPr>
            <a:r>
              <a:rPr lang="en-US" altLang="en-US" sz="1100" b="1">
                <a:latin typeface="Arial" panose="020B0604020202020204" pitchFamily="34" charset="0"/>
                <a:ea typeface="Calibri" panose="020F0502020204030204" pitchFamily="34" charset="0"/>
                <a:cs typeface="Times New Roman" panose="02020603050405020304" pitchFamily="18" charset="0"/>
              </a:rPr>
              <a:t>NOA 1</a:t>
            </a:r>
            <a:endParaRPr lang="en-US" altLang="en-US" sz="600">
              <a:latin typeface="Arial" panose="020B0604020202020204" pitchFamily="34" charset="0"/>
            </a:endParaRPr>
          </a:p>
          <a:p>
            <a:pPr eaLnBrk="0" fontAlgn="base" hangingPunct="0">
              <a:spcBef>
                <a:spcPct val="0"/>
              </a:spcBef>
              <a:spcAft>
                <a:spcPct val="0"/>
              </a:spcAft>
            </a:pPr>
            <a:endParaRPr lang="en-US" altLang="en-US">
              <a:latin typeface="Arial" panose="020B0604020202020204" pitchFamily="34" charset="0"/>
            </a:endParaRPr>
          </a:p>
        </p:txBody>
      </p:sp>
      <p:sp>
        <p:nvSpPr>
          <p:cNvPr id="130" name="AutoShape 159"/>
          <p:cNvSpPr>
            <a:spLocks noChangeArrowheads="1"/>
          </p:cNvSpPr>
          <p:nvPr/>
        </p:nvSpPr>
        <p:spPr bwMode="auto">
          <a:xfrm>
            <a:off x="5968618" y="3771889"/>
            <a:ext cx="739775" cy="282575"/>
          </a:xfrm>
          <a:prstGeom prst="wedgeRectCallout">
            <a:avLst>
              <a:gd name="adj1" fmla="val 13894"/>
              <a:gd name="adj2" fmla="val 343500"/>
            </a:avLst>
          </a:pr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US" altLang="en-US" sz="1400" b="1">
                <a:latin typeface="Arial" panose="020B0604020202020204" pitchFamily="34" charset="0"/>
                <a:ea typeface="Calibri" panose="020F0502020204030204" pitchFamily="34" charset="0"/>
                <a:cs typeface="Times New Roman" panose="02020603050405020304" pitchFamily="18" charset="0"/>
              </a:rPr>
              <a:t>TST</a:t>
            </a:r>
            <a:endParaRPr lang="en-US" altLang="en-US">
              <a:latin typeface="Arial" panose="020B0604020202020204" pitchFamily="34" charset="0"/>
            </a:endParaRPr>
          </a:p>
        </p:txBody>
      </p:sp>
      <p:sp>
        <p:nvSpPr>
          <p:cNvPr id="131" name="AutoShape 158"/>
          <p:cNvSpPr>
            <a:spLocks noChangeArrowheads="1"/>
          </p:cNvSpPr>
          <p:nvPr/>
        </p:nvSpPr>
        <p:spPr bwMode="auto">
          <a:xfrm>
            <a:off x="8476940" y="3795073"/>
            <a:ext cx="549275" cy="282575"/>
          </a:xfrm>
          <a:prstGeom prst="wedgeRectCallout">
            <a:avLst>
              <a:gd name="adj1" fmla="val -3009"/>
              <a:gd name="adj2" fmla="val 346412"/>
            </a:avLst>
          </a:pr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US" altLang="en-US" sz="1400" b="1">
                <a:latin typeface="Arial" panose="020B0604020202020204" pitchFamily="34" charset="0"/>
                <a:ea typeface="Calibri" panose="020F0502020204030204" pitchFamily="34" charset="0"/>
                <a:cs typeface="Times New Roman" panose="02020603050405020304" pitchFamily="18" charset="0"/>
              </a:rPr>
              <a:t>TST</a:t>
            </a:r>
            <a:endParaRPr lang="en-US" altLang="en-US">
              <a:latin typeface="Arial" panose="020B0604020202020204" pitchFamily="34" charset="0"/>
            </a:endParaRPr>
          </a:p>
        </p:txBody>
      </p:sp>
      <p:sp>
        <p:nvSpPr>
          <p:cNvPr id="132" name="AutoShape 157"/>
          <p:cNvSpPr>
            <a:spLocks noChangeArrowheads="1"/>
          </p:cNvSpPr>
          <p:nvPr/>
        </p:nvSpPr>
        <p:spPr bwMode="auto">
          <a:xfrm>
            <a:off x="7345052" y="3783959"/>
            <a:ext cx="772318" cy="631825"/>
          </a:xfrm>
          <a:prstGeom prst="wedgeRectCallout">
            <a:avLst>
              <a:gd name="adj1" fmla="val 23829"/>
              <a:gd name="adj2" fmla="val 132958"/>
            </a:avLst>
          </a:prstGeom>
          <a:gradFill rotWithShape="0">
            <a:gsLst>
              <a:gs pos="0">
                <a:srgbClr val="D99594"/>
              </a:gs>
              <a:gs pos="50000">
                <a:srgbClr val="F2DBDB"/>
              </a:gs>
              <a:gs pos="100000">
                <a:srgbClr val="D99594"/>
              </a:gs>
            </a:gsLst>
            <a:lin ang="18900000" scaled="1"/>
          </a:gradFill>
          <a:ln w="12700">
            <a:solidFill>
              <a:srgbClr val="D99594"/>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US" altLang="en-US" sz="1400" b="1">
                <a:latin typeface="Arial" panose="020B0604020202020204" pitchFamily="34" charset="0"/>
                <a:ea typeface="Calibri" panose="020F0502020204030204" pitchFamily="34" charset="0"/>
                <a:cs typeface="Times New Roman" panose="02020603050405020304" pitchFamily="18" charset="0"/>
              </a:rPr>
              <a:t>WASO</a:t>
            </a:r>
            <a:endParaRPr lang="en-US" altLang="en-US" sz="600">
              <a:latin typeface="Arial" panose="020B0604020202020204" pitchFamily="34" charset="0"/>
            </a:endParaRPr>
          </a:p>
          <a:p>
            <a:pPr eaLnBrk="0" fontAlgn="base" hangingPunct="0">
              <a:spcBef>
                <a:spcPct val="0"/>
              </a:spcBef>
              <a:spcAft>
                <a:spcPct val="0"/>
              </a:spcAft>
            </a:pPr>
            <a:r>
              <a:rPr lang="en-US" altLang="en-US" sz="1100" b="1">
                <a:latin typeface="Arial" panose="020B0604020202020204" pitchFamily="34" charset="0"/>
                <a:ea typeface="Calibri" panose="020F0502020204030204" pitchFamily="34" charset="0"/>
                <a:cs typeface="Times New Roman" panose="02020603050405020304" pitchFamily="18" charset="0"/>
              </a:rPr>
              <a:t>NOA 2</a:t>
            </a:r>
            <a:endParaRPr lang="en-US" altLang="en-US">
              <a:latin typeface="Arial" panose="020B0604020202020204" pitchFamily="34" charset="0"/>
            </a:endParaRPr>
          </a:p>
        </p:txBody>
      </p:sp>
      <p:sp>
        <p:nvSpPr>
          <p:cNvPr id="133" name="AutoShape 156"/>
          <p:cNvSpPr>
            <a:spLocks noChangeArrowheads="1"/>
          </p:cNvSpPr>
          <p:nvPr/>
        </p:nvSpPr>
        <p:spPr bwMode="auto">
          <a:xfrm>
            <a:off x="9499289" y="3795073"/>
            <a:ext cx="687388" cy="282575"/>
          </a:xfrm>
          <a:prstGeom prst="wedgeRectCallout">
            <a:avLst>
              <a:gd name="adj1" fmla="val -12500"/>
              <a:gd name="adj2" fmla="val 288565"/>
            </a:avLst>
          </a:prstGeom>
          <a:gradFill rotWithShape="0">
            <a:gsLst>
              <a:gs pos="0">
                <a:srgbClr val="B2A1C7"/>
              </a:gs>
              <a:gs pos="50000">
                <a:srgbClr val="E5DFEC"/>
              </a:gs>
              <a:gs pos="100000">
                <a:srgbClr val="B2A1C7"/>
              </a:gs>
            </a:gsLst>
            <a:lin ang="18900000" scaled="1"/>
          </a:gradFill>
          <a:ln w="12700">
            <a:solidFill>
              <a:srgbClr val="B2A1C7"/>
            </a:solidFill>
            <a:miter lim="800000"/>
            <a:headEnd/>
            <a:tailEnd/>
          </a:ln>
          <a:effectLst>
            <a:outerShdw dist="28398" dir="3806097" algn="ctr" rotWithShape="0">
              <a:srgbClr val="3F3151">
                <a:alpha val="50000"/>
              </a:srgbClr>
            </a:outerShdw>
          </a:effec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US" altLang="en-US" sz="1400" b="1">
                <a:latin typeface="Arial" panose="020B0604020202020204" pitchFamily="34" charset="0"/>
                <a:ea typeface="Calibri" panose="020F0502020204030204" pitchFamily="34" charset="0"/>
                <a:cs typeface="Times New Roman" panose="02020603050405020304" pitchFamily="18" charset="0"/>
              </a:rPr>
              <a:t>EMA</a:t>
            </a:r>
            <a:endParaRPr lang="en-US" altLang="en-US">
              <a:latin typeface="Arial" panose="020B0604020202020204" pitchFamily="34" charset="0"/>
            </a:endParaRPr>
          </a:p>
        </p:txBody>
      </p:sp>
      <p:sp>
        <p:nvSpPr>
          <p:cNvPr id="134" name="Text Box 155"/>
          <p:cNvSpPr txBox="1">
            <a:spLocks noChangeArrowheads="1"/>
          </p:cNvSpPr>
          <p:nvPr/>
        </p:nvSpPr>
        <p:spPr bwMode="auto">
          <a:xfrm>
            <a:off x="1951011" y="4659301"/>
            <a:ext cx="1071563" cy="673100"/>
          </a:xfrm>
          <a:prstGeom prst="rect">
            <a:avLst/>
          </a:prstGeom>
          <a:gradFill rotWithShape="0">
            <a:gsLst>
              <a:gs pos="0">
                <a:srgbClr val="C2D69B"/>
              </a:gs>
              <a:gs pos="50000">
                <a:srgbClr val="EAF1DD"/>
              </a:gs>
              <a:gs pos="100000">
                <a:srgbClr val="C2D69B"/>
              </a:gs>
            </a:gsLst>
            <a:lin ang="18900000" scaled="1"/>
          </a:gradFill>
          <a:ln w="12700">
            <a:solidFill>
              <a:srgbClr val="C2D69B"/>
            </a:solidFill>
            <a:miter lim="800000"/>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US" altLang="en-US" sz="1000">
                <a:latin typeface="Arial" panose="020B0604020202020204" pitchFamily="34" charset="0"/>
                <a:ea typeface="Calibri" panose="020F0502020204030204" pitchFamily="34" charset="0"/>
                <a:cs typeface="Times New Roman" panose="02020603050405020304" pitchFamily="18" charset="0"/>
              </a:rPr>
              <a:t>Entered bed at 10:00 pm, fell asleep 30’ later.</a:t>
            </a:r>
            <a:endParaRPr lang="en-US" altLang="en-US">
              <a:latin typeface="Arial" panose="020B0604020202020204" pitchFamily="34" charset="0"/>
            </a:endParaRPr>
          </a:p>
        </p:txBody>
      </p:sp>
      <p:sp>
        <p:nvSpPr>
          <p:cNvPr id="135" name="AutoShape 154"/>
          <p:cNvSpPr>
            <a:spLocks noChangeShapeType="1"/>
          </p:cNvSpPr>
          <p:nvPr/>
        </p:nvSpPr>
        <p:spPr bwMode="auto">
          <a:xfrm>
            <a:off x="2511113" y="5363966"/>
            <a:ext cx="0" cy="6191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6" name="Text Box 153"/>
          <p:cNvSpPr txBox="1">
            <a:spLocks noChangeArrowheads="1"/>
          </p:cNvSpPr>
          <p:nvPr/>
        </p:nvSpPr>
        <p:spPr bwMode="auto">
          <a:xfrm>
            <a:off x="3479774" y="4840276"/>
            <a:ext cx="752477" cy="311150"/>
          </a:xfrm>
          <a:prstGeom prst="rect">
            <a:avLst/>
          </a:pr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US" altLang="en-US" sz="1000">
                <a:latin typeface="Arial" panose="020B0604020202020204" pitchFamily="34" charset="0"/>
                <a:ea typeface="Calibri" panose="020F0502020204030204" pitchFamily="34" charset="0"/>
                <a:cs typeface="Times New Roman" panose="02020603050405020304" pitchFamily="18" charset="0"/>
              </a:rPr>
              <a:t>Sleeping</a:t>
            </a:r>
            <a:endParaRPr lang="en-US" altLang="en-US">
              <a:latin typeface="Arial" panose="020B0604020202020204" pitchFamily="34" charset="0"/>
            </a:endParaRPr>
          </a:p>
        </p:txBody>
      </p:sp>
      <p:sp>
        <p:nvSpPr>
          <p:cNvPr id="137" name="AutoShape 152"/>
          <p:cNvSpPr>
            <a:spLocks noChangeShapeType="1"/>
          </p:cNvSpPr>
          <p:nvPr/>
        </p:nvSpPr>
        <p:spPr bwMode="auto">
          <a:xfrm>
            <a:off x="3825563" y="5170290"/>
            <a:ext cx="0" cy="8128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8" name="Text Box 151"/>
          <p:cNvSpPr txBox="1">
            <a:spLocks noChangeArrowheads="1"/>
          </p:cNvSpPr>
          <p:nvPr/>
        </p:nvSpPr>
        <p:spPr bwMode="auto">
          <a:xfrm>
            <a:off x="4639274" y="4887900"/>
            <a:ext cx="838200" cy="387350"/>
          </a:xfrm>
          <a:prstGeom prst="rect">
            <a:avLst/>
          </a:prstGeom>
          <a:gradFill rotWithShape="0">
            <a:gsLst>
              <a:gs pos="0">
                <a:srgbClr val="D99594"/>
              </a:gs>
              <a:gs pos="50000">
                <a:srgbClr val="F2DBDB"/>
              </a:gs>
              <a:gs pos="100000">
                <a:srgbClr val="D99594"/>
              </a:gs>
            </a:gsLst>
            <a:lin ang="18900000" scaled="1"/>
          </a:gradFill>
          <a:ln w="12700">
            <a:solidFill>
              <a:srgbClr val="D99594"/>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US" altLang="en-US" sz="1000">
                <a:latin typeface="Arial" panose="020B0604020202020204" pitchFamily="34" charset="0"/>
                <a:ea typeface="Calibri" panose="020F0502020204030204" pitchFamily="34" charset="0"/>
                <a:cs typeface="Times New Roman" panose="02020603050405020304" pitchFamily="18" charset="0"/>
              </a:rPr>
              <a:t>Time Awake</a:t>
            </a:r>
            <a:endParaRPr lang="en-US" altLang="en-US">
              <a:latin typeface="Arial" panose="020B0604020202020204" pitchFamily="34" charset="0"/>
            </a:endParaRPr>
          </a:p>
        </p:txBody>
      </p:sp>
      <p:sp>
        <p:nvSpPr>
          <p:cNvPr id="139" name="AutoShape 150"/>
          <p:cNvSpPr>
            <a:spLocks noChangeShapeType="1"/>
          </p:cNvSpPr>
          <p:nvPr/>
        </p:nvSpPr>
        <p:spPr bwMode="auto">
          <a:xfrm>
            <a:off x="5150331" y="5197278"/>
            <a:ext cx="0" cy="8128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0" name="Text Box 149"/>
          <p:cNvSpPr txBox="1">
            <a:spLocks noChangeArrowheads="1"/>
          </p:cNvSpPr>
          <p:nvPr/>
        </p:nvSpPr>
        <p:spPr bwMode="auto">
          <a:xfrm>
            <a:off x="6068630" y="4852346"/>
            <a:ext cx="745163" cy="311150"/>
          </a:xfrm>
          <a:prstGeom prst="rect">
            <a:avLst/>
          </a:pr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US" altLang="en-US" sz="1000">
                <a:latin typeface="Arial" panose="020B0604020202020204" pitchFamily="34" charset="0"/>
                <a:ea typeface="Calibri" panose="020F0502020204030204" pitchFamily="34" charset="0"/>
                <a:cs typeface="Times New Roman" panose="02020603050405020304" pitchFamily="18" charset="0"/>
              </a:rPr>
              <a:t>Sleeping</a:t>
            </a:r>
            <a:endParaRPr lang="en-US" altLang="en-US">
              <a:latin typeface="Arial" panose="020B0604020202020204" pitchFamily="34" charset="0"/>
            </a:endParaRPr>
          </a:p>
        </p:txBody>
      </p:sp>
      <p:sp>
        <p:nvSpPr>
          <p:cNvPr id="141" name="AutoShape 148"/>
          <p:cNvSpPr>
            <a:spLocks noChangeShapeType="1"/>
          </p:cNvSpPr>
          <p:nvPr/>
        </p:nvSpPr>
        <p:spPr bwMode="auto">
          <a:xfrm>
            <a:off x="6444938" y="5170290"/>
            <a:ext cx="0" cy="8128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2" name="Text Box 147"/>
          <p:cNvSpPr txBox="1">
            <a:spLocks noChangeArrowheads="1"/>
          </p:cNvSpPr>
          <p:nvPr/>
        </p:nvSpPr>
        <p:spPr bwMode="auto">
          <a:xfrm>
            <a:off x="7354578" y="4880921"/>
            <a:ext cx="841375" cy="406399"/>
          </a:xfrm>
          <a:prstGeom prst="rect">
            <a:avLst/>
          </a:prstGeom>
          <a:gradFill rotWithShape="0">
            <a:gsLst>
              <a:gs pos="0">
                <a:srgbClr val="D99594"/>
              </a:gs>
              <a:gs pos="50000">
                <a:srgbClr val="F2DBDB"/>
              </a:gs>
              <a:gs pos="100000">
                <a:srgbClr val="D99594"/>
              </a:gs>
            </a:gsLst>
            <a:lin ang="18900000" scaled="1"/>
          </a:gradFill>
          <a:ln w="12700">
            <a:solidFill>
              <a:srgbClr val="D99594"/>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US" altLang="en-US" sz="1000">
                <a:latin typeface="Arial" panose="020B0604020202020204" pitchFamily="34" charset="0"/>
                <a:ea typeface="Calibri" panose="020F0502020204030204" pitchFamily="34" charset="0"/>
                <a:cs typeface="Times New Roman" panose="02020603050405020304" pitchFamily="18" charset="0"/>
              </a:rPr>
              <a:t>Time Awake</a:t>
            </a:r>
            <a:endParaRPr lang="en-US" altLang="en-US">
              <a:latin typeface="Arial" panose="020B0604020202020204" pitchFamily="34" charset="0"/>
            </a:endParaRPr>
          </a:p>
        </p:txBody>
      </p:sp>
      <p:sp>
        <p:nvSpPr>
          <p:cNvPr id="143" name="Text Box 146"/>
          <p:cNvSpPr txBox="1">
            <a:spLocks noChangeArrowheads="1"/>
          </p:cNvSpPr>
          <p:nvPr/>
        </p:nvSpPr>
        <p:spPr bwMode="auto">
          <a:xfrm>
            <a:off x="8476940" y="4892035"/>
            <a:ext cx="707231" cy="311150"/>
          </a:xfrm>
          <a:prstGeom prst="rect">
            <a:avLst/>
          </a:pr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US" altLang="en-US" sz="1000">
                <a:latin typeface="Arial" panose="020B0604020202020204" pitchFamily="34" charset="0"/>
                <a:ea typeface="Calibri" panose="020F0502020204030204" pitchFamily="34" charset="0"/>
                <a:cs typeface="Times New Roman" panose="02020603050405020304" pitchFamily="18" charset="0"/>
              </a:rPr>
              <a:t>Sleeping</a:t>
            </a:r>
            <a:endParaRPr lang="en-US" altLang="en-US">
              <a:latin typeface="Arial" panose="020B0604020202020204" pitchFamily="34" charset="0"/>
            </a:endParaRPr>
          </a:p>
        </p:txBody>
      </p:sp>
      <p:sp>
        <p:nvSpPr>
          <p:cNvPr id="144" name="Text Box 145"/>
          <p:cNvSpPr txBox="1">
            <a:spLocks noChangeArrowheads="1"/>
          </p:cNvSpPr>
          <p:nvPr/>
        </p:nvSpPr>
        <p:spPr bwMode="auto">
          <a:xfrm>
            <a:off x="9264338" y="4682485"/>
            <a:ext cx="1123950" cy="685800"/>
          </a:xfrm>
          <a:prstGeom prst="rect">
            <a:avLst/>
          </a:prstGeom>
          <a:gradFill rotWithShape="0">
            <a:gsLst>
              <a:gs pos="0">
                <a:srgbClr val="B2A1C7"/>
              </a:gs>
              <a:gs pos="50000">
                <a:srgbClr val="E5DFEC"/>
              </a:gs>
              <a:gs pos="100000">
                <a:srgbClr val="B2A1C7"/>
              </a:gs>
            </a:gsLst>
            <a:lin ang="18900000" scaled="1"/>
          </a:gradFill>
          <a:ln w="12700">
            <a:solidFill>
              <a:srgbClr val="B2A1C7"/>
            </a:solidFill>
            <a:miter lim="800000"/>
            <a:headEnd/>
            <a:tailEnd/>
          </a:ln>
          <a:effectLst>
            <a:outerShdw dist="28398" dir="3806097" algn="ctr" rotWithShape="0">
              <a:srgbClr val="3F3151">
                <a:alpha val="50000"/>
              </a:srgbClr>
            </a:outerShdw>
          </a:effectLst>
        </p:spPr>
        <p:txBody>
          <a:bodyPr vert="horz" wrap="square" lIns="91440" tIns="45720" rIns="91440" bIns="45720" numCol="1" anchor="t" anchorCtr="0" compatLnSpc="1">
            <a:prstTxWarp prst="textNoShape">
              <a:avLst/>
            </a:prstTxWarp>
          </a:bodyPr>
          <a:lstStyle/>
          <a:p>
            <a:pPr algn="ctr" eaLnBrk="0" fontAlgn="base" hangingPunct="0">
              <a:spcBef>
                <a:spcPct val="0"/>
              </a:spcBef>
              <a:spcAft>
                <a:spcPct val="0"/>
              </a:spcAft>
            </a:pPr>
            <a:r>
              <a:rPr lang="en-US" altLang="en-US" sz="1000">
                <a:latin typeface="Arial" panose="020B0604020202020204" pitchFamily="34" charset="0"/>
                <a:ea typeface="Calibri" panose="020F0502020204030204" pitchFamily="34" charset="0"/>
                <a:cs typeface="Times New Roman" panose="02020603050405020304" pitchFamily="18" charset="0"/>
              </a:rPr>
              <a:t>Awake in bed 30’ before getting out at 7:00 am.</a:t>
            </a:r>
            <a:endParaRPr lang="en-US" altLang="en-US">
              <a:latin typeface="Arial" panose="020B0604020202020204" pitchFamily="34" charset="0"/>
            </a:endParaRPr>
          </a:p>
        </p:txBody>
      </p:sp>
      <p:sp>
        <p:nvSpPr>
          <p:cNvPr id="145" name="AutoShape 144"/>
          <p:cNvSpPr>
            <a:spLocks noChangeShapeType="1"/>
          </p:cNvSpPr>
          <p:nvPr/>
        </p:nvSpPr>
        <p:spPr bwMode="auto">
          <a:xfrm>
            <a:off x="7854638" y="5198866"/>
            <a:ext cx="0" cy="7842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6" name="AutoShape 143"/>
          <p:cNvSpPr>
            <a:spLocks noChangeShapeType="1"/>
          </p:cNvSpPr>
          <p:nvPr/>
        </p:nvSpPr>
        <p:spPr bwMode="auto">
          <a:xfrm>
            <a:off x="8835713" y="5198866"/>
            <a:ext cx="0" cy="7842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AutoShape 142"/>
          <p:cNvSpPr>
            <a:spLocks noChangeShapeType="1"/>
          </p:cNvSpPr>
          <p:nvPr/>
        </p:nvSpPr>
        <p:spPr bwMode="auto">
          <a:xfrm>
            <a:off x="9854888" y="5363966"/>
            <a:ext cx="0" cy="6191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8" name="Text Box 141"/>
          <p:cNvSpPr txBox="1">
            <a:spLocks noChangeArrowheads="1"/>
          </p:cNvSpPr>
          <p:nvPr/>
        </p:nvSpPr>
        <p:spPr bwMode="auto">
          <a:xfrm>
            <a:off x="1725612" y="5947371"/>
            <a:ext cx="569914" cy="682625"/>
          </a:xfrm>
          <a:prstGeom prst="rect">
            <a:avLst/>
          </a:prstGeom>
          <a:solidFill>
            <a:srgbClr val="FFFF00"/>
          </a:solidFill>
          <a:ln>
            <a:noFill/>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US" altLang="en-US" sz="1100" dirty="0">
                <a:latin typeface="Arial" panose="020B0604020202020204" pitchFamily="34" charset="0"/>
                <a:ea typeface="Calibri" panose="020F0502020204030204" pitchFamily="34" charset="0"/>
                <a:cs typeface="Arial" panose="020B0604020202020204" pitchFamily="34" charset="0"/>
              </a:rPr>
              <a:t>10:00 PM</a:t>
            </a:r>
            <a:endParaRPr lang="en-US" altLang="en-US" dirty="0">
              <a:latin typeface="Arial" panose="020B0604020202020204" pitchFamily="34" charset="0"/>
            </a:endParaRPr>
          </a:p>
        </p:txBody>
      </p:sp>
      <p:sp>
        <p:nvSpPr>
          <p:cNvPr id="149" name="Text Box 140"/>
          <p:cNvSpPr txBox="1">
            <a:spLocks noChangeArrowheads="1"/>
          </p:cNvSpPr>
          <p:nvPr/>
        </p:nvSpPr>
        <p:spPr bwMode="auto">
          <a:xfrm>
            <a:off x="10182997" y="5947370"/>
            <a:ext cx="608613" cy="682625"/>
          </a:xfrm>
          <a:prstGeom prst="rect">
            <a:avLst/>
          </a:prstGeom>
          <a:solidFill>
            <a:srgbClr val="FFFF00"/>
          </a:solidFill>
          <a:ln>
            <a:noFill/>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US" altLang="en-US" sz="1100">
                <a:latin typeface="Arial" panose="020B0604020202020204" pitchFamily="34" charset="0"/>
                <a:ea typeface="Calibri" panose="020F0502020204030204" pitchFamily="34" charset="0"/>
                <a:cs typeface="Times New Roman" panose="02020603050405020304" pitchFamily="18" charset="0"/>
              </a:rPr>
              <a:t>7:00 am</a:t>
            </a:r>
            <a:endParaRPr lang="en-US" altLang="en-US">
              <a:latin typeface="Arial" panose="020B0604020202020204" pitchFamily="34" charset="0"/>
            </a:endParaRPr>
          </a:p>
        </p:txBody>
      </p:sp>
      <p:sp>
        <p:nvSpPr>
          <p:cNvPr id="150" name="Rectangle 170"/>
          <p:cNvSpPr>
            <a:spLocks noChangeArrowheads="1"/>
          </p:cNvSpPr>
          <p:nvPr/>
        </p:nvSpPr>
        <p:spPr bwMode="auto">
          <a:xfrm>
            <a:off x="1969079" y="3375899"/>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1" name="Rectangle 194"/>
          <p:cNvSpPr>
            <a:spLocks noChangeArrowheads="1"/>
          </p:cNvSpPr>
          <p:nvPr/>
        </p:nvSpPr>
        <p:spPr bwMode="auto">
          <a:xfrm>
            <a:off x="1969079" y="3833099"/>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Table 3"/>
          <p:cNvGraphicFramePr>
            <a:graphicFrameLocks noGrp="1"/>
          </p:cNvGraphicFramePr>
          <p:nvPr>
            <p:extLst>
              <p:ext uri="{D42A27DB-BD31-4B8C-83A1-F6EECF244321}">
                <p14:modId xmlns:p14="http://schemas.microsoft.com/office/powerpoint/2010/main" val="2603686585"/>
              </p:ext>
            </p:extLst>
          </p:nvPr>
        </p:nvGraphicFramePr>
        <p:xfrm>
          <a:off x="1731888" y="1137901"/>
          <a:ext cx="9085746" cy="2506998"/>
        </p:xfrm>
        <a:graphic>
          <a:graphicData uri="http://schemas.openxmlformats.org/drawingml/2006/table">
            <a:tbl>
              <a:tblPr firstRow="1" firstCol="1" bandRow="1">
                <a:tableStyleId>{5C22544A-7EE6-4342-B048-85BDC9FD1C3A}</a:tableStyleId>
              </a:tblPr>
              <a:tblGrid>
                <a:gridCol w="2562646">
                  <a:extLst>
                    <a:ext uri="{9D8B030D-6E8A-4147-A177-3AD203B41FA5}">
                      <a16:colId xmlns:a16="http://schemas.microsoft.com/office/drawing/2014/main" val="20000"/>
                    </a:ext>
                  </a:extLst>
                </a:gridCol>
                <a:gridCol w="652310">
                  <a:extLst>
                    <a:ext uri="{9D8B030D-6E8A-4147-A177-3AD203B41FA5}">
                      <a16:colId xmlns:a16="http://schemas.microsoft.com/office/drawing/2014/main" val="20001"/>
                    </a:ext>
                  </a:extLst>
                </a:gridCol>
                <a:gridCol w="652310">
                  <a:extLst>
                    <a:ext uri="{9D8B030D-6E8A-4147-A177-3AD203B41FA5}">
                      <a16:colId xmlns:a16="http://schemas.microsoft.com/office/drawing/2014/main" val="20002"/>
                    </a:ext>
                  </a:extLst>
                </a:gridCol>
                <a:gridCol w="652310">
                  <a:extLst>
                    <a:ext uri="{9D8B030D-6E8A-4147-A177-3AD203B41FA5}">
                      <a16:colId xmlns:a16="http://schemas.microsoft.com/office/drawing/2014/main" val="20003"/>
                    </a:ext>
                  </a:extLst>
                </a:gridCol>
                <a:gridCol w="652310">
                  <a:extLst>
                    <a:ext uri="{9D8B030D-6E8A-4147-A177-3AD203B41FA5}">
                      <a16:colId xmlns:a16="http://schemas.microsoft.com/office/drawing/2014/main" val="20004"/>
                    </a:ext>
                  </a:extLst>
                </a:gridCol>
                <a:gridCol w="652310">
                  <a:extLst>
                    <a:ext uri="{9D8B030D-6E8A-4147-A177-3AD203B41FA5}">
                      <a16:colId xmlns:a16="http://schemas.microsoft.com/office/drawing/2014/main" val="20005"/>
                    </a:ext>
                  </a:extLst>
                </a:gridCol>
                <a:gridCol w="652310">
                  <a:extLst>
                    <a:ext uri="{9D8B030D-6E8A-4147-A177-3AD203B41FA5}">
                      <a16:colId xmlns:a16="http://schemas.microsoft.com/office/drawing/2014/main" val="20006"/>
                    </a:ext>
                  </a:extLst>
                </a:gridCol>
                <a:gridCol w="652310">
                  <a:extLst>
                    <a:ext uri="{9D8B030D-6E8A-4147-A177-3AD203B41FA5}">
                      <a16:colId xmlns:a16="http://schemas.microsoft.com/office/drawing/2014/main" val="20007"/>
                    </a:ext>
                  </a:extLst>
                </a:gridCol>
                <a:gridCol w="652310">
                  <a:extLst>
                    <a:ext uri="{9D8B030D-6E8A-4147-A177-3AD203B41FA5}">
                      <a16:colId xmlns:a16="http://schemas.microsoft.com/office/drawing/2014/main" val="20008"/>
                    </a:ext>
                  </a:extLst>
                </a:gridCol>
                <a:gridCol w="652310">
                  <a:extLst>
                    <a:ext uri="{9D8B030D-6E8A-4147-A177-3AD203B41FA5}">
                      <a16:colId xmlns:a16="http://schemas.microsoft.com/office/drawing/2014/main" val="20009"/>
                    </a:ext>
                  </a:extLst>
                </a:gridCol>
                <a:gridCol w="652310">
                  <a:extLst>
                    <a:ext uri="{9D8B030D-6E8A-4147-A177-3AD203B41FA5}">
                      <a16:colId xmlns:a16="http://schemas.microsoft.com/office/drawing/2014/main" val="20010"/>
                    </a:ext>
                  </a:extLst>
                </a:gridCol>
              </a:tblGrid>
              <a:tr h="388268">
                <a:tc>
                  <a:txBody>
                    <a:bodyPr/>
                    <a:lstStyle/>
                    <a:p>
                      <a:pPr marL="0" marR="0">
                        <a:lnSpc>
                          <a:spcPct val="115000"/>
                        </a:lnSpc>
                        <a:spcBef>
                          <a:spcPts val="0"/>
                        </a:spcBef>
                        <a:spcAft>
                          <a:spcPts val="0"/>
                        </a:spcAft>
                      </a:pPr>
                      <a:r>
                        <a:rPr lang="en-US" sz="1100" dirty="0">
                          <a:solidFill>
                            <a:schemeClr val="tx1"/>
                          </a:solidFill>
                          <a:effectLst/>
                        </a:rPr>
                        <a:t>TTB (Time on the clock when you</a:t>
                      </a:r>
                      <a:endParaRPr lang="en-US" sz="1000" dirty="0">
                        <a:solidFill>
                          <a:schemeClr val="tx1"/>
                        </a:solidFill>
                        <a:effectLst/>
                      </a:endParaRPr>
                    </a:p>
                    <a:p>
                      <a:pPr marL="0" marR="0">
                        <a:lnSpc>
                          <a:spcPct val="115000"/>
                        </a:lnSpc>
                        <a:spcBef>
                          <a:spcPts val="0"/>
                        </a:spcBef>
                        <a:spcAft>
                          <a:spcPts val="0"/>
                        </a:spcAft>
                      </a:pPr>
                      <a:r>
                        <a:rPr lang="en-US" sz="1100" dirty="0">
                          <a:solidFill>
                            <a:schemeClr val="tx1"/>
                          </a:solidFill>
                          <a:effectLst/>
                        </a:rPr>
                        <a:t>got into bed):</a:t>
                      </a:r>
                      <a:endParaRPr lang="en-US" sz="1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rgbClr val="FFFF00"/>
                    </a:solidFill>
                  </a:tcPr>
                </a:tc>
                <a:tc>
                  <a:txBody>
                    <a:bodyPr/>
                    <a:lstStyle/>
                    <a:p>
                      <a:pPr marL="0" marR="0" algn="ctr">
                        <a:lnSpc>
                          <a:spcPct val="115000"/>
                        </a:lnSpc>
                        <a:spcBef>
                          <a:spcPts val="0"/>
                        </a:spcBef>
                        <a:spcAft>
                          <a:spcPts val="0"/>
                        </a:spcAft>
                      </a:pPr>
                      <a:r>
                        <a:rPr lang="en-US" sz="1000" dirty="0">
                          <a:solidFill>
                            <a:schemeClr val="tx1"/>
                          </a:solidFill>
                          <a:effectLst/>
                          <a:highlight>
                            <a:srgbClr val="FFFF00"/>
                          </a:highlight>
                        </a:rPr>
                        <a:t>10:00</a:t>
                      </a:r>
                      <a:r>
                        <a:rPr lang="en-US" sz="1000" baseline="0" dirty="0">
                          <a:solidFill>
                            <a:schemeClr val="tx1"/>
                          </a:solidFill>
                          <a:effectLst/>
                          <a:highlight>
                            <a:srgbClr val="FFFF00"/>
                          </a:highlight>
                        </a:rPr>
                        <a:t> pm</a:t>
                      </a:r>
                      <a:r>
                        <a:rPr lang="en-US" sz="1000" dirty="0">
                          <a:effectLst/>
                          <a:highlight>
                            <a:srgbClr val="FFFF00"/>
                          </a:highligh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highlight>
                            <a:srgbClr val="FFFF00"/>
                          </a:highligh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highlight>
                            <a:srgbClr val="FFFF00"/>
                          </a:highligh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highlight>
                            <a:srgbClr val="FFFF00"/>
                          </a:highligh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highlight>
                            <a:srgbClr val="FFFF00"/>
                          </a:highligh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highlight>
                            <a:srgbClr val="FFFF00"/>
                          </a:highligh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highlight>
                            <a:srgbClr val="FFFF00"/>
                          </a:highligh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highlight>
                            <a:srgbClr val="FFFF00"/>
                          </a:highligh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highlight>
                            <a:srgbClr val="FFFF00"/>
                          </a:highligh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highlight>
                            <a:srgbClr val="FFFF00"/>
                          </a:highligh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extLst>
                  <a:ext uri="{0D108BD9-81ED-4DB2-BD59-A6C34878D82A}">
                    <a16:rowId xmlns:a16="http://schemas.microsoft.com/office/drawing/2014/main" val="10000"/>
                  </a:ext>
                </a:extLst>
              </a:tr>
              <a:tr h="388268">
                <a:tc>
                  <a:txBody>
                    <a:bodyPr/>
                    <a:lstStyle/>
                    <a:p>
                      <a:pPr marL="0" marR="0">
                        <a:lnSpc>
                          <a:spcPct val="115000"/>
                        </a:lnSpc>
                        <a:spcBef>
                          <a:spcPts val="0"/>
                        </a:spcBef>
                        <a:spcAft>
                          <a:spcPts val="0"/>
                        </a:spcAft>
                      </a:pPr>
                      <a:r>
                        <a:rPr lang="en-US" sz="1100" dirty="0">
                          <a:solidFill>
                            <a:schemeClr val="tx1"/>
                          </a:solidFill>
                          <a:effectLst/>
                        </a:rPr>
                        <a:t>SL (Sleep Latency; how long to fall </a:t>
                      </a:r>
                      <a:endParaRPr lang="en-US" sz="1000" dirty="0">
                        <a:solidFill>
                          <a:schemeClr val="tx1"/>
                        </a:solidFill>
                        <a:effectLst/>
                      </a:endParaRPr>
                    </a:p>
                    <a:p>
                      <a:pPr marL="0" marR="0">
                        <a:lnSpc>
                          <a:spcPct val="115000"/>
                        </a:lnSpc>
                        <a:spcBef>
                          <a:spcPts val="0"/>
                        </a:spcBef>
                        <a:spcAft>
                          <a:spcPts val="0"/>
                        </a:spcAft>
                      </a:pPr>
                      <a:r>
                        <a:rPr lang="en-US" sz="1100" dirty="0">
                          <a:solidFill>
                            <a:schemeClr val="tx1"/>
                          </a:solidFill>
                          <a:effectLst/>
                        </a:rPr>
                        <a:t>asleep after entering your bed?):</a:t>
                      </a:r>
                      <a:endParaRPr lang="en-US" sz="1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3">
                        <a:lumMod val="60000"/>
                        <a:lumOff val="40000"/>
                      </a:schemeClr>
                    </a:solidFill>
                  </a:tcPr>
                </a:tc>
                <a:tc>
                  <a:txBody>
                    <a:bodyPr/>
                    <a:lstStyle/>
                    <a:p>
                      <a:pPr marL="0" marR="0" algn="ctr">
                        <a:lnSpc>
                          <a:spcPct val="115000"/>
                        </a:lnSpc>
                        <a:spcBef>
                          <a:spcPts val="0"/>
                        </a:spcBef>
                        <a:spcAft>
                          <a:spcPts val="0"/>
                        </a:spcAft>
                      </a:pPr>
                      <a:r>
                        <a:rPr lang="en-US" sz="1000" dirty="0">
                          <a:effectLst/>
                        </a:rPr>
                        <a:t> </a:t>
                      </a:r>
                      <a:r>
                        <a:rPr lang="en-US" sz="1000" b="1" dirty="0">
                          <a:effectLst/>
                        </a:rPr>
                        <a:t>30</a:t>
                      </a:r>
                      <a:r>
                        <a:rPr lang="en-US" sz="1000" b="1" baseline="0" dirty="0">
                          <a:effectLst/>
                        </a:rPr>
                        <a:t> Min.</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extLst>
                  <a:ext uri="{0D108BD9-81ED-4DB2-BD59-A6C34878D82A}">
                    <a16:rowId xmlns:a16="http://schemas.microsoft.com/office/drawing/2014/main" val="10001"/>
                  </a:ext>
                </a:extLst>
              </a:tr>
              <a:tr h="388268">
                <a:tc>
                  <a:txBody>
                    <a:bodyPr/>
                    <a:lstStyle/>
                    <a:p>
                      <a:pPr marL="0" marR="0">
                        <a:lnSpc>
                          <a:spcPct val="115000"/>
                        </a:lnSpc>
                        <a:spcBef>
                          <a:spcPts val="0"/>
                        </a:spcBef>
                        <a:spcAft>
                          <a:spcPts val="0"/>
                        </a:spcAft>
                      </a:pPr>
                      <a:r>
                        <a:rPr lang="en-US" sz="1100" dirty="0">
                          <a:solidFill>
                            <a:schemeClr val="tx1"/>
                          </a:solidFill>
                          <a:effectLst/>
                        </a:rPr>
                        <a:t>NOA (number of times you woke up and then fell back to sleep): </a:t>
                      </a:r>
                      <a:endParaRPr lang="en-US" sz="1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tx2">
                        <a:lumMod val="40000"/>
                        <a:lumOff val="60000"/>
                      </a:schemeClr>
                    </a:solidFill>
                  </a:tcPr>
                </a:tc>
                <a:tc>
                  <a:txBody>
                    <a:bodyPr/>
                    <a:lstStyle/>
                    <a:p>
                      <a:pPr marL="0" marR="0" algn="ctr">
                        <a:lnSpc>
                          <a:spcPct val="115000"/>
                        </a:lnSpc>
                        <a:spcBef>
                          <a:spcPts val="0"/>
                        </a:spcBef>
                        <a:spcAft>
                          <a:spcPts val="0"/>
                        </a:spcAft>
                      </a:pPr>
                      <a:r>
                        <a:rPr lang="en-US" sz="1000" b="1" dirty="0">
                          <a:effectLst/>
                        </a:rPr>
                        <a:t> 2</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extLst>
                  <a:ext uri="{0D108BD9-81ED-4DB2-BD59-A6C34878D82A}">
                    <a16:rowId xmlns:a16="http://schemas.microsoft.com/office/drawing/2014/main" val="10002"/>
                  </a:ext>
                </a:extLst>
              </a:tr>
              <a:tr h="388268">
                <a:tc>
                  <a:txBody>
                    <a:bodyPr/>
                    <a:lstStyle/>
                    <a:p>
                      <a:pPr marL="0" marR="0">
                        <a:lnSpc>
                          <a:spcPct val="115000"/>
                        </a:lnSpc>
                        <a:spcBef>
                          <a:spcPts val="0"/>
                        </a:spcBef>
                        <a:spcAft>
                          <a:spcPts val="0"/>
                        </a:spcAft>
                      </a:pPr>
                      <a:r>
                        <a:rPr lang="en-US" sz="1100" dirty="0">
                          <a:solidFill>
                            <a:schemeClr val="tx1"/>
                          </a:solidFill>
                          <a:effectLst/>
                        </a:rPr>
                        <a:t>WASO (total amount of minutes awake during your awakenings): </a:t>
                      </a:r>
                      <a:endParaRPr lang="en-US" sz="1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6">
                        <a:lumMod val="60000"/>
                        <a:lumOff val="40000"/>
                      </a:schemeClr>
                    </a:solidFill>
                  </a:tcPr>
                </a:tc>
                <a:tc>
                  <a:txBody>
                    <a:bodyPr/>
                    <a:lstStyle/>
                    <a:p>
                      <a:pPr marL="0" marR="0" algn="ctr">
                        <a:lnSpc>
                          <a:spcPct val="115000"/>
                        </a:lnSpc>
                        <a:spcBef>
                          <a:spcPts val="0"/>
                        </a:spcBef>
                        <a:spcAft>
                          <a:spcPts val="0"/>
                        </a:spcAft>
                      </a:pPr>
                      <a:r>
                        <a:rPr lang="en-US" sz="1000" dirty="0">
                          <a:effectLst/>
                        </a:rPr>
                        <a:t> 15+30 = </a:t>
                      </a:r>
                      <a:r>
                        <a:rPr lang="en-US" sz="1000" b="1" dirty="0">
                          <a:effectLst/>
                        </a:rPr>
                        <a:t>45</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extLst>
                  <a:ext uri="{0D108BD9-81ED-4DB2-BD59-A6C34878D82A}">
                    <a16:rowId xmlns:a16="http://schemas.microsoft.com/office/drawing/2014/main" val="10003"/>
                  </a:ext>
                </a:extLst>
              </a:tr>
              <a:tr h="388268">
                <a:tc>
                  <a:txBody>
                    <a:bodyPr/>
                    <a:lstStyle/>
                    <a:p>
                      <a:pPr marL="0" marR="0">
                        <a:lnSpc>
                          <a:spcPct val="115000"/>
                        </a:lnSpc>
                        <a:spcBef>
                          <a:spcPts val="0"/>
                        </a:spcBef>
                        <a:spcAft>
                          <a:spcPts val="0"/>
                        </a:spcAft>
                      </a:pPr>
                      <a:r>
                        <a:rPr lang="en-US" sz="1100" dirty="0">
                          <a:solidFill>
                            <a:schemeClr val="tx1"/>
                          </a:solidFill>
                          <a:effectLst/>
                        </a:rPr>
                        <a:t>EMA (time continuously awake before getting out of bed to start the day):</a:t>
                      </a:r>
                      <a:endParaRPr lang="en-US" sz="1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60000"/>
                        <a:lumOff val="40000"/>
                      </a:schemeClr>
                    </a:solidFill>
                  </a:tcPr>
                </a:tc>
                <a:tc>
                  <a:txBody>
                    <a:bodyPr/>
                    <a:lstStyle/>
                    <a:p>
                      <a:pPr marL="0" marR="0">
                        <a:lnSpc>
                          <a:spcPct val="115000"/>
                        </a:lnSpc>
                        <a:spcBef>
                          <a:spcPts val="0"/>
                        </a:spcBef>
                        <a:spcAft>
                          <a:spcPts val="0"/>
                        </a:spcAft>
                      </a:pPr>
                      <a:r>
                        <a:rPr lang="en-US" sz="1000" b="1" dirty="0">
                          <a:effectLst/>
                        </a:rPr>
                        <a:t> 30 min</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extLst>
                  <a:ext uri="{0D108BD9-81ED-4DB2-BD59-A6C34878D82A}">
                    <a16:rowId xmlns:a16="http://schemas.microsoft.com/office/drawing/2014/main" val="10004"/>
                  </a:ext>
                </a:extLst>
              </a:tr>
              <a:tr h="388268">
                <a:tc>
                  <a:txBody>
                    <a:bodyPr/>
                    <a:lstStyle/>
                    <a:p>
                      <a:pPr marL="0" marR="0">
                        <a:lnSpc>
                          <a:spcPct val="115000"/>
                        </a:lnSpc>
                        <a:spcBef>
                          <a:spcPts val="0"/>
                        </a:spcBef>
                        <a:spcAft>
                          <a:spcPts val="0"/>
                        </a:spcAft>
                      </a:pPr>
                      <a:r>
                        <a:rPr lang="en-US" sz="1100" dirty="0">
                          <a:solidFill>
                            <a:schemeClr val="tx1"/>
                          </a:solidFill>
                          <a:effectLst/>
                        </a:rPr>
                        <a:t>TOB (Time on the clock when you left the bed for the day):</a:t>
                      </a:r>
                      <a:endParaRPr lang="en-US" sz="1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rgbClr val="FFFF00"/>
                    </a:solidFill>
                  </a:tcPr>
                </a:tc>
                <a:tc>
                  <a:txBody>
                    <a:bodyPr/>
                    <a:lstStyle/>
                    <a:p>
                      <a:pPr marL="0" marR="0">
                        <a:lnSpc>
                          <a:spcPct val="115000"/>
                        </a:lnSpc>
                        <a:spcBef>
                          <a:spcPts val="0"/>
                        </a:spcBef>
                        <a:spcAft>
                          <a:spcPts val="0"/>
                        </a:spcAft>
                      </a:pPr>
                      <a:r>
                        <a:rPr lang="en-US" sz="1000" dirty="0">
                          <a:effectLst/>
                        </a:rPr>
                        <a:t> </a:t>
                      </a:r>
                      <a:r>
                        <a:rPr lang="en-US" sz="1000" b="1" dirty="0">
                          <a:effectLst/>
                        </a:rPr>
                        <a:t>7:00 am</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extLst>
                  <a:ext uri="{0D108BD9-81ED-4DB2-BD59-A6C34878D82A}">
                    <a16:rowId xmlns:a16="http://schemas.microsoft.com/office/drawing/2014/main" val="10005"/>
                  </a:ext>
                </a:extLst>
              </a:tr>
            </a:tbl>
          </a:graphicData>
        </a:graphic>
      </p:graphicFrame>
      <p:sp>
        <p:nvSpPr>
          <p:cNvPr id="5" name="TextBox 4"/>
          <p:cNvSpPr txBox="1"/>
          <p:nvPr/>
        </p:nvSpPr>
        <p:spPr>
          <a:xfrm>
            <a:off x="1787069" y="377552"/>
            <a:ext cx="9139719" cy="769441"/>
          </a:xfrm>
          <a:prstGeom prst="rect">
            <a:avLst/>
          </a:prstGeom>
          <a:noFill/>
        </p:spPr>
        <p:txBody>
          <a:bodyPr wrap="square" rtlCol="0">
            <a:spAutoFit/>
          </a:bodyPr>
          <a:lstStyle/>
          <a:p>
            <a:pPr algn="ctr"/>
            <a:r>
              <a:rPr lang="en-US" sz="4400" dirty="0"/>
              <a:t>Sleep Log Completion</a:t>
            </a:r>
          </a:p>
        </p:txBody>
      </p:sp>
      <p:sp>
        <p:nvSpPr>
          <p:cNvPr id="41"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178</a:t>
            </a:fld>
            <a:endParaRPr lang="en-US" sz="1100" dirty="0"/>
          </a:p>
        </p:txBody>
      </p:sp>
    </p:spTree>
    <p:extLst>
      <p:ext uri="{BB962C8B-B14F-4D97-AF65-F5344CB8AC3E}">
        <p14:creationId xmlns:p14="http://schemas.microsoft.com/office/powerpoint/2010/main" val="873841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34"/>
                                        </p:tgtEl>
                                        <p:attrNameLst>
                                          <p:attrName>style.visibility</p:attrName>
                                        </p:attrNameLst>
                                      </p:cBhvr>
                                      <p:to>
                                        <p:strVal val="visible"/>
                                      </p:to>
                                    </p:set>
                                    <p:anim calcmode="lin" valueType="num">
                                      <p:cBhvr>
                                        <p:cTn id="13" dur="1000" fill="hold"/>
                                        <p:tgtEl>
                                          <p:spTgt spid="134"/>
                                        </p:tgtEl>
                                        <p:attrNameLst>
                                          <p:attrName>ppt_w</p:attrName>
                                        </p:attrNameLst>
                                      </p:cBhvr>
                                      <p:tavLst>
                                        <p:tav tm="0">
                                          <p:val>
                                            <p:fltVal val="0"/>
                                          </p:val>
                                        </p:tav>
                                        <p:tav tm="100000">
                                          <p:val>
                                            <p:strVal val="#ppt_w"/>
                                          </p:val>
                                        </p:tav>
                                      </p:tavLst>
                                    </p:anim>
                                    <p:anim calcmode="lin" valueType="num">
                                      <p:cBhvr>
                                        <p:cTn id="14" dur="1000" fill="hold"/>
                                        <p:tgtEl>
                                          <p:spTgt spid="134"/>
                                        </p:tgtEl>
                                        <p:attrNameLst>
                                          <p:attrName>ppt_h</p:attrName>
                                        </p:attrNameLst>
                                      </p:cBhvr>
                                      <p:tavLst>
                                        <p:tav tm="0">
                                          <p:val>
                                            <p:fltVal val="0"/>
                                          </p:val>
                                        </p:tav>
                                        <p:tav tm="100000">
                                          <p:val>
                                            <p:strVal val="#ppt_h"/>
                                          </p:val>
                                        </p:tav>
                                      </p:tavLst>
                                    </p:anim>
                                    <p:anim calcmode="lin" valueType="num">
                                      <p:cBhvr>
                                        <p:cTn id="15" dur="1000" fill="hold"/>
                                        <p:tgtEl>
                                          <p:spTgt spid="134"/>
                                        </p:tgtEl>
                                        <p:attrNameLst>
                                          <p:attrName>style.rotation</p:attrName>
                                        </p:attrNameLst>
                                      </p:cBhvr>
                                      <p:tavLst>
                                        <p:tav tm="0">
                                          <p:val>
                                            <p:fltVal val="90"/>
                                          </p:val>
                                        </p:tav>
                                        <p:tav tm="100000">
                                          <p:val>
                                            <p:fltVal val="0"/>
                                          </p:val>
                                        </p:tav>
                                      </p:tavLst>
                                    </p:anim>
                                    <p:animEffect transition="in" filter="fade">
                                      <p:cBhvr>
                                        <p:cTn id="16" dur="1000"/>
                                        <p:tgtEl>
                                          <p:spTgt spid="13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27"/>
                                        </p:tgtEl>
                                        <p:attrNameLst>
                                          <p:attrName>style.visibility</p:attrName>
                                        </p:attrNameLst>
                                      </p:cBhvr>
                                      <p:to>
                                        <p:strVal val="visible"/>
                                      </p:to>
                                    </p:set>
                                    <p:anim calcmode="lin" valueType="num">
                                      <p:cBhvr>
                                        <p:cTn id="19" dur="1000" fill="hold"/>
                                        <p:tgtEl>
                                          <p:spTgt spid="127"/>
                                        </p:tgtEl>
                                        <p:attrNameLst>
                                          <p:attrName>ppt_w</p:attrName>
                                        </p:attrNameLst>
                                      </p:cBhvr>
                                      <p:tavLst>
                                        <p:tav tm="0">
                                          <p:val>
                                            <p:fltVal val="0"/>
                                          </p:val>
                                        </p:tav>
                                        <p:tav tm="100000">
                                          <p:val>
                                            <p:strVal val="#ppt_w"/>
                                          </p:val>
                                        </p:tav>
                                      </p:tavLst>
                                    </p:anim>
                                    <p:anim calcmode="lin" valueType="num">
                                      <p:cBhvr>
                                        <p:cTn id="20" dur="1000" fill="hold"/>
                                        <p:tgtEl>
                                          <p:spTgt spid="127"/>
                                        </p:tgtEl>
                                        <p:attrNameLst>
                                          <p:attrName>ppt_h</p:attrName>
                                        </p:attrNameLst>
                                      </p:cBhvr>
                                      <p:tavLst>
                                        <p:tav tm="0">
                                          <p:val>
                                            <p:fltVal val="0"/>
                                          </p:val>
                                        </p:tav>
                                        <p:tav tm="100000">
                                          <p:val>
                                            <p:strVal val="#ppt_h"/>
                                          </p:val>
                                        </p:tav>
                                      </p:tavLst>
                                    </p:anim>
                                    <p:anim calcmode="lin" valueType="num">
                                      <p:cBhvr>
                                        <p:cTn id="21" dur="1000" fill="hold"/>
                                        <p:tgtEl>
                                          <p:spTgt spid="127"/>
                                        </p:tgtEl>
                                        <p:attrNameLst>
                                          <p:attrName>style.rotation</p:attrName>
                                        </p:attrNameLst>
                                      </p:cBhvr>
                                      <p:tavLst>
                                        <p:tav tm="0">
                                          <p:val>
                                            <p:fltVal val="90"/>
                                          </p:val>
                                        </p:tav>
                                        <p:tav tm="100000">
                                          <p:val>
                                            <p:fltVal val="0"/>
                                          </p:val>
                                        </p:tav>
                                      </p:tavLst>
                                    </p:anim>
                                    <p:animEffect transition="in" filter="fade">
                                      <p:cBhvr>
                                        <p:cTn id="22" dur="1000"/>
                                        <p:tgtEl>
                                          <p:spTgt spid="12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28"/>
                                        </p:tgtEl>
                                        <p:attrNameLst>
                                          <p:attrName>style.visibility</p:attrName>
                                        </p:attrNameLst>
                                      </p:cBhvr>
                                      <p:to>
                                        <p:strVal val="visible"/>
                                      </p:to>
                                    </p:set>
                                    <p:anim calcmode="lin" valueType="num">
                                      <p:cBhvr>
                                        <p:cTn id="25" dur="1000" fill="hold"/>
                                        <p:tgtEl>
                                          <p:spTgt spid="128"/>
                                        </p:tgtEl>
                                        <p:attrNameLst>
                                          <p:attrName>ppt_w</p:attrName>
                                        </p:attrNameLst>
                                      </p:cBhvr>
                                      <p:tavLst>
                                        <p:tav tm="0">
                                          <p:val>
                                            <p:fltVal val="0"/>
                                          </p:val>
                                        </p:tav>
                                        <p:tav tm="100000">
                                          <p:val>
                                            <p:strVal val="#ppt_w"/>
                                          </p:val>
                                        </p:tav>
                                      </p:tavLst>
                                    </p:anim>
                                    <p:anim calcmode="lin" valueType="num">
                                      <p:cBhvr>
                                        <p:cTn id="26" dur="1000" fill="hold"/>
                                        <p:tgtEl>
                                          <p:spTgt spid="128"/>
                                        </p:tgtEl>
                                        <p:attrNameLst>
                                          <p:attrName>ppt_h</p:attrName>
                                        </p:attrNameLst>
                                      </p:cBhvr>
                                      <p:tavLst>
                                        <p:tav tm="0">
                                          <p:val>
                                            <p:fltVal val="0"/>
                                          </p:val>
                                        </p:tav>
                                        <p:tav tm="100000">
                                          <p:val>
                                            <p:strVal val="#ppt_h"/>
                                          </p:val>
                                        </p:tav>
                                      </p:tavLst>
                                    </p:anim>
                                    <p:anim calcmode="lin" valueType="num">
                                      <p:cBhvr>
                                        <p:cTn id="27" dur="1000" fill="hold"/>
                                        <p:tgtEl>
                                          <p:spTgt spid="128"/>
                                        </p:tgtEl>
                                        <p:attrNameLst>
                                          <p:attrName>style.rotation</p:attrName>
                                        </p:attrNameLst>
                                      </p:cBhvr>
                                      <p:tavLst>
                                        <p:tav tm="0">
                                          <p:val>
                                            <p:fltVal val="90"/>
                                          </p:val>
                                        </p:tav>
                                        <p:tav tm="100000">
                                          <p:val>
                                            <p:fltVal val="0"/>
                                          </p:val>
                                        </p:tav>
                                      </p:tavLst>
                                    </p:anim>
                                    <p:animEffect transition="in" filter="fade">
                                      <p:cBhvr>
                                        <p:cTn id="28" dur="1000"/>
                                        <p:tgtEl>
                                          <p:spTgt spid="128"/>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36"/>
                                        </p:tgtEl>
                                        <p:attrNameLst>
                                          <p:attrName>style.visibility</p:attrName>
                                        </p:attrNameLst>
                                      </p:cBhvr>
                                      <p:to>
                                        <p:strVal val="visible"/>
                                      </p:to>
                                    </p:set>
                                    <p:anim calcmode="lin" valueType="num">
                                      <p:cBhvr>
                                        <p:cTn id="31" dur="1000" fill="hold"/>
                                        <p:tgtEl>
                                          <p:spTgt spid="136"/>
                                        </p:tgtEl>
                                        <p:attrNameLst>
                                          <p:attrName>ppt_w</p:attrName>
                                        </p:attrNameLst>
                                      </p:cBhvr>
                                      <p:tavLst>
                                        <p:tav tm="0">
                                          <p:val>
                                            <p:fltVal val="0"/>
                                          </p:val>
                                        </p:tav>
                                        <p:tav tm="100000">
                                          <p:val>
                                            <p:strVal val="#ppt_w"/>
                                          </p:val>
                                        </p:tav>
                                      </p:tavLst>
                                    </p:anim>
                                    <p:anim calcmode="lin" valueType="num">
                                      <p:cBhvr>
                                        <p:cTn id="32" dur="1000" fill="hold"/>
                                        <p:tgtEl>
                                          <p:spTgt spid="136"/>
                                        </p:tgtEl>
                                        <p:attrNameLst>
                                          <p:attrName>ppt_h</p:attrName>
                                        </p:attrNameLst>
                                      </p:cBhvr>
                                      <p:tavLst>
                                        <p:tav tm="0">
                                          <p:val>
                                            <p:fltVal val="0"/>
                                          </p:val>
                                        </p:tav>
                                        <p:tav tm="100000">
                                          <p:val>
                                            <p:strVal val="#ppt_h"/>
                                          </p:val>
                                        </p:tav>
                                      </p:tavLst>
                                    </p:anim>
                                    <p:anim calcmode="lin" valueType="num">
                                      <p:cBhvr>
                                        <p:cTn id="33" dur="1000" fill="hold"/>
                                        <p:tgtEl>
                                          <p:spTgt spid="136"/>
                                        </p:tgtEl>
                                        <p:attrNameLst>
                                          <p:attrName>style.rotation</p:attrName>
                                        </p:attrNameLst>
                                      </p:cBhvr>
                                      <p:tavLst>
                                        <p:tav tm="0">
                                          <p:val>
                                            <p:fltVal val="90"/>
                                          </p:val>
                                        </p:tav>
                                        <p:tav tm="100000">
                                          <p:val>
                                            <p:fltVal val="0"/>
                                          </p:val>
                                        </p:tav>
                                      </p:tavLst>
                                    </p:anim>
                                    <p:animEffect transition="in" filter="fade">
                                      <p:cBhvr>
                                        <p:cTn id="34" dur="1000"/>
                                        <p:tgtEl>
                                          <p:spTgt spid="136"/>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29"/>
                                        </p:tgtEl>
                                        <p:attrNameLst>
                                          <p:attrName>style.visibility</p:attrName>
                                        </p:attrNameLst>
                                      </p:cBhvr>
                                      <p:to>
                                        <p:strVal val="visible"/>
                                      </p:to>
                                    </p:set>
                                    <p:anim calcmode="lin" valueType="num">
                                      <p:cBhvr>
                                        <p:cTn id="37" dur="1000" fill="hold"/>
                                        <p:tgtEl>
                                          <p:spTgt spid="129"/>
                                        </p:tgtEl>
                                        <p:attrNameLst>
                                          <p:attrName>ppt_w</p:attrName>
                                        </p:attrNameLst>
                                      </p:cBhvr>
                                      <p:tavLst>
                                        <p:tav tm="0">
                                          <p:val>
                                            <p:fltVal val="0"/>
                                          </p:val>
                                        </p:tav>
                                        <p:tav tm="100000">
                                          <p:val>
                                            <p:strVal val="#ppt_w"/>
                                          </p:val>
                                        </p:tav>
                                      </p:tavLst>
                                    </p:anim>
                                    <p:anim calcmode="lin" valueType="num">
                                      <p:cBhvr>
                                        <p:cTn id="38" dur="1000" fill="hold"/>
                                        <p:tgtEl>
                                          <p:spTgt spid="129"/>
                                        </p:tgtEl>
                                        <p:attrNameLst>
                                          <p:attrName>ppt_h</p:attrName>
                                        </p:attrNameLst>
                                      </p:cBhvr>
                                      <p:tavLst>
                                        <p:tav tm="0">
                                          <p:val>
                                            <p:fltVal val="0"/>
                                          </p:val>
                                        </p:tav>
                                        <p:tav tm="100000">
                                          <p:val>
                                            <p:strVal val="#ppt_h"/>
                                          </p:val>
                                        </p:tav>
                                      </p:tavLst>
                                    </p:anim>
                                    <p:anim calcmode="lin" valueType="num">
                                      <p:cBhvr>
                                        <p:cTn id="39" dur="1000" fill="hold"/>
                                        <p:tgtEl>
                                          <p:spTgt spid="129"/>
                                        </p:tgtEl>
                                        <p:attrNameLst>
                                          <p:attrName>style.rotation</p:attrName>
                                        </p:attrNameLst>
                                      </p:cBhvr>
                                      <p:tavLst>
                                        <p:tav tm="0">
                                          <p:val>
                                            <p:fltVal val="90"/>
                                          </p:val>
                                        </p:tav>
                                        <p:tav tm="100000">
                                          <p:val>
                                            <p:fltVal val="0"/>
                                          </p:val>
                                        </p:tav>
                                      </p:tavLst>
                                    </p:anim>
                                    <p:animEffect transition="in" filter="fade">
                                      <p:cBhvr>
                                        <p:cTn id="40" dur="1000"/>
                                        <p:tgtEl>
                                          <p:spTgt spid="129"/>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38"/>
                                        </p:tgtEl>
                                        <p:attrNameLst>
                                          <p:attrName>style.visibility</p:attrName>
                                        </p:attrNameLst>
                                      </p:cBhvr>
                                      <p:to>
                                        <p:strVal val="visible"/>
                                      </p:to>
                                    </p:set>
                                    <p:anim calcmode="lin" valueType="num">
                                      <p:cBhvr>
                                        <p:cTn id="43" dur="1000" fill="hold"/>
                                        <p:tgtEl>
                                          <p:spTgt spid="138"/>
                                        </p:tgtEl>
                                        <p:attrNameLst>
                                          <p:attrName>ppt_w</p:attrName>
                                        </p:attrNameLst>
                                      </p:cBhvr>
                                      <p:tavLst>
                                        <p:tav tm="0">
                                          <p:val>
                                            <p:fltVal val="0"/>
                                          </p:val>
                                        </p:tav>
                                        <p:tav tm="100000">
                                          <p:val>
                                            <p:strVal val="#ppt_w"/>
                                          </p:val>
                                        </p:tav>
                                      </p:tavLst>
                                    </p:anim>
                                    <p:anim calcmode="lin" valueType="num">
                                      <p:cBhvr>
                                        <p:cTn id="44" dur="1000" fill="hold"/>
                                        <p:tgtEl>
                                          <p:spTgt spid="138"/>
                                        </p:tgtEl>
                                        <p:attrNameLst>
                                          <p:attrName>ppt_h</p:attrName>
                                        </p:attrNameLst>
                                      </p:cBhvr>
                                      <p:tavLst>
                                        <p:tav tm="0">
                                          <p:val>
                                            <p:fltVal val="0"/>
                                          </p:val>
                                        </p:tav>
                                        <p:tav tm="100000">
                                          <p:val>
                                            <p:strVal val="#ppt_h"/>
                                          </p:val>
                                        </p:tav>
                                      </p:tavLst>
                                    </p:anim>
                                    <p:anim calcmode="lin" valueType="num">
                                      <p:cBhvr>
                                        <p:cTn id="45" dur="1000" fill="hold"/>
                                        <p:tgtEl>
                                          <p:spTgt spid="138"/>
                                        </p:tgtEl>
                                        <p:attrNameLst>
                                          <p:attrName>style.rotation</p:attrName>
                                        </p:attrNameLst>
                                      </p:cBhvr>
                                      <p:tavLst>
                                        <p:tav tm="0">
                                          <p:val>
                                            <p:fltVal val="90"/>
                                          </p:val>
                                        </p:tav>
                                        <p:tav tm="100000">
                                          <p:val>
                                            <p:fltVal val="0"/>
                                          </p:val>
                                        </p:tav>
                                      </p:tavLst>
                                    </p:anim>
                                    <p:animEffect transition="in" filter="fade">
                                      <p:cBhvr>
                                        <p:cTn id="46" dur="1000"/>
                                        <p:tgtEl>
                                          <p:spTgt spid="138"/>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30"/>
                                        </p:tgtEl>
                                        <p:attrNameLst>
                                          <p:attrName>style.visibility</p:attrName>
                                        </p:attrNameLst>
                                      </p:cBhvr>
                                      <p:to>
                                        <p:strVal val="visible"/>
                                      </p:to>
                                    </p:set>
                                    <p:anim calcmode="lin" valueType="num">
                                      <p:cBhvr>
                                        <p:cTn id="49" dur="1000" fill="hold"/>
                                        <p:tgtEl>
                                          <p:spTgt spid="130"/>
                                        </p:tgtEl>
                                        <p:attrNameLst>
                                          <p:attrName>ppt_w</p:attrName>
                                        </p:attrNameLst>
                                      </p:cBhvr>
                                      <p:tavLst>
                                        <p:tav tm="0">
                                          <p:val>
                                            <p:fltVal val="0"/>
                                          </p:val>
                                        </p:tav>
                                        <p:tav tm="100000">
                                          <p:val>
                                            <p:strVal val="#ppt_w"/>
                                          </p:val>
                                        </p:tav>
                                      </p:tavLst>
                                    </p:anim>
                                    <p:anim calcmode="lin" valueType="num">
                                      <p:cBhvr>
                                        <p:cTn id="50" dur="1000" fill="hold"/>
                                        <p:tgtEl>
                                          <p:spTgt spid="130"/>
                                        </p:tgtEl>
                                        <p:attrNameLst>
                                          <p:attrName>ppt_h</p:attrName>
                                        </p:attrNameLst>
                                      </p:cBhvr>
                                      <p:tavLst>
                                        <p:tav tm="0">
                                          <p:val>
                                            <p:fltVal val="0"/>
                                          </p:val>
                                        </p:tav>
                                        <p:tav tm="100000">
                                          <p:val>
                                            <p:strVal val="#ppt_h"/>
                                          </p:val>
                                        </p:tav>
                                      </p:tavLst>
                                    </p:anim>
                                    <p:anim calcmode="lin" valueType="num">
                                      <p:cBhvr>
                                        <p:cTn id="51" dur="1000" fill="hold"/>
                                        <p:tgtEl>
                                          <p:spTgt spid="130"/>
                                        </p:tgtEl>
                                        <p:attrNameLst>
                                          <p:attrName>style.rotation</p:attrName>
                                        </p:attrNameLst>
                                      </p:cBhvr>
                                      <p:tavLst>
                                        <p:tav tm="0">
                                          <p:val>
                                            <p:fltVal val="90"/>
                                          </p:val>
                                        </p:tav>
                                        <p:tav tm="100000">
                                          <p:val>
                                            <p:fltVal val="0"/>
                                          </p:val>
                                        </p:tav>
                                      </p:tavLst>
                                    </p:anim>
                                    <p:animEffect transition="in" filter="fade">
                                      <p:cBhvr>
                                        <p:cTn id="52" dur="1000"/>
                                        <p:tgtEl>
                                          <p:spTgt spid="130"/>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40"/>
                                        </p:tgtEl>
                                        <p:attrNameLst>
                                          <p:attrName>style.visibility</p:attrName>
                                        </p:attrNameLst>
                                      </p:cBhvr>
                                      <p:to>
                                        <p:strVal val="visible"/>
                                      </p:to>
                                    </p:set>
                                    <p:anim calcmode="lin" valueType="num">
                                      <p:cBhvr>
                                        <p:cTn id="55" dur="1000" fill="hold"/>
                                        <p:tgtEl>
                                          <p:spTgt spid="140"/>
                                        </p:tgtEl>
                                        <p:attrNameLst>
                                          <p:attrName>ppt_w</p:attrName>
                                        </p:attrNameLst>
                                      </p:cBhvr>
                                      <p:tavLst>
                                        <p:tav tm="0">
                                          <p:val>
                                            <p:fltVal val="0"/>
                                          </p:val>
                                        </p:tav>
                                        <p:tav tm="100000">
                                          <p:val>
                                            <p:strVal val="#ppt_w"/>
                                          </p:val>
                                        </p:tav>
                                      </p:tavLst>
                                    </p:anim>
                                    <p:anim calcmode="lin" valueType="num">
                                      <p:cBhvr>
                                        <p:cTn id="56" dur="1000" fill="hold"/>
                                        <p:tgtEl>
                                          <p:spTgt spid="140"/>
                                        </p:tgtEl>
                                        <p:attrNameLst>
                                          <p:attrName>ppt_h</p:attrName>
                                        </p:attrNameLst>
                                      </p:cBhvr>
                                      <p:tavLst>
                                        <p:tav tm="0">
                                          <p:val>
                                            <p:fltVal val="0"/>
                                          </p:val>
                                        </p:tav>
                                        <p:tav tm="100000">
                                          <p:val>
                                            <p:strVal val="#ppt_h"/>
                                          </p:val>
                                        </p:tav>
                                      </p:tavLst>
                                    </p:anim>
                                    <p:anim calcmode="lin" valueType="num">
                                      <p:cBhvr>
                                        <p:cTn id="57" dur="1000" fill="hold"/>
                                        <p:tgtEl>
                                          <p:spTgt spid="140"/>
                                        </p:tgtEl>
                                        <p:attrNameLst>
                                          <p:attrName>style.rotation</p:attrName>
                                        </p:attrNameLst>
                                      </p:cBhvr>
                                      <p:tavLst>
                                        <p:tav tm="0">
                                          <p:val>
                                            <p:fltVal val="90"/>
                                          </p:val>
                                        </p:tav>
                                        <p:tav tm="100000">
                                          <p:val>
                                            <p:fltVal val="0"/>
                                          </p:val>
                                        </p:tav>
                                      </p:tavLst>
                                    </p:anim>
                                    <p:animEffect transition="in" filter="fade">
                                      <p:cBhvr>
                                        <p:cTn id="58" dur="1000"/>
                                        <p:tgtEl>
                                          <p:spTgt spid="140"/>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32"/>
                                        </p:tgtEl>
                                        <p:attrNameLst>
                                          <p:attrName>style.visibility</p:attrName>
                                        </p:attrNameLst>
                                      </p:cBhvr>
                                      <p:to>
                                        <p:strVal val="visible"/>
                                      </p:to>
                                    </p:set>
                                    <p:anim calcmode="lin" valueType="num">
                                      <p:cBhvr>
                                        <p:cTn id="61" dur="1000" fill="hold"/>
                                        <p:tgtEl>
                                          <p:spTgt spid="132"/>
                                        </p:tgtEl>
                                        <p:attrNameLst>
                                          <p:attrName>ppt_w</p:attrName>
                                        </p:attrNameLst>
                                      </p:cBhvr>
                                      <p:tavLst>
                                        <p:tav tm="0">
                                          <p:val>
                                            <p:fltVal val="0"/>
                                          </p:val>
                                        </p:tav>
                                        <p:tav tm="100000">
                                          <p:val>
                                            <p:strVal val="#ppt_w"/>
                                          </p:val>
                                        </p:tav>
                                      </p:tavLst>
                                    </p:anim>
                                    <p:anim calcmode="lin" valueType="num">
                                      <p:cBhvr>
                                        <p:cTn id="62" dur="1000" fill="hold"/>
                                        <p:tgtEl>
                                          <p:spTgt spid="132"/>
                                        </p:tgtEl>
                                        <p:attrNameLst>
                                          <p:attrName>ppt_h</p:attrName>
                                        </p:attrNameLst>
                                      </p:cBhvr>
                                      <p:tavLst>
                                        <p:tav tm="0">
                                          <p:val>
                                            <p:fltVal val="0"/>
                                          </p:val>
                                        </p:tav>
                                        <p:tav tm="100000">
                                          <p:val>
                                            <p:strVal val="#ppt_h"/>
                                          </p:val>
                                        </p:tav>
                                      </p:tavLst>
                                    </p:anim>
                                    <p:anim calcmode="lin" valueType="num">
                                      <p:cBhvr>
                                        <p:cTn id="63" dur="1000" fill="hold"/>
                                        <p:tgtEl>
                                          <p:spTgt spid="132"/>
                                        </p:tgtEl>
                                        <p:attrNameLst>
                                          <p:attrName>style.rotation</p:attrName>
                                        </p:attrNameLst>
                                      </p:cBhvr>
                                      <p:tavLst>
                                        <p:tav tm="0">
                                          <p:val>
                                            <p:fltVal val="90"/>
                                          </p:val>
                                        </p:tav>
                                        <p:tav tm="100000">
                                          <p:val>
                                            <p:fltVal val="0"/>
                                          </p:val>
                                        </p:tav>
                                      </p:tavLst>
                                    </p:anim>
                                    <p:animEffect transition="in" filter="fade">
                                      <p:cBhvr>
                                        <p:cTn id="64" dur="1000"/>
                                        <p:tgtEl>
                                          <p:spTgt spid="132"/>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42"/>
                                        </p:tgtEl>
                                        <p:attrNameLst>
                                          <p:attrName>style.visibility</p:attrName>
                                        </p:attrNameLst>
                                      </p:cBhvr>
                                      <p:to>
                                        <p:strVal val="visible"/>
                                      </p:to>
                                    </p:set>
                                    <p:anim calcmode="lin" valueType="num">
                                      <p:cBhvr>
                                        <p:cTn id="67" dur="1000" fill="hold"/>
                                        <p:tgtEl>
                                          <p:spTgt spid="142"/>
                                        </p:tgtEl>
                                        <p:attrNameLst>
                                          <p:attrName>ppt_w</p:attrName>
                                        </p:attrNameLst>
                                      </p:cBhvr>
                                      <p:tavLst>
                                        <p:tav tm="0">
                                          <p:val>
                                            <p:fltVal val="0"/>
                                          </p:val>
                                        </p:tav>
                                        <p:tav tm="100000">
                                          <p:val>
                                            <p:strVal val="#ppt_w"/>
                                          </p:val>
                                        </p:tav>
                                      </p:tavLst>
                                    </p:anim>
                                    <p:anim calcmode="lin" valueType="num">
                                      <p:cBhvr>
                                        <p:cTn id="68" dur="1000" fill="hold"/>
                                        <p:tgtEl>
                                          <p:spTgt spid="142"/>
                                        </p:tgtEl>
                                        <p:attrNameLst>
                                          <p:attrName>ppt_h</p:attrName>
                                        </p:attrNameLst>
                                      </p:cBhvr>
                                      <p:tavLst>
                                        <p:tav tm="0">
                                          <p:val>
                                            <p:fltVal val="0"/>
                                          </p:val>
                                        </p:tav>
                                        <p:tav tm="100000">
                                          <p:val>
                                            <p:strVal val="#ppt_h"/>
                                          </p:val>
                                        </p:tav>
                                      </p:tavLst>
                                    </p:anim>
                                    <p:anim calcmode="lin" valueType="num">
                                      <p:cBhvr>
                                        <p:cTn id="69" dur="1000" fill="hold"/>
                                        <p:tgtEl>
                                          <p:spTgt spid="142"/>
                                        </p:tgtEl>
                                        <p:attrNameLst>
                                          <p:attrName>style.rotation</p:attrName>
                                        </p:attrNameLst>
                                      </p:cBhvr>
                                      <p:tavLst>
                                        <p:tav tm="0">
                                          <p:val>
                                            <p:fltVal val="90"/>
                                          </p:val>
                                        </p:tav>
                                        <p:tav tm="100000">
                                          <p:val>
                                            <p:fltVal val="0"/>
                                          </p:val>
                                        </p:tav>
                                      </p:tavLst>
                                    </p:anim>
                                    <p:animEffect transition="in" filter="fade">
                                      <p:cBhvr>
                                        <p:cTn id="70" dur="1000"/>
                                        <p:tgtEl>
                                          <p:spTgt spid="142"/>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131"/>
                                        </p:tgtEl>
                                        <p:attrNameLst>
                                          <p:attrName>style.visibility</p:attrName>
                                        </p:attrNameLst>
                                      </p:cBhvr>
                                      <p:to>
                                        <p:strVal val="visible"/>
                                      </p:to>
                                    </p:set>
                                    <p:anim calcmode="lin" valueType="num">
                                      <p:cBhvr>
                                        <p:cTn id="73" dur="1000" fill="hold"/>
                                        <p:tgtEl>
                                          <p:spTgt spid="131"/>
                                        </p:tgtEl>
                                        <p:attrNameLst>
                                          <p:attrName>ppt_w</p:attrName>
                                        </p:attrNameLst>
                                      </p:cBhvr>
                                      <p:tavLst>
                                        <p:tav tm="0">
                                          <p:val>
                                            <p:fltVal val="0"/>
                                          </p:val>
                                        </p:tav>
                                        <p:tav tm="100000">
                                          <p:val>
                                            <p:strVal val="#ppt_w"/>
                                          </p:val>
                                        </p:tav>
                                      </p:tavLst>
                                    </p:anim>
                                    <p:anim calcmode="lin" valueType="num">
                                      <p:cBhvr>
                                        <p:cTn id="74" dur="1000" fill="hold"/>
                                        <p:tgtEl>
                                          <p:spTgt spid="131"/>
                                        </p:tgtEl>
                                        <p:attrNameLst>
                                          <p:attrName>ppt_h</p:attrName>
                                        </p:attrNameLst>
                                      </p:cBhvr>
                                      <p:tavLst>
                                        <p:tav tm="0">
                                          <p:val>
                                            <p:fltVal val="0"/>
                                          </p:val>
                                        </p:tav>
                                        <p:tav tm="100000">
                                          <p:val>
                                            <p:strVal val="#ppt_h"/>
                                          </p:val>
                                        </p:tav>
                                      </p:tavLst>
                                    </p:anim>
                                    <p:anim calcmode="lin" valueType="num">
                                      <p:cBhvr>
                                        <p:cTn id="75" dur="1000" fill="hold"/>
                                        <p:tgtEl>
                                          <p:spTgt spid="131"/>
                                        </p:tgtEl>
                                        <p:attrNameLst>
                                          <p:attrName>style.rotation</p:attrName>
                                        </p:attrNameLst>
                                      </p:cBhvr>
                                      <p:tavLst>
                                        <p:tav tm="0">
                                          <p:val>
                                            <p:fltVal val="90"/>
                                          </p:val>
                                        </p:tav>
                                        <p:tav tm="100000">
                                          <p:val>
                                            <p:fltVal val="0"/>
                                          </p:val>
                                        </p:tav>
                                      </p:tavLst>
                                    </p:anim>
                                    <p:animEffect transition="in" filter="fade">
                                      <p:cBhvr>
                                        <p:cTn id="76" dur="1000"/>
                                        <p:tgtEl>
                                          <p:spTgt spid="131"/>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143"/>
                                        </p:tgtEl>
                                        <p:attrNameLst>
                                          <p:attrName>style.visibility</p:attrName>
                                        </p:attrNameLst>
                                      </p:cBhvr>
                                      <p:to>
                                        <p:strVal val="visible"/>
                                      </p:to>
                                    </p:set>
                                    <p:anim calcmode="lin" valueType="num">
                                      <p:cBhvr>
                                        <p:cTn id="79" dur="1000" fill="hold"/>
                                        <p:tgtEl>
                                          <p:spTgt spid="143"/>
                                        </p:tgtEl>
                                        <p:attrNameLst>
                                          <p:attrName>ppt_w</p:attrName>
                                        </p:attrNameLst>
                                      </p:cBhvr>
                                      <p:tavLst>
                                        <p:tav tm="0">
                                          <p:val>
                                            <p:fltVal val="0"/>
                                          </p:val>
                                        </p:tav>
                                        <p:tav tm="100000">
                                          <p:val>
                                            <p:strVal val="#ppt_w"/>
                                          </p:val>
                                        </p:tav>
                                      </p:tavLst>
                                    </p:anim>
                                    <p:anim calcmode="lin" valueType="num">
                                      <p:cBhvr>
                                        <p:cTn id="80" dur="1000" fill="hold"/>
                                        <p:tgtEl>
                                          <p:spTgt spid="143"/>
                                        </p:tgtEl>
                                        <p:attrNameLst>
                                          <p:attrName>ppt_h</p:attrName>
                                        </p:attrNameLst>
                                      </p:cBhvr>
                                      <p:tavLst>
                                        <p:tav tm="0">
                                          <p:val>
                                            <p:fltVal val="0"/>
                                          </p:val>
                                        </p:tav>
                                        <p:tav tm="100000">
                                          <p:val>
                                            <p:strVal val="#ppt_h"/>
                                          </p:val>
                                        </p:tav>
                                      </p:tavLst>
                                    </p:anim>
                                    <p:anim calcmode="lin" valueType="num">
                                      <p:cBhvr>
                                        <p:cTn id="81" dur="1000" fill="hold"/>
                                        <p:tgtEl>
                                          <p:spTgt spid="143"/>
                                        </p:tgtEl>
                                        <p:attrNameLst>
                                          <p:attrName>style.rotation</p:attrName>
                                        </p:attrNameLst>
                                      </p:cBhvr>
                                      <p:tavLst>
                                        <p:tav tm="0">
                                          <p:val>
                                            <p:fltVal val="90"/>
                                          </p:val>
                                        </p:tav>
                                        <p:tav tm="100000">
                                          <p:val>
                                            <p:fltVal val="0"/>
                                          </p:val>
                                        </p:tav>
                                      </p:tavLst>
                                    </p:anim>
                                    <p:animEffect transition="in" filter="fade">
                                      <p:cBhvr>
                                        <p:cTn id="82" dur="1000"/>
                                        <p:tgtEl>
                                          <p:spTgt spid="143"/>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133"/>
                                        </p:tgtEl>
                                        <p:attrNameLst>
                                          <p:attrName>style.visibility</p:attrName>
                                        </p:attrNameLst>
                                      </p:cBhvr>
                                      <p:to>
                                        <p:strVal val="visible"/>
                                      </p:to>
                                    </p:set>
                                    <p:anim calcmode="lin" valueType="num">
                                      <p:cBhvr>
                                        <p:cTn id="85" dur="1000" fill="hold"/>
                                        <p:tgtEl>
                                          <p:spTgt spid="133"/>
                                        </p:tgtEl>
                                        <p:attrNameLst>
                                          <p:attrName>ppt_w</p:attrName>
                                        </p:attrNameLst>
                                      </p:cBhvr>
                                      <p:tavLst>
                                        <p:tav tm="0">
                                          <p:val>
                                            <p:fltVal val="0"/>
                                          </p:val>
                                        </p:tav>
                                        <p:tav tm="100000">
                                          <p:val>
                                            <p:strVal val="#ppt_w"/>
                                          </p:val>
                                        </p:tav>
                                      </p:tavLst>
                                    </p:anim>
                                    <p:anim calcmode="lin" valueType="num">
                                      <p:cBhvr>
                                        <p:cTn id="86" dur="1000" fill="hold"/>
                                        <p:tgtEl>
                                          <p:spTgt spid="133"/>
                                        </p:tgtEl>
                                        <p:attrNameLst>
                                          <p:attrName>ppt_h</p:attrName>
                                        </p:attrNameLst>
                                      </p:cBhvr>
                                      <p:tavLst>
                                        <p:tav tm="0">
                                          <p:val>
                                            <p:fltVal val="0"/>
                                          </p:val>
                                        </p:tav>
                                        <p:tav tm="100000">
                                          <p:val>
                                            <p:strVal val="#ppt_h"/>
                                          </p:val>
                                        </p:tav>
                                      </p:tavLst>
                                    </p:anim>
                                    <p:anim calcmode="lin" valueType="num">
                                      <p:cBhvr>
                                        <p:cTn id="87" dur="1000" fill="hold"/>
                                        <p:tgtEl>
                                          <p:spTgt spid="133"/>
                                        </p:tgtEl>
                                        <p:attrNameLst>
                                          <p:attrName>style.rotation</p:attrName>
                                        </p:attrNameLst>
                                      </p:cBhvr>
                                      <p:tavLst>
                                        <p:tav tm="0">
                                          <p:val>
                                            <p:fltVal val="90"/>
                                          </p:val>
                                        </p:tav>
                                        <p:tav tm="100000">
                                          <p:val>
                                            <p:fltVal val="0"/>
                                          </p:val>
                                        </p:tav>
                                      </p:tavLst>
                                    </p:anim>
                                    <p:animEffect transition="in" filter="fade">
                                      <p:cBhvr>
                                        <p:cTn id="88" dur="1000"/>
                                        <p:tgtEl>
                                          <p:spTgt spid="133"/>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144"/>
                                        </p:tgtEl>
                                        <p:attrNameLst>
                                          <p:attrName>style.visibility</p:attrName>
                                        </p:attrNameLst>
                                      </p:cBhvr>
                                      <p:to>
                                        <p:strVal val="visible"/>
                                      </p:to>
                                    </p:set>
                                    <p:anim calcmode="lin" valueType="num">
                                      <p:cBhvr>
                                        <p:cTn id="91" dur="1000" fill="hold"/>
                                        <p:tgtEl>
                                          <p:spTgt spid="144"/>
                                        </p:tgtEl>
                                        <p:attrNameLst>
                                          <p:attrName>ppt_w</p:attrName>
                                        </p:attrNameLst>
                                      </p:cBhvr>
                                      <p:tavLst>
                                        <p:tav tm="0">
                                          <p:val>
                                            <p:fltVal val="0"/>
                                          </p:val>
                                        </p:tav>
                                        <p:tav tm="100000">
                                          <p:val>
                                            <p:strVal val="#ppt_w"/>
                                          </p:val>
                                        </p:tav>
                                      </p:tavLst>
                                    </p:anim>
                                    <p:anim calcmode="lin" valueType="num">
                                      <p:cBhvr>
                                        <p:cTn id="92" dur="1000" fill="hold"/>
                                        <p:tgtEl>
                                          <p:spTgt spid="144"/>
                                        </p:tgtEl>
                                        <p:attrNameLst>
                                          <p:attrName>ppt_h</p:attrName>
                                        </p:attrNameLst>
                                      </p:cBhvr>
                                      <p:tavLst>
                                        <p:tav tm="0">
                                          <p:val>
                                            <p:fltVal val="0"/>
                                          </p:val>
                                        </p:tav>
                                        <p:tav tm="100000">
                                          <p:val>
                                            <p:strVal val="#ppt_h"/>
                                          </p:val>
                                        </p:tav>
                                      </p:tavLst>
                                    </p:anim>
                                    <p:anim calcmode="lin" valueType="num">
                                      <p:cBhvr>
                                        <p:cTn id="93" dur="1000" fill="hold"/>
                                        <p:tgtEl>
                                          <p:spTgt spid="144"/>
                                        </p:tgtEl>
                                        <p:attrNameLst>
                                          <p:attrName>style.rotation</p:attrName>
                                        </p:attrNameLst>
                                      </p:cBhvr>
                                      <p:tavLst>
                                        <p:tav tm="0">
                                          <p:val>
                                            <p:fltVal val="90"/>
                                          </p:val>
                                        </p:tav>
                                        <p:tav tm="100000">
                                          <p:val>
                                            <p:fltVal val="0"/>
                                          </p:val>
                                        </p:tav>
                                      </p:tavLst>
                                    </p:anim>
                                    <p:animEffect transition="in" filter="fade">
                                      <p:cBhvr>
                                        <p:cTn id="94" dur="1000"/>
                                        <p:tgtEl>
                                          <p:spTgt spid="144"/>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147"/>
                                        </p:tgtEl>
                                        <p:attrNameLst>
                                          <p:attrName>style.visibility</p:attrName>
                                        </p:attrNameLst>
                                      </p:cBhvr>
                                      <p:to>
                                        <p:strVal val="visible"/>
                                      </p:to>
                                    </p:set>
                                    <p:anim calcmode="lin" valueType="num">
                                      <p:cBhvr>
                                        <p:cTn id="97" dur="1000" fill="hold"/>
                                        <p:tgtEl>
                                          <p:spTgt spid="147"/>
                                        </p:tgtEl>
                                        <p:attrNameLst>
                                          <p:attrName>ppt_w</p:attrName>
                                        </p:attrNameLst>
                                      </p:cBhvr>
                                      <p:tavLst>
                                        <p:tav tm="0">
                                          <p:val>
                                            <p:fltVal val="0"/>
                                          </p:val>
                                        </p:tav>
                                        <p:tav tm="100000">
                                          <p:val>
                                            <p:strVal val="#ppt_w"/>
                                          </p:val>
                                        </p:tav>
                                      </p:tavLst>
                                    </p:anim>
                                    <p:anim calcmode="lin" valueType="num">
                                      <p:cBhvr>
                                        <p:cTn id="98" dur="1000" fill="hold"/>
                                        <p:tgtEl>
                                          <p:spTgt spid="147"/>
                                        </p:tgtEl>
                                        <p:attrNameLst>
                                          <p:attrName>ppt_h</p:attrName>
                                        </p:attrNameLst>
                                      </p:cBhvr>
                                      <p:tavLst>
                                        <p:tav tm="0">
                                          <p:val>
                                            <p:fltVal val="0"/>
                                          </p:val>
                                        </p:tav>
                                        <p:tav tm="100000">
                                          <p:val>
                                            <p:strVal val="#ppt_h"/>
                                          </p:val>
                                        </p:tav>
                                      </p:tavLst>
                                    </p:anim>
                                    <p:anim calcmode="lin" valueType="num">
                                      <p:cBhvr>
                                        <p:cTn id="99" dur="1000" fill="hold"/>
                                        <p:tgtEl>
                                          <p:spTgt spid="147"/>
                                        </p:tgtEl>
                                        <p:attrNameLst>
                                          <p:attrName>style.rotation</p:attrName>
                                        </p:attrNameLst>
                                      </p:cBhvr>
                                      <p:tavLst>
                                        <p:tav tm="0">
                                          <p:val>
                                            <p:fltVal val="90"/>
                                          </p:val>
                                        </p:tav>
                                        <p:tav tm="100000">
                                          <p:val>
                                            <p:fltVal val="0"/>
                                          </p:val>
                                        </p:tav>
                                      </p:tavLst>
                                    </p:anim>
                                    <p:animEffect transition="in" filter="fade">
                                      <p:cBhvr>
                                        <p:cTn id="100" dur="1000"/>
                                        <p:tgtEl>
                                          <p:spTgt spid="147"/>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146"/>
                                        </p:tgtEl>
                                        <p:attrNameLst>
                                          <p:attrName>style.visibility</p:attrName>
                                        </p:attrNameLst>
                                      </p:cBhvr>
                                      <p:to>
                                        <p:strVal val="visible"/>
                                      </p:to>
                                    </p:set>
                                    <p:anim calcmode="lin" valueType="num">
                                      <p:cBhvr>
                                        <p:cTn id="103" dur="1000" fill="hold"/>
                                        <p:tgtEl>
                                          <p:spTgt spid="146"/>
                                        </p:tgtEl>
                                        <p:attrNameLst>
                                          <p:attrName>ppt_w</p:attrName>
                                        </p:attrNameLst>
                                      </p:cBhvr>
                                      <p:tavLst>
                                        <p:tav tm="0">
                                          <p:val>
                                            <p:fltVal val="0"/>
                                          </p:val>
                                        </p:tav>
                                        <p:tav tm="100000">
                                          <p:val>
                                            <p:strVal val="#ppt_w"/>
                                          </p:val>
                                        </p:tav>
                                      </p:tavLst>
                                    </p:anim>
                                    <p:anim calcmode="lin" valueType="num">
                                      <p:cBhvr>
                                        <p:cTn id="104" dur="1000" fill="hold"/>
                                        <p:tgtEl>
                                          <p:spTgt spid="146"/>
                                        </p:tgtEl>
                                        <p:attrNameLst>
                                          <p:attrName>ppt_h</p:attrName>
                                        </p:attrNameLst>
                                      </p:cBhvr>
                                      <p:tavLst>
                                        <p:tav tm="0">
                                          <p:val>
                                            <p:fltVal val="0"/>
                                          </p:val>
                                        </p:tav>
                                        <p:tav tm="100000">
                                          <p:val>
                                            <p:strVal val="#ppt_h"/>
                                          </p:val>
                                        </p:tav>
                                      </p:tavLst>
                                    </p:anim>
                                    <p:anim calcmode="lin" valueType="num">
                                      <p:cBhvr>
                                        <p:cTn id="105" dur="1000" fill="hold"/>
                                        <p:tgtEl>
                                          <p:spTgt spid="146"/>
                                        </p:tgtEl>
                                        <p:attrNameLst>
                                          <p:attrName>style.rotation</p:attrName>
                                        </p:attrNameLst>
                                      </p:cBhvr>
                                      <p:tavLst>
                                        <p:tav tm="0">
                                          <p:val>
                                            <p:fltVal val="90"/>
                                          </p:val>
                                        </p:tav>
                                        <p:tav tm="100000">
                                          <p:val>
                                            <p:fltVal val="0"/>
                                          </p:val>
                                        </p:tav>
                                      </p:tavLst>
                                    </p:anim>
                                    <p:animEffect transition="in" filter="fade">
                                      <p:cBhvr>
                                        <p:cTn id="106" dur="1000"/>
                                        <p:tgtEl>
                                          <p:spTgt spid="146"/>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145"/>
                                        </p:tgtEl>
                                        <p:attrNameLst>
                                          <p:attrName>style.visibility</p:attrName>
                                        </p:attrNameLst>
                                      </p:cBhvr>
                                      <p:to>
                                        <p:strVal val="visible"/>
                                      </p:to>
                                    </p:set>
                                    <p:anim calcmode="lin" valueType="num">
                                      <p:cBhvr>
                                        <p:cTn id="109" dur="1000" fill="hold"/>
                                        <p:tgtEl>
                                          <p:spTgt spid="145"/>
                                        </p:tgtEl>
                                        <p:attrNameLst>
                                          <p:attrName>ppt_w</p:attrName>
                                        </p:attrNameLst>
                                      </p:cBhvr>
                                      <p:tavLst>
                                        <p:tav tm="0">
                                          <p:val>
                                            <p:fltVal val="0"/>
                                          </p:val>
                                        </p:tav>
                                        <p:tav tm="100000">
                                          <p:val>
                                            <p:strVal val="#ppt_w"/>
                                          </p:val>
                                        </p:tav>
                                      </p:tavLst>
                                    </p:anim>
                                    <p:anim calcmode="lin" valueType="num">
                                      <p:cBhvr>
                                        <p:cTn id="110" dur="1000" fill="hold"/>
                                        <p:tgtEl>
                                          <p:spTgt spid="145"/>
                                        </p:tgtEl>
                                        <p:attrNameLst>
                                          <p:attrName>ppt_h</p:attrName>
                                        </p:attrNameLst>
                                      </p:cBhvr>
                                      <p:tavLst>
                                        <p:tav tm="0">
                                          <p:val>
                                            <p:fltVal val="0"/>
                                          </p:val>
                                        </p:tav>
                                        <p:tav tm="100000">
                                          <p:val>
                                            <p:strVal val="#ppt_h"/>
                                          </p:val>
                                        </p:tav>
                                      </p:tavLst>
                                    </p:anim>
                                    <p:anim calcmode="lin" valueType="num">
                                      <p:cBhvr>
                                        <p:cTn id="111" dur="1000" fill="hold"/>
                                        <p:tgtEl>
                                          <p:spTgt spid="145"/>
                                        </p:tgtEl>
                                        <p:attrNameLst>
                                          <p:attrName>style.rotation</p:attrName>
                                        </p:attrNameLst>
                                      </p:cBhvr>
                                      <p:tavLst>
                                        <p:tav tm="0">
                                          <p:val>
                                            <p:fltVal val="90"/>
                                          </p:val>
                                        </p:tav>
                                        <p:tav tm="100000">
                                          <p:val>
                                            <p:fltVal val="0"/>
                                          </p:val>
                                        </p:tav>
                                      </p:tavLst>
                                    </p:anim>
                                    <p:animEffect transition="in" filter="fade">
                                      <p:cBhvr>
                                        <p:cTn id="112" dur="1000"/>
                                        <p:tgtEl>
                                          <p:spTgt spid="145"/>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141"/>
                                        </p:tgtEl>
                                        <p:attrNameLst>
                                          <p:attrName>style.visibility</p:attrName>
                                        </p:attrNameLst>
                                      </p:cBhvr>
                                      <p:to>
                                        <p:strVal val="visible"/>
                                      </p:to>
                                    </p:set>
                                    <p:anim calcmode="lin" valueType="num">
                                      <p:cBhvr>
                                        <p:cTn id="115" dur="1000" fill="hold"/>
                                        <p:tgtEl>
                                          <p:spTgt spid="141"/>
                                        </p:tgtEl>
                                        <p:attrNameLst>
                                          <p:attrName>ppt_w</p:attrName>
                                        </p:attrNameLst>
                                      </p:cBhvr>
                                      <p:tavLst>
                                        <p:tav tm="0">
                                          <p:val>
                                            <p:fltVal val="0"/>
                                          </p:val>
                                        </p:tav>
                                        <p:tav tm="100000">
                                          <p:val>
                                            <p:strVal val="#ppt_w"/>
                                          </p:val>
                                        </p:tav>
                                      </p:tavLst>
                                    </p:anim>
                                    <p:anim calcmode="lin" valueType="num">
                                      <p:cBhvr>
                                        <p:cTn id="116" dur="1000" fill="hold"/>
                                        <p:tgtEl>
                                          <p:spTgt spid="141"/>
                                        </p:tgtEl>
                                        <p:attrNameLst>
                                          <p:attrName>ppt_h</p:attrName>
                                        </p:attrNameLst>
                                      </p:cBhvr>
                                      <p:tavLst>
                                        <p:tav tm="0">
                                          <p:val>
                                            <p:fltVal val="0"/>
                                          </p:val>
                                        </p:tav>
                                        <p:tav tm="100000">
                                          <p:val>
                                            <p:strVal val="#ppt_h"/>
                                          </p:val>
                                        </p:tav>
                                      </p:tavLst>
                                    </p:anim>
                                    <p:anim calcmode="lin" valueType="num">
                                      <p:cBhvr>
                                        <p:cTn id="117" dur="1000" fill="hold"/>
                                        <p:tgtEl>
                                          <p:spTgt spid="141"/>
                                        </p:tgtEl>
                                        <p:attrNameLst>
                                          <p:attrName>style.rotation</p:attrName>
                                        </p:attrNameLst>
                                      </p:cBhvr>
                                      <p:tavLst>
                                        <p:tav tm="0">
                                          <p:val>
                                            <p:fltVal val="90"/>
                                          </p:val>
                                        </p:tav>
                                        <p:tav tm="100000">
                                          <p:val>
                                            <p:fltVal val="0"/>
                                          </p:val>
                                        </p:tav>
                                      </p:tavLst>
                                    </p:anim>
                                    <p:animEffect transition="in" filter="fade">
                                      <p:cBhvr>
                                        <p:cTn id="118" dur="1000"/>
                                        <p:tgtEl>
                                          <p:spTgt spid="141"/>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139"/>
                                        </p:tgtEl>
                                        <p:attrNameLst>
                                          <p:attrName>style.visibility</p:attrName>
                                        </p:attrNameLst>
                                      </p:cBhvr>
                                      <p:to>
                                        <p:strVal val="visible"/>
                                      </p:to>
                                    </p:set>
                                    <p:anim calcmode="lin" valueType="num">
                                      <p:cBhvr>
                                        <p:cTn id="121" dur="1000" fill="hold"/>
                                        <p:tgtEl>
                                          <p:spTgt spid="139"/>
                                        </p:tgtEl>
                                        <p:attrNameLst>
                                          <p:attrName>ppt_w</p:attrName>
                                        </p:attrNameLst>
                                      </p:cBhvr>
                                      <p:tavLst>
                                        <p:tav tm="0">
                                          <p:val>
                                            <p:fltVal val="0"/>
                                          </p:val>
                                        </p:tav>
                                        <p:tav tm="100000">
                                          <p:val>
                                            <p:strVal val="#ppt_w"/>
                                          </p:val>
                                        </p:tav>
                                      </p:tavLst>
                                    </p:anim>
                                    <p:anim calcmode="lin" valueType="num">
                                      <p:cBhvr>
                                        <p:cTn id="122" dur="1000" fill="hold"/>
                                        <p:tgtEl>
                                          <p:spTgt spid="139"/>
                                        </p:tgtEl>
                                        <p:attrNameLst>
                                          <p:attrName>ppt_h</p:attrName>
                                        </p:attrNameLst>
                                      </p:cBhvr>
                                      <p:tavLst>
                                        <p:tav tm="0">
                                          <p:val>
                                            <p:fltVal val="0"/>
                                          </p:val>
                                        </p:tav>
                                        <p:tav tm="100000">
                                          <p:val>
                                            <p:strVal val="#ppt_h"/>
                                          </p:val>
                                        </p:tav>
                                      </p:tavLst>
                                    </p:anim>
                                    <p:anim calcmode="lin" valueType="num">
                                      <p:cBhvr>
                                        <p:cTn id="123" dur="1000" fill="hold"/>
                                        <p:tgtEl>
                                          <p:spTgt spid="139"/>
                                        </p:tgtEl>
                                        <p:attrNameLst>
                                          <p:attrName>style.rotation</p:attrName>
                                        </p:attrNameLst>
                                      </p:cBhvr>
                                      <p:tavLst>
                                        <p:tav tm="0">
                                          <p:val>
                                            <p:fltVal val="90"/>
                                          </p:val>
                                        </p:tav>
                                        <p:tav tm="100000">
                                          <p:val>
                                            <p:fltVal val="0"/>
                                          </p:val>
                                        </p:tav>
                                      </p:tavLst>
                                    </p:anim>
                                    <p:animEffect transition="in" filter="fade">
                                      <p:cBhvr>
                                        <p:cTn id="124" dur="1000"/>
                                        <p:tgtEl>
                                          <p:spTgt spid="139"/>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137"/>
                                        </p:tgtEl>
                                        <p:attrNameLst>
                                          <p:attrName>style.visibility</p:attrName>
                                        </p:attrNameLst>
                                      </p:cBhvr>
                                      <p:to>
                                        <p:strVal val="visible"/>
                                      </p:to>
                                    </p:set>
                                    <p:anim calcmode="lin" valueType="num">
                                      <p:cBhvr>
                                        <p:cTn id="127" dur="1000" fill="hold"/>
                                        <p:tgtEl>
                                          <p:spTgt spid="137"/>
                                        </p:tgtEl>
                                        <p:attrNameLst>
                                          <p:attrName>ppt_w</p:attrName>
                                        </p:attrNameLst>
                                      </p:cBhvr>
                                      <p:tavLst>
                                        <p:tav tm="0">
                                          <p:val>
                                            <p:fltVal val="0"/>
                                          </p:val>
                                        </p:tav>
                                        <p:tav tm="100000">
                                          <p:val>
                                            <p:strVal val="#ppt_w"/>
                                          </p:val>
                                        </p:tav>
                                      </p:tavLst>
                                    </p:anim>
                                    <p:anim calcmode="lin" valueType="num">
                                      <p:cBhvr>
                                        <p:cTn id="128" dur="1000" fill="hold"/>
                                        <p:tgtEl>
                                          <p:spTgt spid="137"/>
                                        </p:tgtEl>
                                        <p:attrNameLst>
                                          <p:attrName>ppt_h</p:attrName>
                                        </p:attrNameLst>
                                      </p:cBhvr>
                                      <p:tavLst>
                                        <p:tav tm="0">
                                          <p:val>
                                            <p:fltVal val="0"/>
                                          </p:val>
                                        </p:tav>
                                        <p:tav tm="100000">
                                          <p:val>
                                            <p:strVal val="#ppt_h"/>
                                          </p:val>
                                        </p:tav>
                                      </p:tavLst>
                                    </p:anim>
                                    <p:anim calcmode="lin" valueType="num">
                                      <p:cBhvr>
                                        <p:cTn id="129" dur="1000" fill="hold"/>
                                        <p:tgtEl>
                                          <p:spTgt spid="137"/>
                                        </p:tgtEl>
                                        <p:attrNameLst>
                                          <p:attrName>style.rotation</p:attrName>
                                        </p:attrNameLst>
                                      </p:cBhvr>
                                      <p:tavLst>
                                        <p:tav tm="0">
                                          <p:val>
                                            <p:fltVal val="90"/>
                                          </p:val>
                                        </p:tav>
                                        <p:tav tm="100000">
                                          <p:val>
                                            <p:fltVal val="0"/>
                                          </p:val>
                                        </p:tav>
                                      </p:tavLst>
                                    </p:anim>
                                    <p:animEffect transition="in" filter="fade">
                                      <p:cBhvr>
                                        <p:cTn id="130" dur="1000"/>
                                        <p:tgtEl>
                                          <p:spTgt spid="137"/>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135"/>
                                        </p:tgtEl>
                                        <p:attrNameLst>
                                          <p:attrName>style.visibility</p:attrName>
                                        </p:attrNameLst>
                                      </p:cBhvr>
                                      <p:to>
                                        <p:strVal val="visible"/>
                                      </p:to>
                                    </p:set>
                                    <p:anim calcmode="lin" valueType="num">
                                      <p:cBhvr>
                                        <p:cTn id="133" dur="1000" fill="hold"/>
                                        <p:tgtEl>
                                          <p:spTgt spid="135"/>
                                        </p:tgtEl>
                                        <p:attrNameLst>
                                          <p:attrName>ppt_w</p:attrName>
                                        </p:attrNameLst>
                                      </p:cBhvr>
                                      <p:tavLst>
                                        <p:tav tm="0">
                                          <p:val>
                                            <p:fltVal val="0"/>
                                          </p:val>
                                        </p:tav>
                                        <p:tav tm="100000">
                                          <p:val>
                                            <p:strVal val="#ppt_w"/>
                                          </p:val>
                                        </p:tav>
                                      </p:tavLst>
                                    </p:anim>
                                    <p:anim calcmode="lin" valueType="num">
                                      <p:cBhvr>
                                        <p:cTn id="134" dur="1000" fill="hold"/>
                                        <p:tgtEl>
                                          <p:spTgt spid="135"/>
                                        </p:tgtEl>
                                        <p:attrNameLst>
                                          <p:attrName>ppt_h</p:attrName>
                                        </p:attrNameLst>
                                      </p:cBhvr>
                                      <p:tavLst>
                                        <p:tav tm="0">
                                          <p:val>
                                            <p:fltVal val="0"/>
                                          </p:val>
                                        </p:tav>
                                        <p:tav tm="100000">
                                          <p:val>
                                            <p:strVal val="#ppt_h"/>
                                          </p:val>
                                        </p:tav>
                                      </p:tavLst>
                                    </p:anim>
                                    <p:anim calcmode="lin" valueType="num">
                                      <p:cBhvr>
                                        <p:cTn id="135" dur="1000" fill="hold"/>
                                        <p:tgtEl>
                                          <p:spTgt spid="135"/>
                                        </p:tgtEl>
                                        <p:attrNameLst>
                                          <p:attrName>style.rotation</p:attrName>
                                        </p:attrNameLst>
                                      </p:cBhvr>
                                      <p:tavLst>
                                        <p:tav tm="0">
                                          <p:val>
                                            <p:fltVal val="90"/>
                                          </p:val>
                                        </p:tav>
                                        <p:tav tm="100000">
                                          <p:val>
                                            <p:fltVal val="0"/>
                                          </p:val>
                                        </p:tav>
                                      </p:tavLst>
                                    </p:anim>
                                    <p:animEffect transition="in" filter="fade">
                                      <p:cBhvr>
                                        <p:cTn id="136" dur="1000"/>
                                        <p:tgtEl>
                                          <p:spTgt spid="135"/>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148"/>
                                        </p:tgtEl>
                                        <p:attrNameLst>
                                          <p:attrName>style.visibility</p:attrName>
                                        </p:attrNameLst>
                                      </p:cBhvr>
                                      <p:to>
                                        <p:strVal val="visible"/>
                                      </p:to>
                                    </p:set>
                                    <p:anim calcmode="lin" valueType="num">
                                      <p:cBhvr>
                                        <p:cTn id="139" dur="1000" fill="hold"/>
                                        <p:tgtEl>
                                          <p:spTgt spid="148"/>
                                        </p:tgtEl>
                                        <p:attrNameLst>
                                          <p:attrName>ppt_w</p:attrName>
                                        </p:attrNameLst>
                                      </p:cBhvr>
                                      <p:tavLst>
                                        <p:tav tm="0">
                                          <p:val>
                                            <p:fltVal val="0"/>
                                          </p:val>
                                        </p:tav>
                                        <p:tav tm="100000">
                                          <p:val>
                                            <p:strVal val="#ppt_w"/>
                                          </p:val>
                                        </p:tav>
                                      </p:tavLst>
                                    </p:anim>
                                    <p:anim calcmode="lin" valueType="num">
                                      <p:cBhvr>
                                        <p:cTn id="140" dur="1000" fill="hold"/>
                                        <p:tgtEl>
                                          <p:spTgt spid="148"/>
                                        </p:tgtEl>
                                        <p:attrNameLst>
                                          <p:attrName>ppt_h</p:attrName>
                                        </p:attrNameLst>
                                      </p:cBhvr>
                                      <p:tavLst>
                                        <p:tav tm="0">
                                          <p:val>
                                            <p:fltVal val="0"/>
                                          </p:val>
                                        </p:tav>
                                        <p:tav tm="100000">
                                          <p:val>
                                            <p:strVal val="#ppt_h"/>
                                          </p:val>
                                        </p:tav>
                                      </p:tavLst>
                                    </p:anim>
                                    <p:anim calcmode="lin" valueType="num">
                                      <p:cBhvr>
                                        <p:cTn id="141" dur="1000" fill="hold"/>
                                        <p:tgtEl>
                                          <p:spTgt spid="148"/>
                                        </p:tgtEl>
                                        <p:attrNameLst>
                                          <p:attrName>style.rotation</p:attrName>
                                        </p:attrNameLst>
                                      </p:cBhvr>
                                      <p:tavLst>
                                        <p:tav tm="0">
                                          <p:val>
                                            <p:fltVal val="90"/>
                                          </p:val>
                                        </p:tav>
                                        <p:tav tm="100000">
                                          <p:val>
                                            <p:fltVal val="0"/>
                                          </p:val>
                                        </p:tav>
                                      </p:tavLst>
                                    </p:anim>
                                    <p:animEffect transition="in" filter="fade">
                                      <p:cBhvr>
                                        <p:cTn id="142" dur="1000"/>
                                        <p:tgtEl>
                                          <p:spTgt spid="148"/>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120"/>
                                        </p:tgtEl>
                                        <p:attrNameLst>
                                          <p:attrName>style.visibility</p:attrName>
                                        </p:attrNameLst>
                                      </p:cBhvr>
                                      <p:to>
                                        <p:strVal val="visible"/>
                                      </p:to>
                                    </p:set>
                                    <p:anim calcmode="lin" valueType="num">
                                      <p:cBhvr>
                                        <p:cTn id="145" dur="1000" fill="hold"/>
                                        <p:tgtEl>
                                          <p:spTgt spid="120"/>
                                        </p:tgtEl>
                                        <p:attrNameLst>
                                          <p:attrName>ppt_w</p:attrName>
                                        </p:attrNameLst>
                                      </p:cBhvr>
                                      <p:tavLst>
                                        <p:tav tm="0">
                                          <p:val>
                                            <p:fltVal val="0"/>
                                          </p:val>
                                        </p:tav>
                                        <p:tav tm="100000">
                                          <p:val>
                                            <p:strVal val="#ppt_w"/>
                                          </p:val>
                                        </p:tav>
                                      </p:tavLst>
                                    </p:anim>
                                    <p:anim calcmode="lin" valueType="num">
                                      <p:cBhvr>
                                        <p:cTn id="146" dur="1000" fill="hold"/>
                                        <p:tgtEl>
                                          <p:spTgt spid="120"/>
                                        </p:tgtEl>
                                        <p:attrNameLst>
                                          <p:attrName>ppt_h</p:attrName>
                                        </p:attrNameLst>
                                      </p:cBhvr>
                                      <p:tavLst>
                                        <p:tav tm="0">
                                          <p:val>
                                            <p:fltVal val="0"/>
                                          </p:val>
                                        </p:tav>
                                        <p:tav tm="100000">
                                          <p:val>
                                            <p:strVal val="#ppt_h"/>
                                          </p:val>
                                        </p:tav>
                                      </p:tavLst>
                                    </p:anim>
                                    <p:anim calcmode="lin" valueType="num">
                                      <p:cBhvr>
                                        <p:cTn id="147" dur="1000" fill="hold"/>
                                        <p:tgtEl>
                                          <p:spTgt spid="120"/>
                                        </p:tgtEl>
                                        <p:attrNameLst>
                                          <p:attrName>style.rotation</p:attrName>
                                        </p:attrNameLst>
                                      </p:cBhvr>
                                      <p:tavLst>
                                        <p:tav tm="0">
                                          <p:val>
                                            <p:fltVal val="90"/>
                                          </p:val>
                                        </p:tav>
                                        <p:tav tm="100000">
                                          <p:val>
                                            <p:fltVal val="0"/>
                                          </p:val>
                                        </p:tav>
                                      </p:tavLst>
                                    </p:anim>
                                    <p:animEffect transition="in" filter="fade">
                                      <p:cBhvr>
                                        <p:cTn id="148" dur="1000"/>
                                        <p:tgtEl>
                                          <p:spTgt spid="120"/>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121"/>
                                        </p:tgtEl>
                                        <p:attrNameLst>
                                          <p:attrName>style.visibility</p:attrName>
                                        </p:attrNameLst>
                                      </p:cBhvr>
                                      <p:to>
                                        <p:strVal val="visible"/>
                                      </p:to>
                                    </p:set>
                                    <p:anim calcmode="lin" valueType="num">
                                      <p:cBhvr>
                                        <p:cTn id="151" dur="1000" fill="hold"/>
                                        <p:tgtEl>
                                          <p:spTgt spid="121"/>
                                        </p:tgtEl>
                                        <p:attrNameLst>
                                          <p:attrName>ppt_w</p:attrName>
                                        </p:attrNameLst>
                                      </p:cBhvr>
                                      <p:tavLst>
                                        <p:tav tm="0">
                                          <p:val>
                                            <p:fltVal val="0"/>
                                          </p:val>
                                        </p:tav>
                                        <p:tav tm="100000">
                                          <p:val>
                                            <p:strVal val="#ppt_w"/>
                                          </p:val>
                                        </p:tav>
                                      </p:tavLst>
                                    </p:anim>
                                    <p:anim calcmode="lin" valueType="num">
                                      <p:cBhvr>
                                        <p:cTn id="152" dur="1000" fill="hold"/>
                                        <p:tgtEl>
                                          <p:spTgt spid="121"/>
                                        </p:tgtEl>
                                        <p:attrNameLst>
                                          <p:attrName>ppt_h</p:attrName>
                                        </p:attrNameLst>
                                      </p:cBhvr>
                                      <p:tavLst>
                                        <p:tav tm="0">
                                          <p:val>
                                            <p:fltVal val="0"/>
                                          </p:val>
                                        </p:tav>
                                        <p:tav tm="100000">
                                          <p:val>
                                            <p:strVal val="#ppt_h"/>
                                          </p:val>
                                        </p:tav>
                                      </p:tavLst>
                                    </p:anim>
                                    <p:anim calcmode="lin" valueType="num">
                                      <p:cBhvr>
                                        <p:cTn id="153" dur="1000" fill="hold"/>
                                        <p:tgtEl>
                                          <p:spTgt spid="121"/>
                                        </p:tgtEl>
                                        <p:attrNameLst>
                                          <p:attrName>style.rotation</p:attrName>
                                        </p:attrNameLst>
                                      </p:cBhvr>
                                      <p:tavLst>
                                        <p:tav tm="0">
                                          <p:val>
                                            <p:fltVal val="90"/>
                                          </p:val>
                                        </p:tav>
                                        <p:tav tm="100000">
                                          <p:val>
                                            <p:fltVal val="0"/>
                                          </p:val>
                                        </p:tav>
                                      </p:tavLst>
                                    </p:anim>
                                    <p:animEffect transition="in" filter="fade">
                                      <p:cBhvr>
                                        <p:cTn id="154" dur="1000"/>
                                        <p:tgtEl>
                                          <p:spTgt spid="121"/>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122"/>
                                        </p:tgtEl>
                                        <p:attrNameLst>
                                          <p:attrName>style.visibility</p:attrName>
                                        </p:attrNameLst>
                                      </p:cBhvr>
                                      <p:to>
                                        <p:strVal val="visible"/>
                                      </p:to>
                                    </p:set>
                                    <p:anim calcmode="lin" valueType="num">
                                      <p:cBhvr>
                                        <p:cTn id="157" dur="1000" fill="hold"/>
                                        <p:tgtEl>
                                          <p:spTgt spid="122"/>
                                        </p:tgtEl>
                                        <p:attrNameLst>
                                          <p:attrName>ppt_w</p:attrName>
                                        </p:attrNameLst>
                                      </p:cBhvr>
                                      <p:tavLst>
                                        <p:tav tm="0">
                                          <p:val>
                                            <p:fltVal val="0"/>
                                          </p:val>
                                        </p:tav>
                                        <p:tav tm="100000">
                                          <p:val>
                                            <p:strVal val="#ppt_w"/>
                                          </p:val>
                                        </p:tav>
                                      </p:tavLst>
                                    </p:anim>
                                    <p:anim calcmode="lin" valueType="num">
                                      <p:cBhvr>
                                        <p:cTn id="158" dur="1000" fill="hold"/>
                                        <p:tgtEl>
                                          <p:spTgt spid="122"/>
                                        </p:tgtEl>
                                        <p:attrNameLst>
                                          <p:attrName>ppt_h</p:attrName>
                                        </p:attrNameLst>
                                      </p:cBhvr>
                                      <p:tavLst>
                                        <p:tav tm="0">
                                          <p:val>
                                            <p:fltVal val="0"/>
                                          </p:val>
                                        </p:tav>
                                        <p:tav tm="100000">
                                          <p:val>
                                            <p:strVal val="#ppt_h"/>
                                          </p:val>
                                        </p:tav>
                                      </p:tavLst>
                                    </p:anim>
                                    <p:anim calcmode="lin" valueType="num">
                                      <p:cBhvr>
                                        <p:cTn id="159" dur="1000" fill="hold"/>
                                        <p:tgtEl>
                                          <p:spTgt spid="122"/>
                                        </p:tgtEl>
                                        <p:attrNameLst>
                                          <p:attrName>style.rotation</p:attrName>
                                        </p:attrNameLst>
                                      </p:cBhvr>
                                      <p:tavLst>
                                        <p:tav tm="0">
                                          <p:val>
                                            <p:fltVal val="90"/>
                                          </p:val>
                                        </p:tav>
                                        <p:tav tm="100000">
                                          <p:val>
                                            <p:fltVal val="0"/>
                                          </p:val>
                                        </p:tav>
                                      </p:tavLst>
                                    </p:anim>
                                    <p:animEffect transition="in" filter="fade">
                                      <p:cBhvr>
                                        <p:cTn id="160" dur="1000"/>
                                        <p:tgtEl>
                                          <p:spTgt spid="122"/>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123"/>
                                        </p:tgtEl>
                                        <p:attrNameLst>
                                          <p:attrName>style.visibility</p:attrName>
                                        </p:attrNameLst>
                                      </p:cBhvr>
                                      <p:to>
                                        <p:strVal val="visible"/>
                                      </p:to>
                                    </p:set>
                                    <p:anim calcmode="lin" valueType="num">
                                      <p:cBhvr>
                                        <p:cTn id="163" dur="1000" fill="hold"/>
                                        <p:tgtEl>
                                          <p:spTgt spid="123"/>
                                        </p:tgtEl>
                                        <p:attrNameLst>
                                          <p:attrName>ppt_w</p:attrName>
                                        </p:attrNameLst>
                                      </p:cBhvr>
                                      <p:tavLst>
                                        <p:tav tm="0">
                                          <p:val>
                                            <p:fltVal val="0"/>
                                          </p:val>
                                        </p:tav>
                                        <p:tav tm="100000">
                                          <p:val>
                                            <p:strVal val="#ppt_w"/>
                                          </p:val>
                                        </p:tav>
                                      </p:tavLst>
                                    </p:anim>
                                    <p:anim calcmode="lin" valueType="num">
                                      <p:cBhvr>
                                        <p:cTn id="164" dur="1000" fill="hold"/>
                                        <p:tgtEl>
                                          <p:spTgt spid="123"/>
                                        </p:tgtEl>
                                        <p:attrNameLst>
                                          <p:attrName>ppt_h</p:attrName>
                                        </p:attrNameLst>
                                      </p:cBhvr>
                                      <p:tavLst>
                                        <p:tav tm="0">
                                          <p:val>
                                            <p:fltVal val="0"/>
                                          </p:val>
                                        </p:tav>
                                        <p:tav tm="100000">
                                          <p:val>
                                            <p:strVal val="#ppt_h"/>
                                          </p:val>
                                        </p:tav>
                                      </p:tavLst>
                                    </p:anim>
                                    <p:anim calcmode="lin" valueType="num">
                                      <p:cBhvr>
                                        <p:cTn id="165" dur="1000" fill="hold"/>
                                        <p:tgtEl>
                                          <p:spTgt spid="123"/>
                                        </p:tgtEl>
                                        <p:attrNameLst>
                                          <p:attrName>style.rotation</p:attrName>
                                        </p:attrNameLst>
                                      </p:cBhvr>
                                      <p:tavLst>
                                        <p:tav tm="0">
                                          <p:val>
                                            <p:fltVal val="90"/>
                                          </p:val>
                                        </p:tav>
                                        <p:tav tm="100000">
                                          <p:val>
                                            <p:fltVal val="0"/>
                                          </p:val>
                                        </p:tav>
                                      </p:tavLst>
                                    </p:anim>
                                    <p:animEffect transition="in" filter="fade">
                                      <p:cBhvr>
                                        <p:cTn id="166" dur="1000"/>
                                        <p:tgtEl>
                                          <p:spTgt spid="123"/>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124"/>
                                        </p:tgtEl>
                                        <p:attrNameLst>
                                          <p:attrName>style.visibility</p:attrName>
                                        </p:attrNameLst>
                                      </p:cBhvr>
                                      <p:to>
                                        <p:strVal val="visible"/>
                                      </p:to>
                                    </p:set>
                                    <p:anim calcmode="lin" valueType="num">
                                      <p:cBhvr>
                                        <p:cTn id="169" dur="1000" fill="hold"/>
                                        <p:tgtEl>
                                          <p:spTgt spid="124"/>
                                        </p:tgtEl>
                                        <p:attrNameLst>
                                          <p:attrName>ppt_w</p:attrName>
                                        </p:attrNameLst>
                                      </p:cBhvr>
                                      <p:tavLst>
                                        <p:tav tm="0">
                                          <p:val>
                                            <p:fltVal val="0"/>
                                          </p:val>
                                        </p:tav>
                                        <p:tav tm="100000">
                                          <p:val>
                                            <p:strVal val="#ppt_w"/>
                                          </p:val>
                                        </p:tav>
                                      </p:tavLst>
                                    </p:anim>
                                    <p:anim calcmode="lin" valueType="num">
                                      <p:cBhvr>
                                        <p:cTn id="170" dur="1000" fill="hold"/>
                                        <p:tgtEl>
                                          <p:spTgt spid="124"/>
                                        </p:tgtEl>
                                        <p:attrNameLst>
                                          <p:attrName>ppt_h</p:attrName>
                                        </p:attrNameLst>
                                      </p:cBhvr>
                                      <p:tavLst>
                                        <p:tav tm="0">
                                          <p:val>
                                            <p:fltVal val="0"/>
                                          </p:val>
                                        </p:tav>
                                        <p:tav tm="100000">
                                          <p:val>
                                            <p:strVal val="#ppt_h"/>
                                          </p:val>
                                        </p:tav>
                                      </p:tavLst>
                                    </p:anim>
                                    <p:anim calcmode="lin" valueType="num">
                                      <p:cBhvr>
                                        <p:cTn id="171" dur="1000" fill="hold"/>
                                        <p:tgtEl>
                                          <p:spTgt spid="124"/>
                                        </p:tgtEl>
                                        <p:attrNameLst>
                                          <p:attrName>style.rotation</p:attrName>
                                        </p:attrNameLst>
                                      </p:cBhvr>
                                      <p:tavLst>
                                        <p:tav tm="0">
                                          <p:val>
                                            <p:fltVal val="90"/>
                                          </p:val>
                                        </p:tav>
                                        <p:tav tm="100000">
                                          <p:val>
                                            <p:fltVal val="0"/>
                                          </p:val>
                                        </p:tav>
                                      </p:tavLst>
                                    </p:anim>
                                    <p:animEffect transition="in" filter="fade">
                                      <p:cBhvr>
                                        <p:cTn id="172" dur="1000"/>
                                        <p:tgtEl>
                                          <p:spTgt spid="124"/>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125"/>
                                        </p:tgtEl>
                                        <p:attrNameLst>
                                          <p:attrName>style.visibility</p:attrName>
                                        </p:attrNameLst>
                                      </p:cBhvr>
                                      <p:to>
                                        <p:strVal val="visible"/>
                                      </p:to>
                                    </p:set>
                                    <p:anim calcmode="lin" valueType="num">
                                      <p:cBhvr>
                                        <p:cTn id="175" dur="1000" fill="hold"/>
                                        <p:tgtEl>
                                          <p:spTgt spid="125"/>
                                        </p:tgtEl>
                                        <p:attrNameLst>
                                          <p:attrName>ppt_w</p:attrName>
                                        </p:attrNameLst>
                                      </p:cBhvr>
                                      <p:tavLst>
                                        <p:tav tm="0">
                                          <p:val>
                                            <p:fltVal val="0"/>
                                          </p:val>
                                        </p:tav>
                                        <p:tav tm="100000">
                                          <p:val>
                                            <p:strVal val="#ppt_w"/>
                                          </p:val>
                                        </p:tav>
                                      </p:tavLst>
                                    </p:anim>
                                    <p:anim calcmode="lin" valueType="num">
                                      <p:cBhvr>
                                        <p:cTn id="176" dur="1000" fill="hold"/>
                                        <p:tgtEl>
                                          <p:spTgt spid="125"/>
                                        </p:tgtEl>
                                        <p:attrNameLst>
                                          <p:attrName>ppt_h</p:attrName>
                                        </p:attrNameLst>
                                      </p:cBhvr>
                                      <p:tavLst>
                                        <p:tav tm="0">
                                          <p:val>
                                            <p:fltVal val="0"/>
                                          </p:val>
                                        </p:tav>
                                        <p:tav tm="100000">
                                          <p:val>
                                            <p:strVal val="#ppt_h"/>
                                          </p:val>
                                        </p:tav>
                                      </p:tavLst>
                                    </p:anim>
                                    <p:anim calcmode="lin" valueType="num">
                                      <p:cBhvr>
                                        <p:cTn id="177" dur="1000" fill="hold"/>
                                        <p:tgtEl>
                                          <p:spTgt spid="125"/>
                                        </p:tgtEl>
                                        <p:attrNameLst>
                                          <p:attrName>style.rotation</p:attrName>
                                        </p:attrNameLst>
                                      </p:cBhvr>
                                      <p:tavLst>
                                        <p:tav tm="0">
                                          <p:val>
                                            <p:fltVal val="90"/>
                                          </p:val>
                                        </p:tav>
                                        <p:tav tm="100000">
                                          <p:val>
                                            <p:fltVal val="0"/>
                                          </p:val>
                                        </p:tav>
                                      </p:tavLst>
                                    </p:anim>
                                    <p:animEffect transition="in" filter="fade">
                                      <p:cBhvr>
                                        <p:cTn id="178" dur="1000"/>
                                        <p:tgtEl>
                                          <p:spTgt spid="125"/>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126"/>
                                        </p:tgtEl>
                                        <p:attrNameLst>
                                          <p:attrName>style.visibility</p:attrName>
                                        </p:attrNameLst>
                                      </p:cBhvr>
                                      <p:to>
                                        <p:strVal val="visible"/>
                                      </p:to>
                                    </p:set>
                                    <p:anim calcmode="lin" valueType="num">
                                      <p:cBhvr>
                                        <p:cTn id="181" dur="1000" fill="hold"/>
                                        <p:tgtEl>
                                          <p:spTgt spid="126"/>
                                        </p:tgtEl>
                                        <p:attrNameLst>
                                          <p:attrName>ppt_w</p:attrName>
                                        </p:attrNameLst>
                                      </p:cBhvr>
                                      <p:tavLst>
                                        <p:tav tm="0">
                                          <p:val>
                                            <p:fltVal val="0"/>
                                          </p:val>
                                        </p:tav>
                                        <p:tav tm="100000">
                                          <p:val>
                                            <p:strVal val="#ppt_w"/>
                                          </p:val>
                                        </p:tav>
                                      </p:tavLst>
                                    </p:anim>
                                    <p:anim calcmode="lin" valueType="num">
                                      <p:cBhvr>
                                        <p:cTn id="182" dur="1000" fill="hold"/>
                                        <p:tgtEl>
                                          <p:spTgt spid="126"/>
                                        </p:tgtEl>
                                        <p:attrNameLst>
                                          <p:attrName>ppt_h</p:attrName>
                                        </p:attrNameLst>
                                      </p:cBhvr>
                                      <p:tavLst>
                                        <p:tav tm="0">
                                          <p:val>
                                            <p:fltVal val="0"/>
                                          </p:val>
                                        </p:tav>
                                        <p:tav tm="100000">
                                          <p:val>
                                            <p:strVal val="#ppt_h"/>
                                          </p:val>
                                        </p:tav>
                                      </p:tavLst>
                                    </p:anim>
                                    <p:anim calcmode="lin" valueType="num">
                                      <p:cBhvr>
                                        <p:cTn id="183" dur="1000" fill="hold"/>
                                        <p:tgtEl>
                                          <p:spTgt spid="126"/>
                                        </p:tgtEl>
                                        <p:attrNameLst>
                                          <p:attrName>style.rotation</p:attrName>
                                        </p:attrNameLst>
                                      </p:cBhvr>
                                      <p:tavLst>
                                        <p:tav tm="0">
                                          <p:val>
                                            <p:fltVal val="90"/>
                                          </p:val>
                                        </p:tav>
                                        <p:tav tm="100000">
                                          <p:val>
                                            <p:fltVal val="0"/>
                                          </p:val>
                                        </p:tav>
                                      </p:tavLst>
                                    </p:anim>
                                    <p:animEffect transition="in" filter="fade">
                                      <p:cBhvr>
                                        <p:cTn id="184" dur="1000"/>
                                        <p:tgtEl>
                                          <p:spTgt spid="126"/>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149"/>
                                        </p:tgtEl>
                                        <p:attrNameLst>
                                          <p:attrName>style.visibility</p:attrName>
                                        </p:attrNameLst>
                                      </p:cBhvr>
                                      <p:to>
                                        <p:strVal val="visible"/>
                                      </p:to>
                                    </p:set>
                                    <p:anim calcmode="lin" valueType="num">
                                      <p:cBhvr>
                                        <p:cTn id="187" dur="1000" fill="hold"/>
                                        <p:tgtEl>
                                          <p:spTgt spid="149"/>
                                        </p:tgtEl>
                                        <p:attrNameLst>
                                          <p:attrName>ppt_w</p:attrName>
                                        </p:attrNameLst>
                                      </p:cBhvr>
                                      <p:tavLst>
                                        <p:tav tm="0">
                                          <p:val>
                                            <p:fltVal val="0"/>
                                          </p:val>
                                        </p:tav>
                                        <p:tav tm="100000">
                                          <p:val>
                                            <p:strVal val="#ppt_w"/>
                                          </p:val>
                                        </p:tav>
                                      </p:tavLst>
                                    </p:anim>
                                    <p:anim calcmode="lin" valueType="num">
                                      <p:cBhvr>
                                        <p:cTn id="188" dur="1000" fill="hold"/>
                                        <p:tgtEl>
                                          <p:spTgt spid="149"/>
                                        </p:tgtEl>
                                        <p:attrNameLst>
                                          <p:attrName>ppt_h</p:attrName>
                                        </p:attrNameLst>
                                      </p:cBhvr>
                                      <p:tavLst>
                                        <p:tav tm="0">
                                          <p:val>
                                            <p:fltVal val="0"/>
                                          </p:val>
                                        </p:tav>
                                        <p:tav tm="100000">
                                          <p:val>
                                            <p:strVal val="#ppt_h"/>
                                          </p:val>
                                        </p:tav>
                                      </p:tavLst>
                                    </p:anim>
                                    <p:anim calcmode="lin" valueType="num">
                                      <p:cBhvr>
                                        <p:cTn id="189" dur="1000" fill="hold"/>
                                        <p:tgtEl>
                                          <p:spTgt spid="149"/>
                                        </p:tgtEl>
                                        <p:attrNameLst>
                                          <p:attrName>style.rotation</p:attrName>
                                        </p:attrNameLst>
                                      </p:cBhvr>
                                      <p:tavLst>
                                        <p:tav tm="0">
                                          <p:val>
                                            <p:fltVal val="90"/>
                                          </p:val>
                                        </p:tav>
                                        <p:tav tm="100000">
                                          <p:val>
                                            <p:fltVal val="0"/>
                                          </p:val>
                                        </p:tav>
                                      </p:tavLst>
                                    </p:anim>
                                    <p:animEffect transition="in" filter="fade">
                                      <p:cBhvr>
                                        <p:cTn id="190" dur="10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3"/>
          </p:nvPr>
        </p:nvSpPr>
        <p:spPr>
          <a:xfrm>
            <a:off x="1061919" y="1468663"/>
            <a:ext cx="10214093" cy="4685232"/>
          </a:xfrm>
        </p:spPr>
        <p:txBody>
          <a:bodyPr>
            <a:normAutofit fontScale="92500"/>
          </a:bodyPr>
          <a:lstStyle/>
          <a:p>
            <a:r>
              <a:rPr lang="en-US" dirty="0"/>
              <a:t>Get into groups of two or three</a:t>
            </a:r>
          </a:p>
          <a:p>
            <a:r>
              <a:rPr lang="en-US" dirty="0"/>
              <a:t>Each person should fill out a sleep log based on his/her recollection of the past three nights of sleep.</a:t>
            </a:r>
          </a:p>
          <a:p>
            <a:r>
              <a:rPr lang="en-US" dirty="0"/>
              <a:t>Figure out TIB in minutes.  8 hours = 480 minutes.</a:t>
            </a:r>
          </a:p>
          <a:p>
            <a:r>
              <a:rPr lang="en-US" dirty="0"/>
              <a:t>Subtract SL and WASO from TIB.  This is TST.</a:t>
            </a:r>
          </a:p>
          <a:p>
            <a:r>
              <a:rPr lang="en-US" dirty="0"/>
              <a:t>Divide TST by TIB = SE</a:t>
            </a:r>
          </a:p>
          <a:p>
            <a:r>
              <a:rPr lang="en-US" dirty="0"/>
              <a:t>Keep your calculations handy.  We will be using them later in the presentation.</a:t>
            </a:r>
          </a:p>
          <a:p>
            <a:pPr marL="101600" indent="0">
              <a:buNone/>
            </a:pPr>
            <a:endParaRPr lang="en-US" dirty="0"/>
          </a:p>
        </p:txBody>
      </p:sp>
      <p:sp>
        <p:nvSpPr>
          <p:cNvPr id="3" name="Slide Number Placeholder 2"/>
          <p:cNvSpPr>
            <a:spLocks noGrp="1"/>
          </p:cNvSpPr>
          <p:nvPr>
            <p:ph type="sldNum" sz="quarter" idx="4"/>
          </p:nvPr>
        </p:nvSpPr>
        <p:spPr/>
        <p:txBody>
          <a:bodyPr/>
          <a:lstStyle/>
          <a:p>
            <a:fld id="{0B454402-1050-DD4D-8113-F1BC161B592E}" type="slidenum">
              <a:rPr lang="en-US" smtClean="0"/>
              <a:pPr/>
              <a:t>179</a:t>
            </a:fld>
            <a:endParaRPr lang="en-US" dirty="0"/>
          </a:p>
        </p:txBody>
      </p:sp>
      <p:sp>
        <p:nvSpPr>
          <p:cNvPr id="4" name="Title 3"/>
          <p:cNvSpPr>
            <a:spLocks noGrp="1"/>
          </p:cNvSpPr>
          <p:nvPr>
            <p:ph type="title"/>
          </p:nvPr>
        </p:nvSpPr>
        <p:spPr/>
        <p:txBody>
          <a:bodyPr/>
          <a:lstStyle/>
          <a:p>
            <a:r>
              <a:rPr lang="en-US" b="1" dirty="0"/>
              <a:t>Fun with Sleep Logs</a:t>
            </a:r>
          </a:p>
        </p:txBody>
      </p:sp>
    </p:spTree>
    <p:extLst>
      <p:ext uri="{BB962C8B-B14F-4D97-AF65-F5344CB8AC3E}">
        <p14:creationId xmlns:p14="http://schemas.microsoft.com/office/powerpoint/2010/main" val="2987732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 calcmode="lin" valueType="num">
                                      <p:cBhvr additive="base">
                                        <p:cTn id="2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02532" y="4897539"/>
            <a:ext cx="1702683" cy="1702683"/>
          </a:xfrm>
          <a:prstGeom prst="rect">
            <a:avLst/>
          </a:prstGeom>
        </p:spPr>
      </p:pic>
      <p:sp>
        <p:nvSpPr>
          <p:cNvPr id="4" name="Title 1"/>
          <p:cNvSpPr txBox="1">
            <a:spLocks/>
          </p:cNvSpPr>
          <p:nvPr/>
        </p:nvSpPr>
        <p:spPr>
          <a:xfrm>
            <a:off x="2589211" y="76200"/>
            <a:ext cx="8337325" cy="115033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r>
              <a:rPr lang="en-US" b="1">
                <a:solidFill>
                  <a:schemeClr val="tx1"/>
                </a:solidFill>
              </a:rPr>
              <a:t>Insomnia and Depression are Linked</a:t>
            </a:r>
            <a:endParaRPr lang="en-US" dirty="0">
              <a:solidFill>
                <a:schemeClr val="tx1"/>
              </a:solidFill>
            </a:endParaRPr>
          </a:p>
        </p:txBody>
      </p:sp>
      <p:sp>
        <p:nvSpPr>
          <p:cNvPr id="5" name="5-Point Star 4"/>
          <p:cNvSpPr/>
          <p:nvPr/>
        </p:nvSpPr>
        <p:spPr>
          <a:xfrm>
            <a:off x="4556030" y="2638705"/>
            <a:ext cx="2838583" cy="2461355"/>
          </a:xfrm>
          <a:prstGeom prst="star5">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5149531" y="3524665"/>
            <a:ext cx="1540945" cy="646331"/>
          </a:xfrm>
          <a:prstGeom prst="rect">
            <a:avLst/>
          </a:prstGeom>
          <a:noFill/>
        </p:spPr>
        <p:txBody>
          <a:bodyPr wrap="square" rtlCol="0">
            <a:spAutoFit/>
          </a:bodyPr>
          <a:lstStyle/>
          <a:p>
            <a:pPr algn="ctr"/>
            <a:r>
              <a:rPr lang="en-US" b="1" dirty="0"/>
              <a:t>Insomnia &amp; Depression</a:t>
            </a:r>
          </a:p>
        </p:txBody>
      </p:sp>
      <p:sp>
        <p:nvSpPr>
          <p:cNvPr id="7" name="Horizontal Scroll 6"/>
          <p:cNvSpPr/>
          <p:nvPr/>
        </p:nvSpPr>
        <p:spPr>
          <a:xfrm>
            <a:off x="1644332" y="1696401"/>
            <a:ext cx="2433072" cy="1782361"/>
          </a:xfrm>
          <a:prstGeom prst="horizontalScroll">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Horizontal Scroll 7"/>
          <p:cNvSpPr/>
          <p:nvPr/>
        </p:nvSpPr>
        <p:spPr>
          <a:xfrm>
            <a:off x="1675456" y="3313773"/>
            <a:ext cx="2433072" cy="1782361"/>
          </a:xfrm>
          <a:prstGeom prst="horizontalScroll">
            <a:avLst/>
          </a:prstGeom>
          <a:solidFill>
            <a:schemeClr val="bg1">
              <a:lumMod val="8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Horizontal Scroll 8"/>
          <p:cNvSpPr/>
          <p:nvPr/>
        </p:nvSpPr>
        <p:spPr>
          <a:xfrm>
            <a:off x="1672236" y="4848505"/>
            <a:ext cx="2433072" cy="1782361"/>
          </a:xfrm>
          <a:prstGeom prst="horizontalScroll">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Horizontal Scroll 9"/>
          <p:cNvSpPr/>
          <p:nvPr/>
        </p:nvSpPr>
        <p:spPr>
          <a:xfrm>
            <a:off x="7740332" y="1810701"/>
            <a:ext cx="2433072" cy="1782361"/>
          </a:xfrm>
          <a:prstGeom prst="horizontalScroll">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Horizontal Scroll 10"/>
          <p:cNvSpPr/>
          <p:nvPr/>
        </p:nvSpPr>
        <p:spPr>
          <a:xfrm>
            <a:off x="7740332" y="3410901"/>
            <a:ext cx="2433072" cy="1782361"/>
          </a:xfrm>
          <a:prstGeom prst="horizontalScroll">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Arrow Connector 11"/>
          <p:cNvCxnSpPr/>
          <p:nvPr/>
        </p:nvCxnSpPr>
        <p:spPr>
          <a:xfrm>
            <a:off x="4082732" y="2496502"/>
            <a:ext cx="892126" cy="466809"/>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082732" y="4113874"/>
            <a:ext cx="892126" cy="0"/>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4082732" y="5648606"/>
            <a:ext cx="729921" cy="50885"/>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7587932" y="2706052"/>
            <a:ext cx="49024" cy="488027"/>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7604031" y="4279556"/>
            <a:ext cx="49024" cy="12357"/>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949132" y="1925002"/>
            <a:ext cx="2108662" cy="1384995"/>
          </a:xfrm>
          <a:prstGeom prst="rect">
            <a:avLst/>
          </a:prstGeom>
          <a:noFill/>
        </p:spPr>
        <p:txBody>
          <a:bodyPr wrap="square" rtlCol="0">
            <a:spAutoFit/>
          </a:bodyPr>
          <a:lstStyle/>
          <a:p>
            <a:r>
              <a:rPr lang="en-US" sz="1400" dirty="0"/>
              <a:t>Patients with persistent insomnia have an average of a 3.5 fold increase in developing depression.1</a:t>
            </a:r>
          </a:p>
        </p:txBody>
      </p:sp>
      <p:sp>
        <p:nvSpPr>
          <p:cNvPr id="18" name="TextBox 17"/>
          <p:cNvSpPr txBox="1"/>
          <p:nvPr/>
        </p:nvSpPr>
        <p:spPr>
          <a:xfrm>
            <a:off x="1949132" y="3524665"/>
            <a:ext cx="2108662" cy="1169551"/>
          </a:xfrm>
          <a:prstGeom prst="rect">
            <a:avLst/>
          </a:prstGeom>
          <a:noFill/>
        </p:spPr>
        <p:txBody>
          <a:bodyPr wrap="square" rtlCol="0">
            <a:spAutoFit/>
          </a:bodyPr>
          <a:lstStyle/>
          <a:p>
            <a:r>
              <a:rPr lang="en-US" sz="1400" dirty="0"/>
              <a:t>Patients with insomnia on 2 consecutive interviews had odds ratio of developing depression of 39.8.  2</a:t>
            </a:r>
          </a:p>
        </p:txBody>
      </p:sp>
      <p:sp>
        <p:nvSpPr>
          <p:cNvPr id="19" name="Flowchart: Predefined Process 18"/>
          <p:cNvSpPr/>
          <p:nvPr/>
        </p:nvSpPr>
        <p:spPr>
          <a:xfrm>
            <a:off x="4654232" y="1696401"/>
            <a:ext cx="2595276" cy="678995"/>
          </a:xfrm>
          <a:prstGeom prst="flowChartPredefinedProces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p:cNvSpPr txBox="1"/>
          <p:nvPr/>
        </p:nvSpPr>
        <p:spPr>
          <a:xfrm>
            <a:off x="4654232" y="1696401"/>
            <a:ext cx="2595276" cy="707886"/>
          </a:xfrm>
          <a:prstGeom prst="rect">
            <a:avLst/>
          </a:prstGeom>
          <a:noFill/>
        </p:spPr>
        <p:txBody>
          <a:bodyPr wrap="square" rtlCol="0">
            <a:spAutoFit/>
          </a:bodyPr>
          <a:lstStyle/>
          <a:p>
            <a:pPr algn="ctr"/>
            <a:r>
              <a:rPr lang="en-US" sz="2000" b="1" dirty="0">
                <a:solidFill>
                  <a:schemeClr val="bg1"/>
                </a:solidFill>
              </a:rPr>
              <a:t>The Research </a:t>
            </a:r>
          </a:p>
          <a:p>
            <a:pPr algn="ctr"/>
            <a:r>
              <a:rPr lang="en-US" sz="2000" b="1" dirty="0">
                <a:solidFill>
                  <a:schemeClr val="bg1"/>
                </a:solidFill>
              </a:rPr>
              <a:t>Suggests</a:t>
            </a:r>
          </a:p>
        </p:txBody>
      </p:sp>
      <p:sp>
        <p:nvSpPr>
          <p:cNvPr id="21" name="TextBox 20"/>
          <p:cNvSpPr txBox="1"/>
          <p:nvPr/>
        </p:nvSpPr>
        <p:spPr>
          <a:xfrm>
            <a:off x="7930832" y="2072192"/>
            <a:ext cx="2108662" cy="1323439"/>
          </a:xfrm>
          <a:prstGeom prst="rect">
            <a:avLst/>
          </a:prstGeom>
          <a:noFill/>
        </p:spPr>
        <p:txBody>
          <a:bodyPr wrap="square" rtlCol="0">
            <a:spAutoFit/>
          </a:bodyPr>
          <a:lstStyle/>
          <a:p>
            <a:r>
              <a:rPr lang="en-US" sz="1600" dirty="0"/>
              <a:t>69% of Adolescents reported insomnia prior to developing clinical depression.3</a:t>
            </a:r>
          </a:p>
        </p:txBody>
      </p:sp>
      <p:sp>
        <p:nvSpPr>
          <p:cNvPr id="22" name="TextBox 21"/>
          <p:cNvSpPr txBox="1"/>
          <p:nvPr/>
        </p:nvSpPr>
        <p:spPr>
          <a:xfrm>
            <a:off x="7854632" y="3686665"/>
            <a:ext cx="2189764" cy="1077218"/>
          </a:xfrm>
          <a:prstGeom prst="rect">
            <a:avLst/>
          </a:prstGeom>
          <a:noFill/>
        </p:spPr>
        <p:txBody>
          <a:bodyPr wrap="square" rtlCol="0">
            <a:spAutoFit/>
          </a:bodyPr>
          <a:lstStyle/>
          <a:p>
            <a:r>
              <a:rPr lang="en-US" sz="1600" dirty="0"/>
              <a:t>40% of patients reported insomnia prior to first episode of depression.4</a:t>
            </a:r>
          </a:p>
        </p:txBody>
      </p:sp>
      <p:sp>
        <p:nvSpPr>
          <p:cNvPr id="23" name="Flowchart: Predefined Process 22"/>
          <p:cNvSpPr/>
          <p:nvPr/>
        </p:nvSpPr>
        <p:spPr>
          <a:xfrm>
            <a:off x="4768532" y="5403646"/>
            <a:ext cx="2595276" cy="1164025"/>
          </a:xfrm>
          <a:prstGeom prst="flowChartPredefinedProces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p:cNvSpPr txBox="1"/>
          <p:nvPr/>
        </p:nvSpPr>
        <p:spPr>
          <a:xfrm>
            <a:off x="5149532" y="5425104"/>
            <a:ext cx="1801387" cy="1015663"/>
          </a:xfrm>
          <a:prstGeom prst="rect">
            <a:avLst/>
          </a:prstGeom>
          <a:solidFill>
            <a:srgbClr val="FF0000"/>
          </a:solidFill>
        </p:spPr>
        <p:txBody>
          <a:bodyPr wrap="square" rtlCol="0">
            <a:spAutoFit/>
          </a:bodyPr>
          <a:lstStyle/>
          <a:p>
            <a:pPr algn="ctr"/>
            <a:r>
              <a:rPr lang="en-US" sz="2000" b="1" dirty="0">
                <a:solidFill>
                  <a:schemeClr val="bg1"/>
                </a:solidFill>
              </a:rPr>
              <a:t>Insomnia Precedes Depression</a:t>
            </a:r>
          </a:p>
        </p:txBody>
      </p:sp>
      <p:sp>
        <p:nvSpPr>
          <p:cNvPr id="25" name="TextBox 24"/>
          <p:cNvSpPr txBox="1"/>
          <p:nvPr/>
        </p:nvSpPr>
        <p:spPr>
          <a:xfrm>
            <a:off x="7435531" y="5425104"/>
            <a:ext cx="3244095" cy="923330"/>
          </a:xfrm>
          <a:prstGeom prst="rect">
            <a:avLst/>
          </a:prstGeom>
          <a:noFill/>
        </p:spPr>
        <p:txBody>
          <a:bodyPr wrap="square" rtlCol="0">
            <a:spAutoFit/>
          </a:bodyPr>
          <a:lstStyle/>
          <a:p>
            <a:pPr marL="342900" indent="-342900">
              <a:buAutoNum type="arabicPeriod"/>
            </a:pPr>
            <a:r>
              <a:rPr lang="en-US" sz="1000" dirty="0"/>
              <a:t>Gehrman, Thase, Dieter, &amp; Perlis (2011)</a:t>
            </a:r>
          </a:p>
          <a:p>
            <a:pPr marL="342900" indent="-342900">
              <a:buAutoNum type="arabicPeriod"/>
            </a:pPr>
            <a:r>
              <a:rPr lang="en-US" sz="1000" dirty="0"/>
              <a:t>Ford &amp; Kamerow (1989) </a:t>
            </a:r>
          </a:p>
          <a:p>
            <a:pPr marL="342900" indent="-342900">
              <a:buAutoNum type="arabicPeriod"/>
            </a:pPr>
            <a:r>
              <a:rPr lang="en-US" sz="1000" dirty="0"/>
              <a:t>Ford &amp; Kamerow (1989) </a:t>
            </a:r>
          </a:p>
          <a:p>
            <a:pPr marL="342900" indent="-342900">
              <a:buAutoNum type="arabicPeriod"/>
            </a:pPr>
            <a:r>
              <a:rPr lang="en-US" sz="1000" dirty="0"/>
              <a:t>Ohayon &amp; Roth (2003)</a:t>
            </a:r>
          </a:p>
          <a:p>
            <a:endParaRPr lang="en-US" sz="1400" dirty="0"/>
          </a:p>
        </p:txBody>
      </p:sp>
      <p:sp>
        <p:nvSpPr>
          <p:cNvPr id="26" name="TextBox 25"/>
          <p:cNvSpPr txBox="1"/>
          <p:nvPr/>
        </p:nvSpPr>
        <p:spPr>
          <a:xfrm>
            <a:off x="1928350" y="5063830"/>
            <a:ext cx="2108662" cy="1384995"/>
          </a:xfrm>
          <a:prstGeom prst="rect">
            <a:avLst/>
          </a:prstGeom>
          <a:noFill/>
        </p:spPr>
        <p:txBody>
          <a:bodyPr wrap="square" rtlCol="0">
            <a:spAutoFit/>
          </a:bodyPr>
          <a:lstStyle/>
          <a:p>
            <a:r>
              <a:rPr lang="en-US" sz="1200" b="1" dirty="0"/>
              <a:t>Those whose insomnia was resolved by 2</a:t>
            </a:r>
            <a:r>
              <a:rPr lang="en-US" sz="1200" b="1" baseline="30000" dirty="0"/>
              <a:t>nd</a:t>
            </a:r>
            <a:r>
              <a:rPr lang="en-US" sz="1200" b="1" dirty="0"/>
              <a:t> visit had odds ratio of 1.6.  Untreated insomnia meant a nearly 25 fold increase in risk for depression.  2</a:t>
            </a:r>
          </a:p>
        </p:txBody>
      </p:sp>
      <p:sp>
        <p:nvSpPr>
          <p:cNvPr id="28" name="Slide Number Placeholder 27"/>
          <p:cNvSpPr>
            <a:spLocks noGrp="1"/>
          </p:cNvSpPr>
          <p:nvPr>
            <p:ph type="sldNum" sz="quarter" idx="12"/>
          </p:nvPr>
        </p:nvSpPr>
        <p:spPr>
          <a:xfrm>
            <a:off x="18411" y="6584951"/>
            <a:ext cx="990601" cy="273049"/>
          </a:xfrm>
        </p:spPr>
        <p:txBody>
          <a:bodyPr/>
          <a:lstStyle/>
          <a:p>
            <a:pPr algn="l"/>
            <a:fld id="{E5137D0E-4A4F-4307-8994-C1891D747D59}" type="slidenum">
              <a:rPr lang="en-US" smtClean="0"/>
              <a:pPr algn="l"/>
              <a:t>18</a:t>
            </a:fld>
            <a:endParaRPr lang="en-US" dirty="0"/>
          </a:p>
        </p:txBody>
      </p:sp>
    </p:spTree>
    <p:extLst>
      <p:ext uri="{BB962C8B-B14F-4D97-AF65-F5344CB8AC3E}">
        <p14:creationId xmlns:p14="http://schemas.microsoft.com/office/powerpoint/2010/main" val="1724450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E0A0E88F-0708-4F03-B8D8-15FD5F7A3EC6}" type="slidenum">
              <a:rPr lang="en-US" smtClean="0"/>
              <a:pPr/>
              <a:t>180</a:t>
            </a:fld>
            <a:endParaRPr lang="en-US" dirty="0"/>
          </a:p>
        </p:txBody>
      </p:sp>
      <p:sp>
        <p:nvSpPr>
          <p:cNvPr id="3" name="Title 2"/>
          <p:cNvSpPr>
            <a:spLocks noGrp="1"/>
          </p:cNvSpPr>
          <p:nvPr>
            <p:ph type="title"/>
          </p:nvPr>
        </p:nvSpPr>
        <p:spPr/>
        <p:txBody>
          <a:bodyPr/>
          <a:lstStyle/>
          <a:p>
            <a:r>
              <a:rPr lang="en-US" dirty="0"/>
              <a:t>AASM Sleep Diary</a:t>
            </a:r>
          </a:p>
        </p:txBody>
      </p:sp>
      <p:pic>
        <p:nvPicPr>
          <p:cNvPr id="19459"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1707347" y="974625"/>
            <a:ext cx="8681663" cy="5325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22060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p:cTn id="7" dur="1000" fill="hold"/>
                                        <p:tgtEl>
                                          <p:spTgt spid="19459"/>
                                        </p:tgtEl>
                                        <p:attrNameLst>
                                          <p:attrName>ppt_w</p:attrName>
                                        </p:attrNameLst>
                                      </p:cBhvr>
                                      <p:tavLst>
                                        <p:tav tm="0">
                                          <p:val>
                                            <p:fltVal val="0"/>
                                          </p:val>
                                        </p:tav>
                                        <p:tav tm="100000">
                                          <p:val>
                                            <p:strVal val="#ppt_w"/>
                                          </p:val>
                                        </p:tav>
                                      </p:tavLst>
                                    </p:anim>
                                    <p:anim calcmode="lin" valueType="num">
                                      <p:cBhvr>
                                        <p:cTn id="8" dur="1000" fill="hold"/>
                                        <p:tgtEl>
                                          <p:spTgt spid="19459"/>
                                        </p:tgtEl>
                                        <p:attrNameLst>
                                          <p:attrName>ppt_h</p:attrName>
                                        </p:attrNameLst>
                                      </p:cBhvr>
                                      <p:tavLst>
                                        <p:tav tm="0">
                                          <p:val>
                                            <p:fltVal val="0"/>
                                          </p:val>
                                        </p:tav>
                                        <p:tav tm="100000">
                                          <p:val>
                                            <p:strVal val="#ppt_h"/>
                                          </p:val>
                                        </p:tav>
                                      </p:tavLst>
                                    </p:anim>
                                    <p:anim calcmode="lin" valueType="num">
                                      <p:cBhvr>
                                        <p:cTn id="9" dur="1000" fill="hold"/>
                                        <p:tgtEl>
                                          <p:spTgt spid="19459"/>
                                        </p:tgtEl>
                                        <p:attrNameLst>
                                          <p:attrName>style.rotation</p:attrName>
                                        </p:attrNameLst>
                                      </p:cBhvr>
                                      <p:tavLst>
                                        <p:tav tm="0">
                                          <p:val>
                                            <p:fltVal val="90"/>
                                          </p:val>
                                        </p:tav>
                                        <p:tav tm="100000">
                                          <p:val>
                                            <p:fltVal val="0"/>
                                          </p:val>
                                        </p:tav>
                                      </p:tavLst>
                                    </p:anim>
                                    <p:animEffect transition="in" filter="fade">
                                      <p:cBhvr>
                                        <p:cTn id="10" dur="10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0B454402-1050-DD4D-8113-F1BC161B592E}" type="slidenum">
              <a:rPr lang="en-US" smtClean="0"/>
              <a:pPr/>
              <a:t>181</a:t>
            </a:fld>
            <a:endParaRPr lang="en-US" dirty="0"/>
          </a:p>
        </p:txBody>
      </p:sp>
      <p:sp>
        <p:nvSpPr>
          <p:cNvPr id="4" name="Title 3"/>
          <p:cNvSpPr>
            <a:spLocks noGrp="1"/>
          </p:cNvSpPr>
          <p:nvPr>
            <p:ph type="title"/>
          </p:nvPr>
        </p:nvSpPr>
        <p:spPr/>
        <p:txBody>
          <a:bodyPr/>
          <a:lstStyle/>
          <a:p>
            <a:r>
              <a:rPr lang="en-US" dirty="0"/>
              <a:t>Sumus Sleep Log Calculator</a:t>
            </a:r>
          </a:p>
        </p:txBody>
      </p:sp>
      <p:graphicFrame>
        <p:nvGraphicFramePr>
          <p:cNvPr id="5" name="Object 4"/>
          <p:cNvGraphicFramePr>
            <a:graphicFrameLocks noChangeAspect="1"/>
          </p:cNvGraphicFramePr>
          <p:nvPr>
            <p:extLst>
              <p:ext uri="{D42A27DB-BD31-4B8C-83A1-F6EECF244321}">
                <p14:modId xmlns:p14="http://schemas.microsoft.com/office/powerpoint/2010/main" val="3740931577"/>
              </p:ext>
            </p:extLst>
          </p:nvPr>
        </p:nvGraphicFramePr>
        <p:xfrm>
          <a:off x="1747546" y="1165167"/>
          <a:ext cx="8661691" cy="5258280"/>
        </p:xfrm>
        <a:graphic>
          <a:graphicData uri="http://schemas.openxmlformats.org/presentationml/2006/ole">
            <mc:AlternateContent xmlns:mc="http://schemas.openxmlformats.org/markup-compatibility/2006">
              <mc:Choice xmlns:v="urn:schemas-microsoft-com:vml" Requires="v">
                <p:oleObj spid="_x0000_s23582" name="Worksheet" r:id="rId3" imgW="13735136" imgH="8337425" progId="Excel.Sheet.8">
                  <p:embed/>
                </p:oleObj>
              </mc:Choice>
              <mc:Fallback>
                <p:oleObj name="Worksheet" r:id="rId3" imgW="13735136" imgH="8337425" progId="Excel.Sheet.8">
                  <p:embed/>
                  <p:pic>
                    <p:nvPicPr>
                      <p:cNvPr id="0" name=""/>
                      <p:cNvPicPr/>
                      <p:nvPr/>
                    </p:nvPicPr>
                    <p:blipFill>
                      <a:blip r:embed="rId4"/>
                      <a:stretch>
                        <a:fillRect/>
                      </a:stretch>
                    </p:blipFill>
                    <p:spPr>
                      <a:xfrm>
                        <a:off x="1747546" y="1165167"/>
                        <a:ext cx="8661691" cy="5258280"/>
                      </a:xfrm>
                      <a:prstGeom prst="rect">
                        <a:avLst/>
                      </a:prstGeom>
                    </p:spPr>
                  </p:pic>
                </p:oleObj>
              </mc:Fallback>
            </mc:AlternateContent>
          </a:graphicData>
        </a:graphic>
      </p:graphicFrame>
    </p:spTree>
    <p:extLst>
      <p:ext uri="{BB962C8B-B14F-4D97-AF65-F5344CB8AC3E}">
        <p14:creationId xmlns:p14="http://schemas.microsoft.com/office/powerpoint/2010/main" val="2443622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3"/>
          </p:nvPr>
        </p:nvSpPr>
        <p:spPr>
          <a:xfrm>
            <a:off x="1061919" y="1468663"/>
            <a:ext cx="10290293" cy="4685232"/>
          </a:xfrm>
        </p:spPr>
        <p:txBody>
          <a:bodyPr>
            <a:normAutofit fontScale="85000" lnSpcReduction="20000"/>
          </a:bodyPr>
          <a:lstStyle/>
          <a:p>
            <a:r>
              <a:rPr lang="en-US" dirty="0"/>
              <a:t>There a dozens or more smart phone and wrist applications and self monitoring devices.</a:t>
            </a:r>
          </a:p>
          <a:p>
            <a:endParaRPr lang="en-US" dirty="0"/>
          </a:p>
          <a:p>
            <a:r>
              <a:rPr lang="en-US" dirty="0"/>
              <a:t>Many claim to monitor timing, duration, stages and depth of sleep.</a:t>
            </a:r>
          </a:p>
          <a:p>
            <a:endParaRPr lang="en-US" dirty="0"/>
          </a:p>
          <a:p>
            <a:r>
              <a:rPr lang="en-US" dirty="0"/>
              <a:t>They traditionally haven’t been trusted but have improved in recent years and most are now as effective as </a:t>
            </a:r>
            <a:r>
              <a:rPr lang="en-US" dirty="0" err="1"/>
              <a:t>actigraphy</a:t>
            </a:r>
            <a:r>
              <a:rPr lang="en-US" dirty="0"/>
              <a:t>.</a:t>
            </a:r>
          </a:p>
          <a:p>
            <a:endParaRPr lang="en-US" dirty="0"/>
          </a:p>
          <a:p>
            <a:r>
              <a:rPr lang="en-US" dirty="0"/>
              <a:t>The sleep log is still the gold-standard.</a:t>
            </a:r>
          </a:p>
        </p:txBody>
      </p:sp>
      <p:sp>
        <p:nvSpPr>
          <p:cNvPr id="3" name="Slide Number Placeholder 2"/>
          <p:cNvSpPr>
            <a:spLocks noGrp="1"/>
          </p:cNvSpPr>
          <p:nvPr>
            <p:ph type="sldNum" sz="quarter" idx="4"/>
          </p:nvPr>
        </p:nvSpPr>
        <p:spPr/>
        <p:txBody>
          <a:bodyPr/>
          <a:lstStyle/>
          <a:p>
            <a:fld id="{0B454402-1050-DD4D-8113-F1BC161B592E}" type="slidenum">
              <a:rPr lang="en-US" smtClean="0"/>
              <a:pPr/>
              <a:t>182</a:t>
            </a:fld>
            <a:endParaRPr lang="en-US" dirty="0"/>
          </a:p>
        </p:txBody>
      </p:sp>
      <p:sp>
        <p:nvSpPr>
          <p:cNvPr id="4" name="Title 3"/>
          <p:cNvSpPr>
            <a:spLocks noGrp="1"/>
          </p:cNvSpPr>
          <p:nvPr>
            <p:ph type="title"/>
          </p:nvPr>
        </p:nvSpPr>
        <p:spPr/>
        <p:txBody>
          <a:bodyPr/>
          <a:lstStyle/>
          <a:p>
            <a:r>
              <a:rPr lang="en-US" dirty="0"/>
              <a:t>Sleep Apps</a:t>
            </a:r>
          </a:p>
        </p:txBody>
      </p:sp>
    </p:spTree>
    <p:extLst>
      <p:ext uri="{BB962C8B-B14F-4D97-AF65-F5344CB8AC3E}">
        <p14:creationId xmlns:p14="http://schemas.microsoft.com/office/powerpoint/2010/main" val="208223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 calcmode="lin" valueType="num">
                                      <p:cBhvr additive="base">
                                        <p:cTn id="1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0B454402-1050-DD4D-8113-F1BC161B592E}" type="slidenum">
              <a:rPr lang="en-US" smtClean="0"/>
              <a:pPr/>
              <a:t>183</a:t>
            </a:fld>
            <a:endParaRPr lang="en-US" dirty="0"/>
          </a:p>
        </p:txBody>
      </p:sp>
      <p:sp>
        <p:nvSpPr>
          <p:cNvPr id="4" name="Title 3"/>
          <p:cNvSpPr>
            <a:spLocks noGrp="1"/>
          </p:cNvSpPr>
          <p:nvPr>
            <p:ph type="title"/>
          </p:nvPr>
        </p:nvSpPr>
        <p:spPr>
          <a:xfrm>
            <a:off x="1522412" y="435670"/>
            <a:ext cx="10441760" cy="1032768"/>
          </a:xfrm>
        </p:spPr>
        <p:txBody>
          <a:bodyPr/>
          <a:lstStyle/>
          <a:p>
            <a:r>
              <a:rPr lang="en-US" dirty="0"/>
              <a:t>“ My sleep schedule is around 11-7 and I spend about 8 hours in bed”</a:t>
            </a:r>
          </a:p>
        </p:txBody>
      </p:sp>
      <p:pic>
        <p:nvPicPr>
          <p:cNvPr id="17410" name="Picture 2"/>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2077045" y="1468438"/>
            <a:ext cx="8198246" cy="4684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29950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2000"/>
                                        <p:tgtEl>
                                          <p:spTgt spid="17410"/>
                                        </p:tgtEl>
                                      </p:cBhvr>
                                    </p:animEffect>
                                    <p:anim calcmode="lin" valueType="num">
                                      <p:cBhvr>
                                        <p:cTn id="8" dur="2000" fill="hold"/>
                                        <p:tgtEl>
                                          <p:spTgt spid="17410"/>
                                        </p:tgtEl>
                                        <p:attrNameLst>
                                          <p:attrName>ppt_w</p:attrName>
                                        </p:attrNameLst>
                                      </p:cBhvr>
                                      <p:tavLst>
                                        <p:tav tm="0" fmla="#ppt_w*sin(2.5*pi*$)">
                                          <p:val>
                                            <p:fltVal val="0"/>
                                          </p:val>
                                        </p:tav>
                                        <p:tav tm="100000">
                                          <p:val>
                                            <p:fltVal val="1"/>
                                          </p:val>
                                        </p:tav>
                                      </p:tavLst>
                                    </p:anim>
                                    <p:anim calcmode="lin" valueType="num">
                                      <p:cBhvr>
                                        <p:cTn id="9" dur="2000" fill="hold"/>
                                        <p:tgtEl>
                                          <p:spTgt spid="174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3"/>
          </p:nvPr>
        </p:nvSpPr>
        <p:spPr>
          <a:xfrm>
            <a:off x="760413" y="1371600"/>
            <a:ext cx="10515600" cy="4782295"/>
          </a:xfrm>
        </p:spPr>
        <p:txBody>
          <a:bodyPr/>
          <a:lstStyle/>
          <a:p>
            <a:r>
              <a:rPr lang="en-US" dirty="0"/>
              <a:t>Emphasize importance of daily record keeping close to getting out of bed</a:t>
            </a:r>
          </a:p>
          <a:p>
            <a:endParaRPr lang="en-US" dirty="0"/>
          </a:p>
          <a:p>
            <a:r>
              <a:rPr lang="en-US" dirty="0"/>
              <a:t>Set expectation for continued record keeping throughout treatment</a:t>
            </a:r>
          </a:p>
          <a:p>
            <a:endParaRPr lang="en-US" dirty="0"/>
          </a:p>
          <a:p>
            <a:r>
              <a:rPr lang="en-US" dirty="0"/>
              <a:t>Sleep Log information will be used for treatment decisions</a:t>
            </a:r>
          </a:p>
        </p:txBody>
      </p:sp>
      <p:sp>
        <p:nvSpPr>
          <p:cNvPr id="3" name="Slide Number Placeholder 2"/>
          <p:cNvSpPr>
            <a:spLocks noGrp="1"/>
          </p:cNvSpPr>
          <p:nvPr>
            <p:ph type="sldNum" sz="quarter" idx="4"/>
          </p:nvPr>
        </p:nvSpPr>
        <p:spPr/>
        <p:txBody>
          <a:bodyPr/>
          <a:lstStyle/>
          <a:p>
            <a:fld id="{0B454402-1050-DD4D-8113-F1BC161B592E}" type="slidenum">
              <a:rPr lang="en-US" smtClean="0"/>
              <a:pPr/>
              <a:t>184</a:t>
            </a:fld>
            <a:endParaRPr lang="en-US" dirty="0"/>
          </a:p>
        </p:txBody>
      </p:sp>
      <p:sp>
        <p:nvSpPr>
          <p:cNvPr id="4" name="Title 3"/>
          <p:cNvSpPr>
            <a:spLocks noGrp="1"/>
          </p:cNvSpPr>
          <p:nvPr>
            <p:ph type="title"/>
          </p:nvPr>
        </p:nvSpPr>
        <p:spPr>
          <a:xfrm>
            <a:off x="1370012" y="338832"/>
            <a:ext cx="10441760" cy="1032768"/>
          </a:xfrm>
        </p:spPr>
        <p:txBody>
          <a:bodyPr/>
          <a:lstStyle/>
          <a:p>
            <a:r>
              <a:rPr lang="en-US" dirty="0"/>
              <a:t>Sleep Log:  Enhancing Adherence and Accuracy</a:t>
            </a:r>
          </a:p>
        </p:txBody>
      </p:sp>
    </p:spTree>
    <p:extLst>
      <p:ext uri="{BB962C8B-B14F-4D97-AF65-F5344CB8AC3E}">
        <p14:creationId xmlns:p14="http://schemas.microsoft.com/office/powerpoint/2010/main" val="1526872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446212" y="2743200"/>
            <a:ext cx="9601200" cy="1143000"/>
          </a:xfrm>
        </p:spPr>
        <p:txBody>
          <a:bodyPr anchor="ctr">
            <a:normAutofit/>
          </a:bodyPr>
          <a:lstStyle/>
          <a:p>
            <a:pPr algn="ctr"/>
            <a:r>
              <a:rPr lang="en-US" sz="3600" dirty="0"/>
              <a:t>Questions?</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185</a:t>
            </a:fld>
            <a:endParaRPr lang="en-US" sz="1100" dirty="0"/>
          </a:p>
        </p:txBody>
      </p:sp>
    </p:spTree>
    <p:extLst>
      <p:ext uri="{BB962C8B-B14F-4D97-AF65-F5344CB8AC3E}">
        <p14:creationId xmlns:p14="http://schemas.microsoft.com/office/powerpoint/2010/main" val="1832754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446212" y="2743200"/>
            <a:ext cx="9601200" cy="1143000"/>
          </a:xfrm>
        </p:spPr>
        <p:txBody>
          <a:bodyPr anchor="ctr">
            <a:normAutofit/>
          </a:bodyPr>
          <a:lstStyle/>
          <a:p>
            <a:pPr algn="ctr"/>
            <a:r>
              <a:rPr lang="en-US" sz="3600" dirty="0"/>
              <a:t>First Follow Up Session</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186</a:t>
            </a:fld>
            <a:endParaRPr lang="en-US" sz="1100" dirty="0"/>
          </a:p>
        </p:txBody>
      </p:sp>
    </p:spTree>
    <p:extLst>
      <p:ext uri="{BB962C8B-B14F-4D97-AF65-F5344CB8AC3E}">
        <p14:creationId xmlns:p14="http://schemas.microsoft.com/office/powerpoint/2010/main" val="639407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Tasks of the First Follow-Up Session</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p:cNvSpPr txBox="1"/>
          <p:nvPr/>
        </p:nvSpPr>
        <p:spPr>
          <a:xfrm>
            <a:off x="1067544" y="1371600"/>
            <a:ext cx="9753600" cy="5139869"/>
          </a:xfrm>
          <a:prstGeom prst="rect">
            <a:avLst/>
          </a:prstGeom>
          <a:noFill/>
          <a:ln>
            <a:solidFill>
              <a:schemeClr val="bg2"/>
            </a:solidFill>
          </a:ln>
        </p:spPr>
        <p:txBody>
          <a:bodyPr wrap="square" rtlCol="0" anchor="t" anchorCtr="0">
            <a:spAutoFit/>
          </a:bodyPr>
          <a:lstStyle/>
          <a:p>
            <a:pPr marL="342900" indent="-342900">
              <a:buAutoNum type="arabicPeriod"/>
            </a:pPr>
            <a:r>
              <a:rPr lang="en-US" sz="2400" dirty="0"/>
              <a:t>Basic sleep education (covered earlier)</a:t>
            </a:r>
          </a:p>
          <a:p>
            <a:pPr marL="342900" indent="-342900">
              <a:buAutoNum type="arabicPeriod"/>
            </a:pPr>
            <a:endParaRPr lang="en-US" sz="2400" dirty="0"/>
          </a:p>
          <a:p>
            <a:pPr marL="342900" indent="-342900">
              <a:buAutoNum type="arabicPeriod"/>
            </a:pPr>
            <a:r>
              <a:rPr lang="en-US" sz="2400" dirty="0"/>
              <a:t>Discuss components of CBT-I (covered earlier)</a:t>
            </a:r>
          </a:p>
          <a:p>
            <a:pPr marL="342900" indent="-342900">
              <a:buAutoNum type="arabicPeriod"/>
            </a:pPr>
            <a:endParaRPr lang="en-US" sz="2400" dirty="0"/>
          </a:p>
          <a:p>
            <a:pPr marL="342900" indent="-342900">
              <a:buFontTx/>
              <a:buAutoNum type="arabicPeriod"/>
            </a:pPr>
            <a:r>
              <a:rPr lang="en-US" sz="2400" dirty="0"/>
              <a:t>Discussion of Stimulus Control (covered earlier)</a:t>
            </a:r>
          </a:p>
          <a:p>
            <a:pPr marL="342900" indent="-342900">
              <a:buAutoNum type="arabicPeriod"/>
            </a:pPr>
            <a:endParaRPr lang="en-US" sz="2400" dirty="0"/>
          </a:p>
          <a:p>
            <a:pPr marL="342900" indent="-342900">
              <a:buFontTx/>
              <a:buAutoNum type="arabicPeriod"/>
            </a:pPr>
            <a:r>
              <a:rPr lang="en-US" sz="2400" dirty="0"/>
              <a:t>Discussion of Sleep Hygiene (covered earlier)</a:t>
            </a:r>
          </a:p>
          <a:p>
            <a:pPr marL="342900" indent="-342900">
              <a:buAutoNum type="arabicPeriod"/>
            </a:pPr>
            <a:endParaRPr lang="en-US" sz="2400" dirty="0"/>
          </a:p>
          <a:p>
            <a:pPr marL="342900" indent="-342900">
              <a:buFontTx/>
              <a:buAutoNum type="arabicPeriod"/>
            </a:pPr>
            <a:r>
              <a:rPr lang="en-US" sz="2400" dirty="0"/>
              <a:t>Teaching how to use the sleep log (if not done at initial session) (covered earlier)</a:t>
            </a:r>
          </a:p>
          <a:p>
            <a:pPr marL="342900" indent="-342900">
              <a:buAutoNum type="arabicPeriod"/>
            </a:pPr>
            <a:endParaRPr lang="en-US" sz="2400" dirty="0"/>
          </a:p>
          <a:p>
            <a:pPr marL="342900" indent="-342900">
              <a:buAutoNum type="arabicPeriod"/>
            </a:pPr>
            <a:r>
              <a:rPr lang="en-US" sz="2400" dirty="0"/>
              <a:t>If you have sleep log data, set up initial sleep restriction plan</a:t>
            </a:r>
          </a:p>
          <a:p>
            <a:pPr marL="342900" indent="-342900">
              <a:buAutoNum type="arabicPeriod"/>
            </a:pPr>
            <a:endParaRPr lang="en-US" sz="2000" dirty="0"/>
          </a:p>
          <a:p>
            <a:pPr marL="342900" indent="-342900">
              <a:buAutoNum type="arabicPeriod"/>
            </a:pPr>
            <a:endParaRPr lang="en-US" sz="2000" dirty="0"/>
          </a:p>
        </p:txBody>
      </p:sp>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187</a:t>
            </a:fld>
            <a:endParaRPr lang="en-US" sz="1100" dirty="0"/>
          </a:p>
        </p:txBody>
      </p:sp>
    </p:spTree>
    <p:extLst>
      <p:ext uri="{BB962C8B-B14F-4D97-AF65-F5344CB8AC3E}">
        <p14:creationId xmlns:p14="http://schemas.microsoft.com/office/powerpoint/2010/main" val="385819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 calcmode="lin" valueType="num">
                                      <p:cBhvr additive="base">
                                        <p:cTn id="25"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 calcmode="lin" valueType="num">
                                      <p:cBhvr additive="base">
                                        <p:cTn id="31"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10" end="10"/>
                                            </p:txEl>
                                          </p:spTgt>
                                        </p:tgtEl>
                                        <p:attrNameLst>
                                          <p:attrName>style.visibility</p:attrName>
                                        </p:attrNameLst>
                                      </p:cBhvr>
                                      <p:to>
                                        <p:strVal val="visible"/>
                                      </p:to>
                                    </p:set>
                                    <p:anim calcmode="lin" valueType="num">
                                      <p:cBhvr additive="base">
                                        <p:cTn id="37"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Setting the initial sleep restriction plan</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p:cNvSpPr txBox="1"/>
          <p:nvPr/>
        </p:nvSpPr>
        <p:spPr>
          <a:xfrm>
            <a:off x="836612" y="1524000"/>
            <a:ext cx="9220200" cy="4893647"/>
          </a:xfrm>
          <a:prstGeom prst="rect">
            <a:avLst/>
          </a:prstGeom>
          <a:noFill/>
          <a:ln>
            <a:solidFill>
              <a:schemeClr val="bg2"/>
            </a:solidFill>
          </a:ln>
        </p:spPr>
        <p:txBody>
          <a:bodyPr wrap="square" rtlCol="0" anchor="t" anchorCtr="0">
            <a:spAutoFit/>
          </a:bodyPr>
          <a:lstStyle/>
          <a:p>
            <a:pPr marL="342900" indent="-342900">
              <a:buAutoNum type="arabicPeriod"/>
            </a:pPr>
            <a:r>
              <a:rPr lang="en-US" sz="2400" dirty="0"/>
              <a:t>Go back to your sleep log calculations and find your TST average.</a:t>
            </a:r>
          </a:p>
          <a:p>
            <a:pPr marL="342900" indent="-342900">
              <a:buAutoNum type="arabicPeriod"/>
            </a:pPr>
            <a:endParaRPr lang="en-US" sz="2400" dirty="0"/>
          </a:p>
          <a:p>
            <a:pPr marL="342900" indent="-342900">
              <a:buAutoNum type="arabicPeriod"/>
            </a:pPr>
            <a:r>
              <a:rPr lang="en-US" sz="2400" dirty="0"/>
              <a:t>Round this to the nearest quarter hour.  e.g. If you have 370 minutes, round to 375 (6 hours and 15 minutes).  Add 30 minutes to this (6 hours and 45 minutes).</a:t>
            </a:r>
          </a:p>
          <a:p>
            <a:pPr marL="342900" indent="-342900">
              <a:buAutoNum type="arabicPeriod"/>
            </a:pPr>
            <a:endParaRPr lang="en-US" sz="2400" dirty="0"/>
          </a:p>
          <a:p>
            <a:pPr marL="342900" indent="-342900">
              <a:buAutoNum type="arabicPeriod"/>
            </a:pPr>
            <a:r>
              <a:rPr lang="en-US" sz="2400" dirty="0"/>
              <a:t>Pick the time you need to get up most days of the week.  Let’s use 7:00 am for an example.</a:t>
            </a:r>
          </a:p>
          <a:p>
            <a:pPr marL="342900" indent="-342900">
              <a:buAutoNum type="arabicPeriod"/>
            </a:pPr>
            <a:endParaRPr lang="en-US" sz="2400" dirty="0"/>
          </a:p>
          <a:p>
            <a:pPr marL="342900" indent="-342900">
              <a:buAutoNum type="arabicPeriod"/>
            </a:pPr>
            <a:r>
              <a:rPr lang="en-US" sz="2400" dirty="0"/>
              <a:t>From 7:00 am, go back 6 hours and 45 minutes (12:15 am).  This is your earliest bedtime.</a:t>
            </a:r>
          </a:p>
          <a:p>
            <a:pPr marL="342900" indent="-342900">
              <a:buAutoNum type="arabicPeriod"/>
            </a:pPr>
            <a:endParaRPr lang="en-US" sz="2400" dirty="0"/>
          </a:p>
        </p:txBody>
      </p:sp>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188</a:t>
            </a:fld>
            <a:endParaRPr lang="en-US" sz="1100" dirty="0"/>
          </a:p>
        </p:txBody>
      </p:sp>
    </p:spTree>
    <p:extLst>
      <p:ext uri="{BB962C8B-B14F-4D97-AF65-F5344CB8AC3E}">
        <p14:creationId xmlns:p14="http://schemas.microsoft.com/office/powerpoint/2010/main" val="779525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 calcmode="lin" valueType="num">
                                      <p:cBhvr additive="base">
                                        <p:cTn id="25"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7466012" y="2743200"/>
            <a:ext cx="3810002" cy="1143000"/>
          </a:xfrm>
        </p:spPr>
        <p:txBody>
          <a:bodyPr anchor="ctr">
            <a:noAutofit/>
          </a:bodyPr>
          <a:lstStyle/>
          <a:p>
            <a:pPr algn="ctr"/>
            <a:r>
              <a:rPr lang="en-US" sz="4000" b="1" dirty="0"/>
              <a:t>The Sleep Plan For Week One</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7" name="Rectangle 6"/>
          <p:cNvSpPr/>
          <p:nvPr/>
        </p:nvSpPr>
        <p:spPr>
          <a:xfrm>
            <a:off x="836612" y="1447800"/>
            <a:ext cx="6629400" cy="4849917"/>
          </a:xfrm>
          <a:prstGeom prst="rect">
            <a:avLst/>
          </a:prstGeom>
        </p:spPr>
        <p:txBody>
          <a:bodyPr wrap="square">
            <a:spAutoFit/>
          </a:bodyPr>
          <a:lstStyle/>
          <a:p>
            <a:pPr algn="ctr">
              <a:lnSpc>
                <a:spcPct val="107000"/>
              </a:lnSpc>
              <a:spcAft>
                <a:spcPts val="800"/>
              </a:spcAft>
            </a:pPr>
            <a:r>
              <a:rPr lang="en-US" sz="2400" b="1" dirty="0">
                <a:latin typeface="Arial" panose="020B0604020202020204" pitchFamily="34" charset="0"/>
                <a:ea typeface="Calibri" panose="020F0502020204030204" pitchFamily="34" charset="0"/>
                <a:cs typeface="Times New Roman" panose="02020603050405020304" pitchFamily="18" charset="0"/>
              </a:rPr>
              <a:t>Your Sleep Plan for the Next Week</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600" b="1" dirty="0">
                <a:latin typeface="Arial" panose="020B0604020202020204" pitchFamily="34"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1600" b="1" dirty="0">
                <a:latin typeface="Arial" panose="020B0604020202020204" pitchFamily="34" charset="0"/>
                <a:ea typeface="Calibri" panose="020F0502020204030204" pitchFamily="34" charset="0"/>
                <a:cs typeface="Times New Roman" panose="02020603050405020304" pitchFamily="18" charset="0"/>
              </a:rPr>
              <a:t>1. Your EARLIEST bedtime is 12:15 am. </a:t>
            </a:r>
            <a:r>
              <a:rPr lang="en-US" sz="1600" dirty="0">
                <a:latin typeface="Arial" panose="020B0604020202020204" pitchFamily="34" charset="0"/>
                <a:ea typeface="Calibri" panose="020F0502020204030204" pitchFamily="34" charset="0"/>
                <a:cs typeface="Times New Roman" panose="02020603050405020304" pitchFamily="18" charset="0"/>
              </a:rPr>
              <a:t>Do not be in bed before this time! If you have difficulty staying awake until then, try to do a sleep-interfering behavior such as standing up or walking around the house.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1600" b="1" dirty="0">
                <a:latin typeface="Arial" panose="020B0604020202020204" pitchFamily="34" charset="0"/>
                <a:ea typeface="Calibri" panose="020F0502020204030204" pitchFamily="34" charset="0"/>
                <a:cs typeface="Times New Roman" panose="02020603050405020304" pitchFamily="18" charset="0"/>
              </a:rPr>
              <a:t>2. Your LATEST wake-time is 7:00 am. </a:t>
            </a:r>
            <a:r>
              <a:rPr lang="en-US" sz="1600" dirty="0">
                <a:latin typeface="Arial" panose="020B0604020202020204" pitchFamily="34" charset="0"/>
                <a:ea typeface="Calibri" panose="020F0502020204030204" pitchFamily="34" charset="0"/>
                <a:cs typeface="Times New Roman" panose="02020603050405020304" pitchFamily="18" charset="0"/>
              </a:rPr>
              <a:t>Do everything possible to be up and out of bed by this time. Get up regardless of how much sleep you got the night before. Getting out of bed by this time is one of the most important factors that will affect how well your therapy progresses.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1600" b="1" dirty="0">
                <a:latin typeface="Arial" panose="020B0604020202020204" pitchFamily="34" charset="0"/>
                <a:ea typeface="Calibri" panose="020F0502020204030204" pitchFamily="34" charset="0"/>
                <a:cs typeface="Times New Roman" panose="02020603050405020304" pitchFamily="18" charset="0"/>
              </a:rPr>
              <a:t>3. Continue to follow the Rules of Stimulus Control. </a:t>
            </a:r>
            <a:r>
              <a:rPr lang="en-US" sz="1600" dirty="0">
                <a:latin typeface="Arial" panose="020B0604020202020204" pitchFamily="34" charset="0"/>
                <a:ea typeface="Calibri" panose="020F0502020204030204" pitchFamily="34" charset="0"/>
                <a:cs typeface="Times New Roman" panose="02020603050405020304" pitchFamily="18" charset="0"/>
              </a:rPr>
              <a:t>Remember, therapy won't be very effective unless you follow them. In addition to the bed/wake times above, they include using the bed for sleeping and sex only; getting out of bed when you can't sleep and going to another location; not worrying, planning or ruminating in bed; AVOIDING NAPPING, and only going to bed when you are sleepy, but not before your prescribed bedtime.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189</a:t>
            </a:fld>
            <a:endParaRPr lang="en-US" sz="1100" dirty="0"/>
          </a:p>
        </p:txBody>
      </p:sp>
    </p:spTree>
    <p:extLst>
      <p:ext uri="{BB962C8B-B14F-4D97-AF65-F5344CB8AC3E}">
        <p14:creationId xmlns:p14="http://schemas.microsoft.com/office/powerpoint/2010/main" val="479574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itle 1"/>
          <p:cNvSpPr txBox="1">
            <a:spLocks/>
          </p:cNvSpPr>
          <p:nvPr/>
        </p:nvSpPr>
        <p:spPr>
          <a:xfrm>
            <a:off x="2436812" y="207469"/>
            <a:ext cx="7431649" cy="90990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r>
              <a:rPr lang="en-US" dirty="0"/>
              <a:t>Insomnia and Depression are Linked</a:t>
            </a:r>
          </a:p>
        </p:txBody>
      </p:sp>
      <p:sp>
        <p:nvSpPr>
          <p:cNvPr id="5" name="Cloud 4"/>
          <p:cNvSpPr/>
          <p:nvPr/>
        </p:nvSpPr>
        <p:spPr>
          <a:xfrm>
            <a:off x="4414104" y="2450874"/>
            <a:ext cx="2747108" cy="2349725"/>
          </a:xfrm>
          <a:prstGeom prst="cloud">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4827219" y="2820834"/>
            <a:ext cx="1879600" cy="1477328"/>
          </a:xfrm>
          <a:prstGeom prst="rect">
            <a:avLst/>
          </a:prstGeom>
          <a:noFill/>
        </p:spPr>
        <p:txBody>
          <a:bodyPr wrap="square" rtlCol="0">
            <a:spAutoFit/>
          </a:bodyPr>
          <a:lstStyle/>
          <a:p>
            <a:pPr algn="ctr"/>
            <a:r>
              <a:rPr lang="en-US" b="1" dirty="0">
                <a:solidFill>
                  <a:schemeClr val="bg1"/>
                </a:solidFill>
              </a:rPr>
              <a:t>Treating Insomnia May Be Essential to Treating Depression</a:t>
            </a:r>
          </a:p>
        </p:txBody>
      </p:sp>
      <p:sp>
        <p:nvSpPr>
          <p:cNvPr id="7" name="Rounded Rectangle 6"/>
          <p:cNvSpPr/>
          <p:nvPr/>
        </p:nvSpPr>
        <p:spPr>
          <a:xfrm>
            <a:off x="7618412" y="1466766"/>
            <a:ext cx="2971800" cy="2075413"/>
          </a:xfrm>
          <a:prstGeom prst="roundRect">
            <a:avLst/>
          </a:prstGeom>
          <a:solidFill>
            <a:schemeClr val="bg1"/>
          </a:solidFill>
          <a:ln>
            <a:solidFill>
              <a:schemeClr val="tx1">
                <a:lumMod val="95000"/>
                <a:lumOff val="5000"/>
              </a:schemeClr>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7708449" y="1599967"/>
            <a:ext cx="2903416" cy="1815882"/>
          </a:xfrm>
          <a:prstGeom prst="rect">
            <a:avLst/>
          </a:prstGeom>
          <a:noFill/>
        </p:spPr>
        <p:txBody>
          <a:bodyPr wrap="square" rtlCol="0">
            <a:spAutoFit/>
          </a:bodyPr>
          <a:lstStyle/>
          <a:p>
            <a:r>
              <a:rPr lang="en-US" sz="1600" b="1" dirty="0"/>
              <a:t>In recurrent depression, 56% reported that insomnia preceded relapse.3</a:t>
            </a:r>
          </a:p>
          <a:p>
            <a:endParaRPr lang="en-US" sz="1600" b="1" dirty="0"/>
          </a:p>
          <a:p>
            <a:r>
              <a:rPr lang="en-US" sz="1600" b="1" dirty="0"/>
              <a:t>Two studies found that treating the insomnia reduced relapse risk. 4, 5</a:t>
            </a:r>
          </a:p>
        </p:txBody>
      </p:sp>
      <p:sp>
        <p:nvSpPr>
          <p:cNvPr id="9" name="Rounded Rectangle 8"/>
          <p:cNvSpPr/>
          <p:nvPr/>
        </p:nvSpPr>
        <p:spPr>
          <a:xfrm>
            <a:off x="1389550" y="4276851"/>
            <a:ext cx="3024554" cy="2357214"/>
          </a:xfrm>
          <a:prstGeom prst="roundRect">
            <a:avLst/>
          </a:prstGeom>
          <a:solidFill>
            <a:schemeClr val="bg1"/>
          </a:solidFill>
          <a:ln>
            <a:solidFill>
              <a:schemeClr val="tx1">
                <a:lumMod val="95000"/>
                <a:lumOff val="5000"/>
              </a:schemeClr>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ounded Rectangle 9"/>
          <p:cNvSpPr/>
          <p:nvPr/>
        </p:nvSpPr>
        <p:spPr>
          <a:xfrm>
            <a:off x="1370012" y="1295916"/>
            <a:ext cx="2895600" cy="2818883"/>
          </a:xfrm>
          <a:prstGeom prst="roundRect">
            <a:avLst/>
          </a:prstGeom>
          <a:solidFill>
            <a:schemeClr val="bg1"/>
          </a:solidFill>
          <a:ln>
            <a:solidFill>
              <a:schemeClr val="tx1">
                <a:lumMod val="95000"/>
                <a:lumOff val="5000"/>
              </a:schemeClr>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ed Rectangle 10"/>
          <p:cNvSpPr/>
          <p:nvPr/>
        </p:nvSpPr>
        <p:spPr>
          <a:xfrm>
            <a:off x="7835288" y="4309900"/>
            <a:ext cx="2602523" cy="1203040"/>
          </a:xfrm>
          <a:prstGeom prst="roundRect">
            <a:avLst/>
          </a:prstGeom>
          <a:solidFill>
            <a:schemeClr val="bg1">
              <a:lumMod val="65000"/>
            </a:schemeClr>
          </a:solidFill>
          <a:ln>
            <a:solidFill>
              <a:schemeClr val="tx1">
                <a:lumMod val="95000"/>
                <a:lumOff val="5000"/>
              </a:schemeClr>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r>
              <a:rPr lang="en-US" sz="900" dirty="0">
                <a:solidFill>
                  <a:schemeClr val="tx1"/>
                </a:solidFill>
              </a:rPr>
              <a:t>Cited from Gehrman, Thase, Dieter, and Perlis, Depressive Disorders, in Foundations of Psychiatric Sleep Medicine</a:t>
            </a:r>
          </a:p>
          <a:p>
            <a:pPr marL="342900" indent="-342900">
              <a:buAutoNum type="arabicPeriod"/>
            </a:pPr>
            <a:r>
              <a:rPr lang="en-US" sz="900" dirty="0">
                <a:solidFill>
                  <a:schemeClr val="tx1"/>
                </a:solidFill>
              </a:rPr>
              <a:t>Pigeon, Hegel, Unutzer, et al, 2008</a:t>
            </a:r>
          </a:p>
          <a:p>
            <a:pPr marL="342900" indent="-342900">
              <a:buAutoNum type="arabicPeriod"/>
            </a:pPr>
            <a:r>
              <a:rPr lang="en-US" sz="900" dirty="0">
                <a:solidFill>
                  <a:schemeClr val="tx1"/>
                </a:solidFill>
              </a:rPr>
              <a:t>Ohayon &amp; Roth, 2003</a:t>
            </a:r>
          </a:p>
          <a:p>
            <a:pPr marL="342900" indent="-342900">
              <a:buAutoNum type="arabicPeriod"/>
            </a:pPr>
            <a:r>
              <a:rPr lang="en-US" sz="900" dirty="0">
                <a:solidFill>
                  <a:schemeClr val="tx1"/>
                </a:solidFill>
              </a:rPr>
              <a:t>Ford &amp; Kamerow, 1989 and Breslau, Roth, Rosenthal, &amp; Andreski, 1996</a:t>
            </a:r>
          </a:p>
        </p:txBody>
      </p:sp>
      <p:sp>
        <p:nvSpPr>
          <p:cNvPr id="12" name="TextBox 11"/>
          <p:cNvSpPr txBox="1"/>
          <p:nvPr/>
        </p:nvSpPr>
        <p:spPr>
          <a:xfrm>
            <a:off x="1655274" y="1272206"/>
            <a:ext cx="2457938" cy="325395"/>
          </a:xfrm>
          <a:prstGeom prst="rect">
            <a:avLst/>
          </a:prstGeom>
          <a:noFill/>
        </p:spPr>
        <p:txBody>
          <a:bodyPr wrap="square" rtlCol="0">
            <a:spAutoFit/>
          </a:bodyPr>
          <a:lstStyle/>
          <a:p>
            <a:endParaRPr lang="en-US" dirty="0"/>
          </a:p>
        </p:txBody>
      </p:sp>
      <p:sp>
        <p:nvSpPr>
          <p:cNvPr id="13" name="Rectangle 12"/>
          <p:cNvSpPr/>
          <p:nvPr/>
        </p:nvSpPr>
        <p:spPr>
          <a:xfrm>
            <a:off x="1531343" y="1379503"/>
            <a:ext cx="2581869" cy="2554545"/>
          </a:xfrm>
          <a:prstGeom prst="rect">
            <a:avLst/>
          </a:prstGeom>
          <a:solidFill>
            <a:schemeClr val="bg1"/>
          </a:solidFill>
        </p:spPr>
        <p:txBody>
          <a:bodyPr wrap="square">
            <a:spAutoFit/>
          </a:bodyPr>
          <a:lstStyle/>
          <a:p>
            <a:r>
              <a:rPr lang="en-US" sz="1600" b="1" dirty="0"/>
              <a:t>20% to 50% of patients reported that insomnia persisted despite improvements in depression.  Those with insomnia were 10-12 time less likely to achieve remission of depression = &gt;50% reduction.1</a:t>
            </a:r>
          </a:p>
        </p:txBody>
      </p:sp>
      <p:sp>
        <p:nvSpPr>
          <p:cNvPr id="14" name="TextBox 13"/>
          <p:cNvSpPr txBox="1"/>
          <p:nvPr/>
        </p:nvSpPr>
        <p:spPr>
          <a:xfrm>
            <a:off x="1655274" y="4435412"/>
            <a:ext cx="2457938" cy="325395"/>
          </a:xfrm>
          <a:prstGeom prst="rect">
            <a:avLst/>
          </a:prstGeom>
          <a:noFill/>
        </p:spPr>
        <p:txBody>
          <a:bodyPr wrap="square" rtlCol="0">
            <a:spAutoFit/>
          </a:bodyPr>
          <a:lstStyle/>
          <a:p>
            <a:endParaRPr lang="en-US" dirty="0"/>
          </a:p>
        </p:txBody>
      </p:sp>
      <p:sp>
        <p:nvSpPr>
          <p:cNvPr id="15" name="TextBox 14"/>
          <p:cNvSpPr txBox="1"/>
          <p:nvPr/>
        </p:nvSpPr>
        <p:spPr>
          <a:xfrm>
            <a:off x="1705189" y="4325618"/>
            <a:ext cx="2457938" cy="2585323"/>
          </a:xfrm>
          <a:prstGeom prst="rect">
            <a:avLst/>
          </a:prstGeom>
          <a:noFill/>
        </p:spPr>
        <p:txBody>
          <a:bodyPr wrap="square" rtlCol="0">
            <a:spAutoFit/>
          </a:bodyPr>
          <a:lstStyle/>
          <a:p>
            <a:r>
              <a:rPr lang="en-US" b="1" dirty="0"/>
              <a:t>Patients with insomnia are 2-4 times more likely to remain depressed even when depression is treated with usual clinical care.2</a:t>
            </a:r>
          </a:p>
          <a:p>
            <a:endParaRPr lang="en-US" dirty="0"/>
          </a:p>
        </p:txBody>
      </p:sp>
      <p:sp>
        <p:nvSpPr>
          <p:cNvPr id="16" name="Lightning Bolt 15"/>
          <p:cNvSpPr/>
          <p:nvPr/>
        </p:nvSpPr>
        <p:spPr>
          <a:xfrm rot="16888923">
            <a:off x="6797490" y="2685374"/>
            <a:ext cx="805620" cy="645467"/>
          </a:xfrm>
          <a:prstGeom prst="lightningBol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Lightning Bolt 16"/>
          <p:cNvSpPr/>
          <p:nvPr/>
        </p:nvSpPr>
        <p:spPr>
          <a:xfrm rot="9481536">
            <a:off x="3868744" y="2802227"/>
            <a:ext cx="867508" cy="599418"/>
          </a:xfrm>
          <a:prstGeom prst="lightningBol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Lightning Bolt 17"/>
          <p:cNvSpPr/>
          <p:nvPr/>
        </p:nvSpPr>
        <p:spPr>
          <a:xfrm rot="6039719">
            <a:off x="4136378" y="4494752"/>
            <a:ext cx="805620" cy="645467"/>
          </a:xfrm>
          <a:prstGeom prst="lightningBol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Slide Number Placeholder 19"/>
          <p:cNvSpPr>
            <a:spLocks noGrp="1"/>
          </p:cNvSpPr>
          <p:nvPr>
            <p:ph type="sldNum" sz="quarter" idx="12"/>
          </p:nvPr>
        </p:nvSpPr>
        <p:spPr>
          <a:xfrm>
            <a:off x="-14166" y="6584951"/>
            <a:ext cx="990601" cy="273049"/>
          </a:xfrm>
        </p:spPr>
        <p:txBody>
          <a:bodyPr/>
          <a:lstStyle/>
          <a:p>
            <a:pPr algn="l"/>
            <a:fld id="{E5137D0E-4A4F-4307-8994-C1891D747D59}" type="slidenum">
              <a:rPr lang="en-US" smtClean="0"/>
              <a:pPr algn="l"/>
              <a:t>19</a:t>
            </a:fld>
            <a:endParaRPr lang="en-US" dirty="0"/>
          </a:p>
        </p:txBody>
      </p:sp>
    </p:spTree>
    <p:extLst>
      <p:ext uri="{BB962C8B-B14F-4D97-AF65-F5344CB8AC3E}">
        <p14:creationId xmlns:p14="http://schemas.microsoft.com/office/powerpoint/2010/main" val="4098805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446212" y="2743200"/>
            <a:ext cx="9601200" cy="1143000"/>
          </a:xfrm>
        </p:spPr>
        <p:txBody>
          <a:bodyPr anchor="ctr">
            <a:normAutofit/>
          </a:bodyPr>
          <a:lstStyle/>
          <a:p>
            <a:pPr algn="ctr"/>
            <a:r>
              <a:rPr lang="en-US" sz="3600" dirty="0"/>
              <a:t>Subsequent Follow Up Sessions</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190</a:t>
            </a:fld>
            <a:endParaRPr lang="en-US" sz="1100" dirty="0"/>
          </a:p>
        </p:txBody>
      </p:sp>
    </p:spTree>
    <p:extLst>
      <p:ext uri="{BB962C8B-B14F-4D97-AF65-F5344CB8AC3E}">
        <p14:creationId xmlns:p14="http://schemas.microsoft.com/office/powerpoint/2010/main" val="2635456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altLang="en-US" sz="4000" b="1" dirty="0"/>
              <a:t>Adjusting the plan each week after</a:t>
            </a:r>
          </a:p>
        </p:txBody>
      </p:sp>
      <p:sp>
        <p:nvSpPr>
          <p:cNvPr id="98307" name="Rectangle 3"/>
          <p:cNvSpPr>
            <a:spLocks noGrp="1" noChangeArrowheads="1"/>
          </p:cNvSpPr>
          <p:nvPr>
            <p:ph type="body" idx="1"/>
          </p:nvPr>
        </p:nvSpPr>
        <p:spPr/>
        <p:txBody>
          <a:bodyPr>
            <a:normAutofit fontScale="92500" lnSpcReduction="20000"/>
          </a:bodyPr>
          <a:lstStyle/>
          <a:p>
            <a:pPr lvl="1" eaLnBrk="1" hangingPunct="1">
              <a:lnSpc>
                <a:spcPct val="120000"/>
              </a:lnSpc>
            </a:pPr>
            <a:r>
              <a:rPr lang="en-US" altLang="en-US" sz="2400" dirty="0">
                <a:solidFill>
                  <a:schemeClr val="tx2"/>
                </a:solidFill>
              </a:rPr>
              <a:t>Increase TIB by 15 minutes when sleep efficiency is &gt;90% . Keep wake time the same and move bedtime 15 minutes earlier.</a:t>
            </a:r>
          </a:p>
          <a:p>
            <a:pPr lvl="1" eaLnBrk="1" hangingPunct="1">
              <a:lnSpc>
                <a:spcPct val="120000"/>
              </a:lnSpc>
            </a:pPr>
            <a:r>
              <a:rPr lang="en-US" altLang="en-US" sz="2400" dirty="0">
                <a:solidFill>
                  <a:schemeClr val="tx2"/>
                </a:solidFill>
              </a:rPr>
              <a:t>Decrease TIB when sleep efficiency is &lt;85% by moving bedtime 15 minutes later.</a:t>
            </a:r>
          </a:p>
          <a:p>
            <a:pPr lvl="1" eaLnBrk="1" hangingPunct="1">
              <a:lnSpc>
                <a:spcPct val="120000"/>
              </a:lnSpc>
            </a:pPr>
            <a:r>
              <a:rPr lang="en-US" altLang="en-US" sz="2400" dirty="0">
                <a:solidFill>
                  <a:schemeClr val="tx2"/>
                </a:solidFill>
              </a:rPr>
              <a:t>Keep hours same with sleep efficiency 85%-89.9%</a:t>
            </a:r>
          </a:p>
          <a:p>
            <a:pPr lvl="1" eaLnBrk="1" hangingPunct="1">
              <a:lnSpc>
                <a:spcPct val="120000"/>
              </a:lnSpc>
            </a:pPr>
            <a:r>
              <a:rPr lang="en-US" altLang="en-US" sz="2400" dirty="0">
                <a:solidFill>
                  <a:schemeClr val="tx2"/>
                </a:solidFill>
              </a:rPr>
              <a:t>If patients are struggling with sleepiness, experiment with adding 20-30 minutes of time in bed.</a:t>
            </a:r>
          </a:p>
          <a:p>
            <a:pPr lvl="1" eaLnBrk="1" hangingPunct="1">
              <a:lnSpc>
                <a:spcPct val="120000"/>
              </a:lnSpc>
            </a:pPr>
            <a:r>
              <a:rPr lang="en-US" altLang="en-US" sz="2400" dirty="0">
                <a:solidFill>
                  <a:schemeClr val="tx2"/>
                </a:solidFill>
              </a:rPr>
              <a:t>Adjust schedule weekly until optimum duration of sleep achieved or patients schedule doesn’t allow for further modifications.</a:t>
            </a:r>
          </a:p>
          <a:p>
            <a:pPr lvl="1" eaLnBrk="1" hangingPunct="1">
              <a:lnSpc>
                <a:spcPct val="120000"/>
              </a:lnSpc>
            </a:pPr>
            <a:r>
              <a:rPr lang="en-US" altLang="en-US" sz="2400" dirty="0">
                <a:solidFill>
                  <a:schemeClr val="tx2"/>
                </a:solidFill>
              </a:rPr>
              <a:t>Some modify to &lt;80%, 80-84.9%, and 85% for age 65+</a:t>
            </a:r>
          </a:p>
        </p:txBody>
      </p:sp>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191</a:t>
            </a:fld>
            <a:endParaRPr lang="en-US" sz="1100" dirty="0"/>
          </a:p>
        </p:txBody>
      </p:sp>
    </p:spTree>
    <p:extLst>
      <p:ext uri="{BB962C8B-B14F-4D97-AF65-F5344CB8AC3E}">
        <p14:creationId xmlns:p14="http://schemas.microsoft.com/office/powerpoint/2010/main" val="3063495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98307">
                                            <p:txEl>
                                              <p:pRg st="0" end="0"/>
                                            </p:txEl>
                                          </p:spTgt>
                                        </p:tgtEl>
                                        <p:attrNameLst>
                                          <p:attrName>style.visibility</p:attrName>
                                        </p:attrNameLst>
                                      </p:cBhvr>
                                      <p:to>
                                        <p:strVal val="visible"/>
                                      </p:to>
                                    </p:set>
                                    <p:anim calcmode="lin" valueType="num">
                                      <p:cBhvr>
                                        <p:cTn id="7" dur="500" fill="hold"/>
                                        <p:tgtEl>
                                          <p:spTgt spid="9830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98307">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9830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98307">
                                            <p:txEl>
                                              <p:pRg st="1" end="1"/>
                                            </p:txEl>
                                          </p:spTgt>
                                        </p:tgtEl>
                                        <p:attrNameLst>
                                          <p:attrName>style.visibility</p:attrName>
                                        </p:attrNameLst>
                                      </p:cBhvr>
                                      <p:to>
                                        <p:strVal val="visible"/>
                                      </p:to>
                                    </p:set>
                                    <p:anim calcmode="lin" valueType="num">
                                      <p:cBhvr>
                                        <p:cTn id="14" dur="500" fill="hold"/>
                                        <p:tgtEl>
                                          <p:spTgt spid="98307">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98307">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98307">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nodeType="clickEffect">
                                  <p:stCondLst>
                                    <p:cond delay="0"/>
                                  </p:stCondLst>
                                  <p:childTnLst>
                                    <p:set>
                                      <p:cBhvr>
                                        <p:cTn id="20" dur="1" fill="hold">
                                          <p:stCondLst>
                                            <p:cond delay="0"/>
                                          </p:stCondLst>
                                        </p:cTn>
                                        <p:tgtEl>
                                          <p:spTgt spid="98307">
                                            <p:txEl>
                                              <p:pRg st="2" end="2"/>
                                            </p:txEl>
                                          </p:spTgt>
                                        </p:tgtEl>
                                        <p:attrNameLst>
                                          <p:attrName>style.visibility</p:attrName>
                                        </p:attrNameLst>
                                      </p:cBhvr>
                                      <p:to>
                                        <p:strVal val="visible"/>
                                      </p:to>
                                    </p:set>
                                    <p:anim calcmode="lin" valueType="num">
                                      <p:cBhvr>
                                        <p:cTn id="21" dur="500" fill="hold"/>
                                        <p:tgtEl>
                                          <p:spTgt spid="98307">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98307">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9830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98307">
                                            <p:txEl>
                                              <p:pRg st="3" end="3"/>
                                            </p:txEl>
                                          </p:spTgt>
                                        </p:tgtEl>
                                        <p:attrNameLst>
                                          <p:attrName>style.visibility</p:attrName>
                                        </p:attrNameLst>
                                      </p:cBhvr>
                                      <p:to>
                                        <p:strVal val="visible"/>
                                      </p:to>
                                    </p:set>
                                    <p:anim calcmode="lin" valueType="num">
                                      <p:cBhvr>
                                        <p:cTn id="28" dur="500" fill="hold"/>
                                        <p:tgtEl>
                                          <p:spTgt spid="98307">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98307">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98307">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nodeType="clickEffect">
                                  <p:stCondLst>
                                    <p:cond delay="0"/>
                                  </p:stCondLst>
                                  <p:childTnLst>
                                    <p:set>
                                      <p:cBhvr>
                                        <p:cTn id="34" dur="1" fill="hold">
                                          <p:stCondLst>
                                            <p:cond delay="0"/>
                                          </p:stCondLst>
                                        </p:cTn>
                                        <p:tgtEl>
                                          <p:spTgt spid="98307">
                                            <p:txEl>
                                              <p:pRg st="4" end="4"/>
                                            </p:txEl>
                                          </p:spTgt>
                                        </p:tgtEl>
                                        <p:attrNameLst>
                                          <p:attrName>style.visibility</p:attrName>
                                        </p:attrNameLst>
                                      </p:cBhvr>
                                      <p:to>
                                        <p:strVal val="visible"/>
                                      </p:to>
                                    </p:set>
                                    <p:anim calcmode="lin" valueType="num">
                                      <p:cBhvr>
                                        <p:cTn id="35" dur="500" fill="hold"/>
                                        <p:tgtEl>
                                          <p:spTgt spid="98307">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98307">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98307">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nodeType="clickEffect">
                                  <p:stCondLst>
                                    <p:cond delay="0"/>
                                  </p:stCondLst>
                                  <p:childTnLst>
                                    <p:set>
                                      <p:cBhvr>
                                        <p:cTn id="41" dur="1" fill="hold">
                                          <p:stCondLst>
                                            <p:cond delay="0"/>
                                          </p:stCondLst>
                                        </p:cTn>
                                        <p:tgtEl>
                                          <p:spTgt spid="98307">
                                            <p:txEl>
                                              <p:pRg st="5" end="5"/>
                                            </p:txEl>
                                          </p:spTgt>
                                        </p:tgtEl>
                                        <p:attrNameLst>
                                          <p:attrName>style.visibility</p:attrName>
                                        </p:attrNameLst>
                                      </p:cBhvr>
                                      <p:to>
                                        <p:strVal val="visible"/>
                                      </p:to>
                                    </p:set>
                                    <p:anim calcmode="lin" valueType="num">
                                      <p:cBhvr>
                                        <p:cTn id="42" dur="500" fill="hold"/>
                                        <p:tgtEl>
                                          <p:spTgt spid="98307">
                                            <p:txEl>
                                              <p:pRg st="5" end="5"/>
                                            </p:txEl>
                                          </p:spTgt>
                                        </p:tgtEl>
                                        <p:attrNameLst>
                                          <p:attrName>ppt_w</p:attrName>
                                        </p:attrNameLst>
                                      </p:cBhvr>
                                      <p:tavLst>
                                        <p:tav tm="0">
                                          <p:val>
                                            <p:fltVal val="0"/>
                                          </p:val>
                                        </p:tav>
                                        <p:tav tm="100000">
                                          <p:val>
                                            <p:strVal val="#ppt_w"/>
                                          </p:val>
                                        </p:tav>
                                      </p:tavLst>
                                    </p:anim>
                                    <p:anim calcmode="lin" valueType="num">
                                      <p:cBhvr>
                                        <p:cTn id="43" dur="500" fill="hold"/>
                                        <p:tgtEl>
                                          <p:spTgt spid="98307">
                                            <p:txEl>
                                              <p:pRg st="5" end="5"/>
                                            </p:txEl>
                                          </p:spTgt>
                                        </p:tgtEl>
                                        <p:attrNameLst>
                                          <p:attrName>ppt_h</p:attrName>
                                        </p:attrNameLst>
                                      </p:cBhvr>
                                      <p:tavLst>
                                        <p:tav tm="0">
                                          <p:val>
                                            <p:fltVal val="0"/>
                                          </p:val>
                                        </p:tav>
                                        <p:tav tm="100000">
                                          <p:val>
                                            <p:strVal val="#ppt_h"/>
                                          </p:val>
                                        </p:tav>
                                      </p:tavLst>
                                    </p:anim>
                                    <p:animEffect transition="in" filter="fade">
                                      <p:cBhvr>
                                        <p:cTn id="44" dur="500"/>
                                        <p:tgtEl>
                                          <p:spTgt spid="9830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What to expect</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p:cNvSpPr txBox="1"/>
          <p:nvPr/>
        </p:nvSpPr>
        <p:spPr>
          <a:xfrm>
            <a:off x="1065212" y="1371086"/>
            <a:ext cx="9067800" cy="5262979"/>
          </a:xfrm>
          <a:prstGeom prst="rect">
            <a:avLst/>
          </a:prstGeom>
          <a:noFill/>
          <a:ln>
            <a:solidFill>
              <a:schemeClr val="bg2"/>
            </a:solidFill>
          </a:ln>
        </p:spPr>
        <p:txBody>
          <a:bodyPr wrap="square" rtlCol="0" anchor="t" anchorCtr="0">
            <a:spAutoFit/>
          </a:bodyPr>
          <a:lstStyle/>
          <a:p>
            <a:r>
              <a:rPr lang="en-US" sz="2800" dirty="0"/>
              <a:t>- Typically during the first two weeks of sleep restriction, your patient will get less sleep than their baseline but be sleeping more efficiently with better quality of sleep.</a:t>
            </a:r>
          </a:p>
          <a:p>
            <a:endParaRPr lang="en-US" sz="2800" dirty="0"/>
          </a:p>
          <a:p>
            <a:r>
              <a:rPr lang="en-US" sz="2800" dirty="0"/>
              <a:t>- By the third week, sleep is usually well consolidated and total sleep time is back to near-baseline levels.</a:t>
            </a:r>
          </a:p>
          <a:p>
            <a:endParaRPr lang="en-US" sz="2800" dirty="0"/>
          </a:p>
          <a:p>
            <a:r>
              <a:rPr lang="en-US" sz="2800" dirty="0"/>
              <a:t>- After the third week, patients are usually getting more sleep than when they started and are beginning to feel more rested.</a:t>
            </a:r>
          </a:p>
        </p:txBody>
      </p:sp>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192</a:t>
            </a:fld>
            <a:endParaRPr lang="en-US" sz="1100" dirty="0"/>
          </a:p>
        </p:txBody>
      </p:sp>
    </p:spTree>
    <p:extLst>
      <p:ext uri="{BB962C8B-B14F-4D97-AF65-F5344CB8AC3E}">
        <p14:creationId xmlns:p14="http://schemas.microsoft.com/office/powerpoint/2010/main" val="260821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912812" y="1526332"/>
            <a:ext cx="9601200" cy="4343400"/>
          </a:xfrm>
        </p:spPr>
        <p:txBody>
          <a:bodyPr anchor="ctr">
            <a:normAutofit fontScale="90000"/>
          </a:bodyPr>
          <a:lstStyle/>
          <a:p>
            <a:r>
              <a:rPr lang="en-US" dirty="0"/>
              <a:t>Most therapy drop outs occur during the first 3 weeks of treatment, so using good motivational interviewing skills is essential until the patient is starting to feel more rested.</a:t>
            </a:r>
            <a:br>
              <a:rPr lang="en-US" dirty="0"/>
            </a:br>
            <a:br>
              <a:rPr lang="en-US" dirty="0"/>
            </a:br>
            <a:r>
              <a:rPr lang="en-US" dirty="0"/>
              <a:t>The protocol is </a:t>
            </a:r>
            <a:r>
              <a:rPr lang="en-US" b="1" u="sng" dirty="0"/>
              <a:t>always</a:t>
            </a:r>
            <a:r>
              <a:rPr lang="en-US" dirty="0"/>
              <a:t> a negotiation with the patient.  I tell them what the protocol says to do and why deviating from it may slow progress.</a:t>
            </a:r>
            <a:br>
              <a:rPr lang="en-US" dirty="0"/>
            </a:br>
            <a:br>
              <a:rPr lang="en-US" dirty="0"/>
            </a:br>
            <a:r>
              <a:rPr lang="en-US" dirty="0"/>
              <a:t>However, a drop out means all progress stops and the patient is unlikely to attempt again in the future.  I would rather have slower progress than have the patient quit out of frustration.</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193</a:t>
            </a:fld>
            <a:endParaRPr lang="en-US" sz="1100" dirty="0"/>
          </a:p>
        </p:txBody>
      </p:sp>
    </p:spTree>
    <p:extLst>
      <p:ext uri="{BB962C8B-B14F-4D97-AF65-F5344CB8AC3E}">
        <p14:creationId xmlns:p14="http://schemas.microsoft.com/office/powerpoint/2010/main" val="3471480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065212" y="2971800"/>
            <a:ext cx="9601200" cy="1143000"/>
          </a:xfrm>
        </p:spPr>
        <p:txBody>
          <a:bodyPr anchor="ctr">
            <a:normAutofit fontScale="90000"/>
          </a:bodyPr>
          <a:lstStyle/>
          <a:p>
            <a:r>
              <a:rPr lang="en-US" dirty="0"/>
              <a:t>I tell patients I’m more like a personal trainer than a therapist.  My job is to motivate and push until the patient is able to reach his/her sleep goals, not be a warm and fuzzy therapist.  My task is to get them through the first few weeks until they see the progress I know is likely coming.</a:t>
            </a:r>
            <a:br>
              <a:rPr lang="en-US" dirty="0"/>
            </a:br>
            <a:br>
              <a:rPr lang="en-US" dirty="0"/>
            </a:br>
            <a:r>
              <a:rPr lang="en-US" dirty="0"/>
              <a:t>It is a huge act of trust for a patient to let you sleep deprive them with the belief that it will ultimately make things better.</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194</a:t>
            </a:fld>
            <a:endParaRPr lang="en-US" sz="1100" dirty="0"/>
          </a:p>
        </p:txBody>
      </p:sp>
    </p:spTree>
    <p:extLst>
      <p:ext uri="{BB962C8B-B14F-4D97-AF65-F5344CB8AC3E}">
        <p14:creationId xmlns:p14="http://schemas.microsoft.com/office/powerpoint/2010/main" val="3507365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Therapy Goals</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p:cNvSpPr txBox="1"/>
          <p:nvPr/>
        </p:nvSpPr>
        <p:spPr>
          <a:xfrm>
            <a:off x="760412" y="1295400"/>
            <a:ext cx="9717088" cy="5262979"/>
          </a:xfrm>
          <a:prstGeom prst="rect">
            <a:avLst/>
          </a:prstGeom>
          <a:noFill/>
          <a:ln>
            <a:solidFill>
              <a:schemeClr val="bg2"/>
            </a:solidFill>
          </a:ln>
        </p:spPr>
        <p:txBody>
          <a:bodyPr wrap="square" rtlCol="0" anchor="t" anchorCtr="0">
            <a:spAutoFit/>
          </a:bodyPr>
          <a:lstStyle/>
          <a:p>
            <a:pPr marL="342900" indent="-342900">
              <a:buFont typeface="+mj-lt"/>
              <a:buAutoNum type="arabicPeriod"/>
            </a:pPr>
            <a:r>
              <a:rPr lang="en-US" sz="2800" dirty="0"/>
              <a:t>Patient is falling asleep in 20-30 minutes on average.</a:t>
            </a:r>
          </a:p>
          <a:p>
            <a:pPr marL="342900" indent="-342900">
              <a:buFont typeface="+mj-lt"/>
              <a:buAutoNum type="arabicPeriod"/>
            </a:pPr>
            <a:endParaRPr lang="en-US" sz="2800" dirty="0"/>
          </a:p>
          <a:p>
            <a:pPr marL="342900" indent="-342900">
              <a:buFont typeface="+mj-lt"/>
              <a:buAutoNum type="arabicPeriod"/>
            </a:pPr>
            <a:r>
              <a:rPr lang="en-US" sz="2800" dirty="0"/>
              <a:t>Patient wakes 1 time per night or less on average.</a:t>
            </a:r>
          </a:p>
          <a:p>
            <a:pPr marL="342900" indent="-342900">
              <a:buFont typeface="+mj-lt"/>
              <a:buAutoNum type="arabicPeriod"/>
            </a:pPr>
            <a:endParaRPr lang="en-US" sz="2800" dirty="0"/>
          </a:p>
          <a:p>
            <a:pPr marL="342900" indent="-342900">
              <a:buFont typeface="+mj-lt"/>
              <a:buAutoNum type="arabicPeriod"/>
            </a:pPr>
            <a:r>
              <a:rPr lang="en-US" sz="2800" dirty="0"/>
              <a:t>If patient awakens after falling asleep, total time awake is fewer than 15-20 minutes.</a:t>
            </a:r>
          </a:p>
          <a:p>
            <a:pPr marL="342900" indent="-342900">
              <a:buFont typeface="+mj-lt"/>
              <a:buAutoNum type="arabicPeriod"/>
            </a:pPr>
            <a:endParaRPr lang="en-US" sz="2800" dirty="0"/>
          </a:p>
          <a:p>
            <a:pPr marL="342900" indent="-342900">
              <a:buFont typeface="+mj-lt"/>
              <a:buAutoNum type="arabicPeriod"/>
            </a:pPr>
            <a:r>
              <a:rPr lang="en-US" sz="2800" dirty="0"/>
              <a:t>Sleep efficiency is between 88-94% and the patient feels well-rested.</a:t>
            </a:r>
          </a:p>
          <a:p>
            <a:pPr marL="342900" indent="-342900">
              <a:buFont typeface="+mj-lt"/>
              <a:buAutoNum type="arabicPeriod"/>
            </a:pPr>
            <a:endParaRPr lang="en-US" sz="2800" dirty="0"/>
          </a:p>
          <a:p>
            <a:pPr marL="342900" indent="-342900">
              <a:buFont typeface="+mj-lt"/>
              <a:buAutoNum type="arabicPeriod"/>
            </a:pPr>
            <a:r>
              <a:rPr lang="en-US" sz="2800" dirty="0"/>
              <a:t>Total sleep time (for most) is in the 7-9 hour range on average.</a:t>
            </a:r>
          </a:p>
        </p:txBody>
      </p:sp>
      <p:sp>
        <p:nvSpPr>
          <p:cNvPr id="9"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195</a:t>
            </a:fld>
            <a:endParaRPr lang="en-US" sz="1100" dirty="0"/>
          </a:p>
        </p:txBody>
      </p:sp>
    </p:spTree>
    <p:extLst>
      <p:ext uri="{BB962C8B-B14F-4D97-AF65-F5344CB8AC3E}">
        <p14:creationId xmlns:p14="http://schemas.microsoft.com/office/powerpoint/2010/main" val="2569773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 calcmode="lin" valueType="num">
                                      <p:cBhvr additive="base">
                                        <p:cTn id="25"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 calcmode="lin" valueType="num">
                                      <p:cBhvr additive="base">
                                        <p:cTn id="31"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Weeks 3-10 (if needed)</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p:cNvSpPr txBox="1"/>
          <p:nvPr/>
        </p:nvSpPr>
        <p:spPr>
          <a:xfrm>
            <a:off x="989012" y="1371600"/>
            <a:ext cx="9220200" cy="5601533"/>
          </a:xfrm>
          <a:prstGeom prst="rect">
            <a:avLst/>
          </a:prstGeom>
          <a:noFill/>
          <a:ln>
            <a:solidFill>
              <a:schemeClr val="bg2"/>
            </a:solidFill>
          </a:ln>
        </p:spPr>
        <p:txBody>
          <a:bodyPr wrap="square" rtlCol="0" anchor="t" anchorCtr="0">
            <a:spAutoFit/>
          </a:bodyPr>
          <a:lstStyle/>
          <a:p>
            <a:r>
              <a:rPr lang="en-US" sz="2000" dirty="0"/>
              <a:t>Week 3 – Anxiety and sleep</a:t>
            </a:r>
          </a:p>
          <a:p>
            <a:endParaRPr lang="en-US" sz="2000" dirty="0"/>
          </a:p>
          <a:p>
            <a:r>
              <a:rPr lang="en-US" sz="2000" dirty="0"/>
              <a:t>Week 4 – 21 tips to maximize treatment success</a:t>
            </a:r>
          </a:p>
          <a:p>
            <a:endParaRPr lang="en-US" sz="2000" dirty="0"/>
          </a:p>
          <a:p>
            <a:r>
              <a:rPr lang="en-US" sz="2000" dirty="0"/>
              <a:t>Week 5 – </a:t>
            </a:r>
            <a:r>
              <a:rPr lang="en-US" sz="2000" dirty="0" err="1"/>
              <a:t>Zeitgebers</a:t>
            </a:r>
            <a:endParaRPr lang="en-US" sz="2000" dirty="0"/>
          </a:p>
          <a:p>
            <a:endParaRPr lang="en-US" sz="2000" dirty="0"/>
          </a:p>
          <a:p>
            <a:r>
              <a:rPr lang="en-US" sz="2000" dirty="0"/>
              <a:t>Week 6 – Chemical habits (sleeping pills, melatonin, cannabis, caffeine, alcohol and nicotine)</a:t>
            </a:r>
          </a:p>
          <a:p>
            <a:endParaRPr lang="en-US" sz="2000" dirty="0"/>
          </a:p>
          <a:p>
            <a:r>
              <a:rPr lang="en-US" sz="2000" dirty="0"/>
              <a:t>Week 7 – Diet, nutrition, exercise and sleep</a:t>
            </a:r>
          </a:p>
          <a:p>
            <a:endParaRPr lang="en-US" sz="2000" dirty="0"/>
          </a:p>
          <a:p>
            <a:r>
              <a:rPr lang="en-US" sz="2000" dirty="0"/>
              <a:t>Week 8 – Breaking the rules smartly</a:t>
            </a:r>
          </a:p>
          <a:p>
            <a:endParaRPr lang="en-US" sz="2000" dirty="0"/>
          </a:p>
          <a:p>
            <a:r>
              <a:rPr lang="en-US" sz="2000" dirty="0"/>
              <a:t>Week 9 – Miscellaneous (jet lag, nightmares, night sweats, shift work, and Restless Leg Syndrome)</a:t>
            </a:r>
          </a:p>
          <a:p>
            <a:endParaRPr lang="en-US" sz="2000" dirty="0"/>
          </a:p>
          <a:p>
            <a:r>
              <a:rPr lang="en-US" sz="2000" dirty="0"/>
              <a:t>Week 10 – Maintaining your gains</a:t>
            </a:r>
          </a:p>
          <a:p>
            <a:endParaRPr lang="en-US" dirty="0"/>
          </a:p>
        </p:txBody>
      </p:sp>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196</a:t>
            </a:fld>
            <a:endParaRPr lang="en-US" sz="1100" dirty="0"/>
          </a:p>
        </p:txBody>
      </p:sp>
    </p:spTree>
    <p:extLst>
      <p:ext uri="{BB962C8B-B14F-4D97-AF65-F5344CB8AC3E}">
        <p14:creationId xmlns:p14="http://schemas.microsoft.com/office/powerpoint/2010/main" val="4272579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 calcmode="lin" valueType="num">
                                      <p:cBhvr additive="base">
                                        <p:cTn id="25"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 calcmode="lin" valueType="num">
                                      <p:cBhvr additive="base">
                                        <p:cTn id="31"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10" end="10"/>
                                            </p:txEl>
                                          </p:spTgt>
                                        </p:tgtEl>
                                        <p:attrNameLst>
                                          <p:attrName>style.visibility</p:attrName>
                                        </p:attrNameLst>
                                      </p:cBhvr>
                                      <p:to>
                                        <p:strVal val="visible"/>
                                      </p:to>
                                    </p:set>
                                    <p:anim calcmode="lin" valueType="num">
                                      <p:cBhvr additive="base">
                                        <p:cTn id="37"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12" end="12"/>
                                            </p:txEl>
                                          </p:spTgt>
                                        </p:tgtEl>
                                        <p:attrNameLst>
                                          <p:attrName>style.visibility</p:attrName>
                                        </p:attrNameLst>
                                      </p:cBhvr>
                                      <p:to>
                                        <p:strVal val="visible"/>
                                      </p:to>
                                    </p:set>
                                    <p:anim calcmode="lin" valueType="num">
                                      <p:cBhvr additive="base">
                                        <p:cTn id="43" dur="500" fill="hold"/>
                                        <p:tgtEl>
                                          <p:spTgt spid="4">
                                            <p:txEl>
                                              <p:pRg st="12" end="1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14" end="14"/>
                                            </p:txEl>
                                          </p:spTgt>
                                        </p:tgtEl>
                                        <p:attrNameLst>
                                          <p:attrName>style.visibility</p:attrName>
                                        </p:attrNameLst>
                                      </p:cBhvr>
                                      <p:to>
                                        <p:strVal val="visible"/>
                                      </p:to>
                                    </p:set>
                                    <p:anim calcmode="lin" valueType="num">
                                      <p:cBhvr additive="base">
                                        <p:cTn id="49" dur="500" fill="hold"/>
                                        <p:tgtEl>
                                          <p:spTgt spid="4">
                                            <p:txEl>
                                              <p:pRg st="14" end="1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itle 1">
            <a:extLst>
              <a:ext uri="{FF2B5EF4-FFF2-40B4-BE49-F238E27FC236}">
                <a16:creationId xmlns:a16="http://schemas.microsoft.com/office/drawing/2014/main" id="{6F92B3A2-3BB8-408A-82E0-91B7CFE40078}"/>
              </a:ext>
            </a:extLst>
          </p:cNvPr>
          <p:cNvSpPr txBox="1">
            <a:spLocks/>
          </p:cNvSpPr>
          <p:nvPr/>
        </p:nvSpPr>
        <p:spPr>
          <a:xfrm>
            <a:off x="1446212" y="2743200"/>
            <a:ext cx="9601200" cy="114300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gn="ctr"/>
            <a:r>
              <a:rPr lang="en-US" sz="3600" dirty="0"/>
              <a:t>Modifications to CBT-I</a:t>
            </a:r>
          </a:p>
        </p:txBody>
      </p:sp>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197</a:t>
            </a:fld>
            <a:endParaRPr lang="en-US" sz="1100" dirty="0"/>
          </a:p>
        </p:txBody>
      </p:sp>
    </p:spTree>
    <p:extLst>
      <p:ext uri="{BB962C8B-B14F-4D97-AF65-F5344CB8AC3E}">
        <p14:creationId xmlns:p14="http://schemas.microsoft.com/office/powerpoint/2010/main" val="4257376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446212" y="2743200"/>
            <a:ext cx="9601200" cy="1143000"/>
          </a:xfrm>
        </p:spPr>
        <p:txBody>
          <a:bodyPr anchor="ctr">
            <a:normAutofit fontScale="90000"/>
          </a:bodyPr>
          <a:lstStyle/>
          <a:p>
            <a:pPr algn="ctr"/>
            <a:r>
              <a:rPr lang="en-US" sz="3600" dirty="0"/>
              <a:t>Brief Behavioral Therapy for Insomnia (BBT-I) </a:t>
            </a:r>
            <a:br>
              <a:rPr lang="en-US" sz="3600" dirty="0"/>
            </a:br>
            <a:br>
              <a:rPr lang="en-US" sz="3600" dirty="0"/>
            </a:br>
            <a:r>
              <a:rPr lang="en-US" sz="3600" dirty="0"/>
              <a:t>Combining Sleep Restriction </a:t>
            </a:r>
            <a:br>
              <a:rPr lang="en-US" sz="3600" dirty="0"/>
            </a:br>
            <a:r>
              <a:rPr lang="en-US" sz="3600" dirty="0"/>
              <a:t>and Stimulus Control</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198</a:t>
            </a:fld>
            <a:endParaRPr lang="en-US" sz="1100" dirty="0"/>
          </a:p>
        </p:txBody>
      </p:sp>
    </p:spTree>
    <p:extLst>
      <p:ext uri="{BB962C8B-B14F-4D97-AF65-F5344CB8AC3E}">
        <p14:creationId xmlns:p14="http://schemas.microsoft.com/office/powerpoint/2010/main" val="3192138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Dismantling Studies</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p:cNvSpPr txBox="1"/>
          <p:nvPr/>
        </p:nvSpPr>
        <p:spPr>
          <a:xfrm>
            <a:off x="989012" y="2133600"/>
            <a:ext cx="8839200" cy="3970318"/>
          </a:xfrm>
          <a:prstGeom prst="rect">
            <a:avLst/>
          </a:prstGeom>
          <a:noFill/>
          <a:ln>
            <a:solidFill>
              <a:schemeClr val="bg2"/>
            </a:solidFill>
          </a:ln>
        </p:spPr>
        <p:txBody>
          <a:bodyPr wrap="square" rtlCol="0" anchor="t" anchorCtr="0">
            <a:spAutoFit/>
          </a:bodyPr>
          <a:lstStyle/>
          <a:p>
            <a:r>
              <a:rPr lang="en-US" sz="2800" dirty="0"/>
              <a:t>Dismantling studies consistently show that the most powerful components of CBT-I are Sleep Restriction Therapy and Stimulus Control.</a:t>
            </a:r>
          </a:p>
          <a:p>
            <a:endParaRPr lang="en-US" sz="2800" dirty="0"/>
          </a:p>
          <a:p>
            <a:r>
              <a:rPr lang="en-US" sz="2800" dirty="0"/>
              <a:t>The two are often combined in what is called Brief Behavioral Therapy for Insomnia (BBT-</a:t>
            </a:r>
            <a:r>
              <a:rPr lang="en-US" sz="2800" dirty="0" err="1"/>
              <a:t>i</a:t>
            </a:r>
            <a:r>
              <a:rPr lang="en-US" sz="2800" dirty="0"/>
              <a:t>).  For most patients who don’t have excessive anxiety and ruminations about sleep loss, it is usually more than enough.</a:t>
            </a:r>
          </a:p>
        </p:txBody>
      </p:sp>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199</a:t>
            </a:fld>
            <a:endParaRPr lang="en-US" sz="1100" dirty="0"/>
          </a:p>
        </p:txBody>
      </p:sp>
    </p:spTree>
    <p:extLst>
      <p:ext uri="{BB962C8B-B14F-4D97-AF65-F5344CB8AC3E}">
        <p14:creationId xmlns:p14="http://schemas.microsoft.com/office/powerpoint/2010/main" val="803451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House Keeping</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p:cNvSpPr txBox="1"/>
          <p:nvPr/>
        </p:nvSpPr>
        <p:spPr>
          <a:xfrm>
            <a:off x="1522414" y="1358117"/>
            <a:ext cx="8458200" cy="5170646"/>
          </a:xfrm>
          <a:prstGeom prst="rect">
            <a:avLst/>
          </a:prstGeom>
          <a:noFill/>
          <a:ln>
            <a:solidFill>
              <a:schemeClr val="bg2"/>
            </a:solidFill>
          </a:ln>
        </p:spPr>
        <p:txBody>
          <a:bodyPr wrap="square" rtlCol="0" anchor="t" anchorCtr="0">
            <a:spAutoFit/>
          </a:bodyPr>
          <a:lstStyle/>
          <a:p>
            <a:pPr marL="457200" indent="-457200">
              <a:buFont typeface="+mj-lt"/>
              <a:buAutoNum type="arabicPeriod"/>
            </a:pPr>
            <a:r>
              <a:rPr lang="en-US" sz="2200" dirty="0"/>
              <a:t>You will get a lot of handouts.  Some we will use today, and some are for you to look at later.</a:t>
            </a:r>
          </a:p>
          <a:p>
            <a:pPr marL="457200" indent="-457200">
              <a:buFont typeface="+mj-lt"/>
              <a:buAutoNum type="arabicPeriod"/>
            </a:pPr>
            <a:endParaRPr lang="en-US" sz="2200" dirty="0"/>
          </a:p>
          <a:p>
            <a:pPr marL="457200" indent="-457200">
              <a:buFont typeface="+mj-lt"/>
              <a:buAutoNum type="arabicPeriod"/>
            </a:pPr>
            <a:r>
              <a:rPr lang="en-US" sz="2200" dirty="0"/>
              <a:t>We will pause frequently for questions &amp; answers, so please write down your questions or submit them via chat.  If you have a burning question that cannot wait – ask it.</a:t>
            </a:r>
          </a:p>
          <a:p>
            <a:pPr marL="457200" indent="-457200">
              <a:buFont typeface="+mj-lt"/>
              <a:buAutoNum type="arabicPeriod"/>
            </a:pPr>
            <a:endParaRPr lang="en-US" sz="2200" dirty="0"/>
          </a:p>
          <a:p>
            <a:pPr marL="457200" indent="-457200">
              <a:buFont typeface="+mj-lt"/>
              <a:buAutoNum type="arabicPeriod"/>
            </a:pPr>
            <a:r>
              <a:rPr lang="en-US" sz="2200" dirty="0"/>
              <a:t>We will take rest breaks after several question &amp; answer periods, but if you need to take a break sooner, please do.</a:t>
            </a:r>
          </a:p>
          <a:p>
            <a:pPr marL="457200" indent="-457200">
              <a:buFont typeface="+mj-lt"/>
              <a:buAutoNum type="arabicPeriod"/>
            </a:pPr>
            <a:endParaRPr lang="en-US" sz="2200" dirty="0"/>
          </a:p>
          <a:p>
            <a:pPr marL="457200" indent="-457200">
              <a:buFont typeface="+mj-lt"/>
              <a:buAutoNum type="arabicPeriod"/>
            </a:pPr>
            <a:r>
              <a:rPr lang="en-US" sz="2200" dirty="0"/>
              <a:t>Please turn your phones off or to vibrate.</a:t>
            </a:r>
          </a:p>
          <a:p>
            <a:pPr marL="457200" indent="-457200">
              <a:buFont typeface="+mj-lt"/>
              <a:buAutoNum type="arabicPeriod"/>
            </a:pPr>
            <a:endParaRPr lang="en-US" sz="2200" dirty="0"/>
          </a:p>
          <a:p>
            <a:pPr marL="457200" indent="-457200">
              <a:buFont typeface="+mj-lt"/>
              <a:buAutoNum type="arabicPeriod"/>
            </a:pPr>
            <a:r>
              <a:rPr lang="en-US" sz="2200" dirty="0"/>
              <a:t>The introductory course is usually 2-3 days long.</a:t>
            </a:r>
          </a:p>
        </p:txBody>
      </p:sp>
      <p:sp>
        <p:nvSpPr>
          <p:cNvPr id="7" name="Slide Number Placeholder 6"/>
          <p:cNvSpPr>
            <a:spLocks noGrp="1"/>
          </p:cNvSpPr>
          <p:nvPr>
            <p:ph type="sldNum" sz="quarter" idx="12"/>
          </p:nvPr>
        </p:nvSpPr>
        <p:spPr>
          <a:xfrm>
            <a:off x="-20308" y="6584951"/>
            <a:ext cx="990601" cy="273049"/>
          </a:xfrm>
        </p:spPr>
        <p:txBody>
          <a:bodyPr/>
          <a:lstStyle/>
          <a:p>
            <a:pPr algn="l"/>
            <a:fld id="{E5137D0E-4A4F-4307-8994-C1891D747D59}" type="slidenum">
              <a:rPr lang="en-US" smtClean="0"/>
              <a:pPr algn="l"/>
              <a:t>2</a:t>
            </a:fld>
            <a:endParaRPr lang="en-US" dirty="0"/>
          </a:p>
        </p:txBody>
      </p:sp>
      <p:sp>
        <p:nvSpPr>
          <p:cNvPr id="8" name="Down Arrow 7"/>
          <p:cNvSpPr/>
          <p:nvPr/>
        </p:nvSpPr>
        <p:spPr>
          <a:xfrm rot="1410445">
            <a:off x="132091" y="5635209"/>
            <a:ext cx="685800" cy="990600"/>
          </a:xfrm>
          <a:prstGeom prst="downArrow">
            <a:avLst/>
          </a:prstGeom>
          <a:solidFill>
            <a:srgbClr val="FF0000"/>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855337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 calcmode="lin" valueType="num">
                                      <p:cBhvr additive="base">
                                        <p:cTn id="25"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 calcmode="lin" valueType="num">
                                      <p:cBhvr additive="base">
                                        <p:cTn id="31"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5"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2000"/>
                                        <p:tgtEl>
                                          <p:spTgt spid="8"/>
                                        </p:tgtEl>
                                      </p:cBhvr>
                                    </p:animEffect>
                                    <p:anim calcmode="lin" valueType="num">
                                      <p:cBhvr>
                                        <p:cTn id="38" dur="2000" fill="hold"/>
                                        <p:tgtEl>
                                          <p:spTgt spid="8"/>
                                        </p:tgtEl>
                                        <p:attrNameLst>
                                          <p:attrName>ppt_w</p:attrName>
                                        </p:attrNameLst>
                                      </p:cBhvr>
                                      <p:tavLst>
                                        <p:tav tm="0" fmla="#ppt_w*sin(2.5*pi*$)">
                                          <p:val>
                                            <p:fltVal val="0"/>
                                          </p:val>
                                        </p:tav>
                                        <p:tav tm="100000">
                                          <p:val>
                                            <p:fltVal val="1"/>
                                          </p:val>
                                        </p:tav>
                                      </p:tavLst>
                                    </p:anim>
                                    <p:anim calcmode="lin" valueType="num">
                                      <p:cBhvr>
                                        <p:cTn id="39"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p:cNvSpPr txBox="1"/>
          <p:nvPr/>
        </p:nvSpPr>
        <p:spPr>
          <a:xfrm>
            <a:off x="1674812" y="2152651"/>
            <a:ext cx="3962400" cy="3668428"/>
          </a:xfrm>
          <a:prstGeom prst="rect">
            <a:avLst/>
          </a:prstGeom>
          <a:solidFill>
            <a:schemeClr val="tx2">
              <a:lumMod val="60000"/>
              <a:lumOff val="40000"/>
            </a:schemeClr>
          </a:solidFill>
          <a:ln>
            <a:solidFill>
              <a:schemeClr val="tx1"/>
            </a:solidFill>
          </a:ln>
        </p:spPr>
        <p:txBody>
          <a:bodyPr wrap="square" rtlCol="0">
            <a:spAutoFit/>
          </a:bodyPr>
          <a:lstStyle/>
          <a:p>
            <a:pPr marL="0" lvl="2"/>
            <a:r>
              <a:rPr lang="en-US" dirty="0"/>
              <a:t>Taylor, et al. (2007) delivered CBTI to mildly depressed patients over six visits.  In addition to improvements in sleep including sleep latency, total sleep time, wake after sleep onset, and sleep efficiency, they also had a decrease in depression symptoms such that 87.5% were within normal limits on the BDI following treatment.  Results held at 3-month follow up.</a:t>
            </a:r>
          </a:p>
          <a:p>
            <a:endParaRPr lang="en-US" dirty="0"/>
          </a:p>
        </p:txBody>
      </p:sp>
      <p:sp>
        <p:nvSpPr>
          <p:cNvPr id="5" name="TextBox 4"/>
          <p:cNvSpPr txBox="1"/>
          <p:nvPr/>
        </p:nvSpPr>
        <p:spPr>
          <a:xfrm>
            <a:off x="5942012" y="2133599"/>
            <a:ext cx="4267200" cy="2862322"/>
          </a:xfrm>
          <a:prstGeom prst="rect">
            <a:avLst/>
          </a:prstGeom>
          <a:solidFill>
            <a:srgbClr val="00B050"/>
          </a:solidFill>
          <a:ln>
            <a:solidFill>
              <a:schemeClr val="tx1"/>
            </a:solidFill>
          </a:ln>
        </p:spPr>
        <p:txBody>
          <a:bodyPr wrap="square" rtlCol="0">
            <a:spAutoFit/>
          </a:bodyPr>
          <a:lstStyle/>
          <a:p>
            <a:pPr marL="0" lvl="2"/>
            <a:r>
              <a:rPr lang="en-US" dirty="0"/>
              <a:t>Manber et al. (2007) used CBT-I plus a control condition as an adjunct to escitalopram in patients with depression and insomnia.  The CBT-I group experienced greater remission from insomnia (50.0% vs 7.7%) and depression (61.5% vs. 33.3%) by the end of treatment protocol.</a:t>
            </a:r>
          </a:p>
          <a:p>
            <a:endParaRPr lang="en-US" dirty="0"/>
          </a:p>
        </p:txBody>
      </p:sp>
      <p:sp>
        <p:nvSpPr>
          <p:cNvPr id="8" name="Title 1"/>
          <p:cNvSpPr txBox="1">
            <a:spLocks/>
          </p:cNvSpPr>
          <p:nvPr/>
        </p:nvSpPr>
        <p:spPr>
          <a:xfrm>
            <a:off x="2436812" y="609600"/>
            <a:ext cx="7431649" cy="90990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r>
              <a:rPr lang="en-US" dirty="0"/>
              <a:t>Insomnia and Depression are Linked</a:t>
            </a:r>
          </a:p>
        </p:txBody>
      </p:sp>
      <p:sp>
        <p:nvSpPr>
          <p:cNvPr id="7" name="Slide Number Placeholder 6"/>
          <p:cNvSpPr>
            <a:spLocks noGrp="1"/>
          </p:cNvSpPr>
          <p:nvPr>
            <p:ph type="sldNum" sz="quarter" idx="12"/>
          </p:nvPr>
        </p:nvSpPr>
        <p:spPr>
          <a:xfrm>
            <a:off x="0" y="6552487"/>
            <a:ext cx="990601" cy="273049"/>
          </a:xfrm>
        </p:spPr>
        <p:txBody>
          <a:bodyPr/>
          <a:lstStyle/>
          <a:p>
            <a:pPr algn="l"/>
            <a:fld id="{E5137D0E-4A4F-4307-8994-C1891D747D59}" type="slidenum">
              <a:rPr lang="en-US" smtClean="0"/>
              <a:pPr algn="l"/>
              <a:t>20</a:t>
            </a:fld>
            <a:endParaRPr lang="en-US" dirty="0"/>
          </a:p>
        </p:txBody>
      </p:sp>
    </p:spTree>
    <p:extLst>
      <p:ext uri="{BB962C8B-B14F-4D97-AF65-F5344CB8AC3E}">
        <p14:creationId xmlns:p14="http://schemas.microsoft.com/office/powerpoint/2010/main" val="659999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Components of CBT-I </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6" name="Content Placeholder 2"/>
          <p:cNvSpPr txBox="1">
            <a:spLocks/>
          </p:cNvSpPr>
          <p:nvPr/>
        </p:nvSpPr>
        <p:spPr>
          <a:xfrm>
            <a:off x="1529009" y="1828800"/>
            <a:ext cx="8458200" cy="4572000"/>
          </a:xfrm>
          <a:prstGeom prst="rect">
            <a:avLst/>
          </a:prstGeom>
          <a:solidFill>
            <a:srgbClr val="002060"/>
          </a:solidFill>
        </p:spPr>
        <p:txBody>
          <a:bodyPr vert="horz" lIns="91440" tIns="45720" rIns="91440" bIns="45720" rtlCol="0">
            <a:normAutofit fontScale="62500" lnSpcReduction="20000"/>
          </a:bodyPr>
          <a:lstStyle>
            <a:lvl1pPr marL="284163" indent="-284163" algn="l" defTabSz="457200" rtl="0" eaLnBrk="1" latinLnBrk="0" hangingPunct="1">
              <a:lnSpc>
                <a:spcPct val="90000"/>
              </a:lnSpc>
              <a:spcBef>
                <a:spcPct val="20000"/>
              </a:spcBef>
              <a:buClr>
                <a:schemeClr val="accent1"/>
              </a:buClr>
              <a:buSzPct val="110000"/>
              <a:buFont typeface="Arial"/>
              <a:buChar char="•"/>
              <a:defRPr sz="3200" kern="1200">
                <a:solidFill>
                  <a:schemeClr val="tx1"/>
                </a:solidFill>
                <a:latin typeface="+mn-lt"/>
                <a:ea typeface="+mn-ea"/>
                <a:cs typeface="+mn-cs"/>
              </a:defRPr>
            </a:lvl1pPr>
            <a:lvl2pPr marL="742950" indent="-285750" algn="l" defTabSz="457200" rtl="0" eaLnBrk="1" latinLnBrk="0" hangingPunct="1">
              <a:lnSpc>
                <a:spcPct val="90000"/>
              </a:lnSpc>
              <a:spcBef>
                <a:spcPct val="20000"/>
              </a:spcBef>
              <a:buClr>
                <a:schemeClr val="accent1"/>
              </a:buClr>
              <a:buFont typeface="Arial"/>
              <a:buChar char="–"/>
              <a:defRPr sz="2800" kern="1200">
                <a:solidFill>
                  <a:schemeClr val="tx1"/>
                </a:solidFill>
                <a:latin typeface="+mn-lt"/>
                <a:ea typeface="+mn-ea"/>
                <a:cs typeface="+mn-cs"/>
              </a:defRPr>
            </a:lvl2pPr>
            <a:lvl3pPr marL="1143000" indent="-228600" algn="l" defTabSz="457200" rtl="0" eaLnBrk="1" latinLnBrk="0" hangingPunct="1">
              <a:lnSpc>
                <a:spcPct val="90000"/>
              </a:lnSpc>
              <a:spcBef>
                <a:spcPct val="20000"/>
              </a:spcBef>
              <a:buClr>
                <a:schemeClr val="accent1"/>
              </a:buClr>
              <a:buFont typeface="Arial"/>
              <a:buChar char="•"/>
              <a:defRPr sz="2400" kern="1200">
                <a:solidFill>
                  <a:schemeClr val="tx1"/>
                </a:solidFill>
                <a:latin typeface="+mn-lt"/>
                <a:ea typeface="+mn-ea"/>
                <a:cs typeface="+mn-cs"/>
              </a:defRPr>
            </a:lvl3pPr>
            <a:lvl4pPr marL="1600200" indent="-228600" algn="l" defTabSz="457200" rtl="0" eaLnBrk="1" latinLnBrk="0" hangingPunct="1">
              <a:lnSpc>
                <a:spcPct val="90000"/>
              </a:lnSpc>
              <a:spcBef>
                <a:spcPct val="20000"/>
              </a:spcBef>
              <a:buClr>
                <a:schemeClr val="accent1"/>
              </a:buClr>
              <a:buFont typeface="Arial"/>
              <a:buChar char="–"/>
              <a:defRPr sz="2000" kern="1200">
                <a:solidFill>
                  <a:schemeClr val="tx1"/>
                </a:solidFill>
                <a:latin typeface="+mn-lt"/>
                <a:ea typeface="+mn-ea"/>
                <a:cs typeface="+mn-cs"/>
              </a:defRPr>
            </a:lvl4pPr>
            <a:lvl5pPr marL="2057400" indent="-228600" algn="l" defTabSz="457200" rtl="0" eaLnBrk="1" latinLnBrk="0" hangingPunct="1">
              <a:lnSpc>
                <a:spcPct val="90000"/>
              </a:lnSpc>
              <a:spcBef>
                <a:spcPct val="20000"/>
              </a:spcBef>
              <a:buClr>
                <a:schemeClr val="accent1"/>
              </a:buClr>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600" b="1" i="0" u="none" strike="noStrike" kern="1200" cap="none" spc="0" normalizeH="0" baseline="0" noProof="0" dirty="0">
                <a:ln>
                  <a:noFill/>
                </a:ln>
                <a:solidFill>
                  <a:sysClr val="windowText" lastClr="000000"/>
                </a:solidFill>
                <a:effectLst/>
                <a:uLnTx/>
                <a:uFillTx/>
                <a:latin typeface="Calibri"/>
                <a:ea typeface="+mn-ea"/>
                <a:cs typeface="+mn-cs"/>
              </a:rPr>
              <a:t>         </a:t>
            </a:r>
            <a:r>
              <a:rPr kumimoji="0" lang="en-US" sz="3600" b="1" i="0" u="sng" strike="noStrike" kern="1200" cap="none" spc="0" normalizeH="0" baseline="0" noProof="0" dirty="0">
                <a:ln>
                  <a:noFill/>
                </a:ln>
                <a:solidFill>
                  <a:srgbClr val="4BACC6">
                    <a:lumMod val="40000"/>
                    <a:lumOff val="60000"/>
                  </a:srgbClr>
                </a:solidFill>
                <a:effectLst/>
                <a:uLnTx/>
                <a:uFillTx/>
                <a:latin typeface="Calibri"/>
                <a:ea typeface="+mn-ea"/>
                <a:cs typeface="+mn-cs"/>
              </a:rPr>
              <a:t>Technique</a:t>
            </a:r>
            <a:r>
              <a:rPr kumimoji="0" lang="en-US" sz="3600" b="1" i="0" u="none" strike="noStrike" kern="1200" cap="none" spc="0" normalizeH="0" baseline="0" noProof="0" dirty="0">
                <a:ln>
                  <a:noFill/>
                </a:ln>
                <a:solidFill>
                  <a:srgbClr val="4BACC6">
                    <a:lumMod val="40000"/>
                    <a:lumOff val="60000"/>
                  </a:srgbClr>
                </a:solidFill>
                <a:effectLst/>
                <a:uLnTx/>
                <a:uFillTx/>
                <a:latin typeface="Calibri"/>
                <a:ea typeface="+mn-ea"/>
                <a:cs typeface="+mn-cs"/>
              </a:rPr>
              <a:t> 	                                          	   </a:t>
            </a:r>
            <a:r>
              <a:rPr kumimoji="0" lang="en-US" sz="3600" b="1" i="0" u="sng" strike="noStrike" kern="1200" cap="none" spc="0" normalizeH="0" baseline="0" noProof="0" dirty="0">
                <a:ln>
                  <a:noFill/>
                </a:ln>
                <a:solidFill>
                  <a:srgbClr val="4BACC6">
                    <a:lumMod val="40000"/>
                    <a:lumOff val="60000"/>
                  </a:srgbClr>
                </a:solidFill>
                <a:effectLst/>
                <a:uLnTx/>
                <a:uFillTx/>
                <a:latin typeface="Calibri"/>
                <a:ea typeface="+mn-ea"/>
                <a:cs typeface="+mn-cs"/>
              </a:rPr>
              <a:t>Aims</a:t>
            </a:r>
            <a:r>
              <a:rPr kumimoji="0" lang="en-US" sz="3600" b="1" i="0" u="none" strike="noStrike" kern="1200" cap="none" spc="0" normalizeH="0" baseline="0" noProof="0" dirty="0">
                <a:ln>
                  <a:noFill/>
                </a:ln>
                <a:solidFill>
                  <a:srgbClr val="4BACC6">
                    <a:lumMod val="40000"/>
                    <a:lumOff val="60000"/>
                  </a:srgbClr>
                </a:solidFill>
                <a:effectLst/>
                <a:uLnTx/>
                <a:uFillTx/>
                <a:latin typeface="Calibri"/>
                <a:ea typeface="+mn-ea"/>
                <a:cs typeface="+mn-cs"/>
              </a:rPr>
              <a:t> </a:t>
            </a: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200" b="1" i="0" u="none" strike="noStrike" kern="1200" cap="none" spc="0" normalizeH="0" baseline="0" noProof="0" dirty="0">
                <a:ln>
                  <a:noFill/>
                </a:ln>
                <a:solidFill>
                  <a:srgbClr val="FFFF00"/>
                </a:solidFill>
                <a:effectLst/>
                <a:uLnTx/>
                <a:uFillTx/>
                <a:latin typeface="Calibri"/>
                <a:ea typeface="+mn-ea"/>
                <a:cs typeface="+mn-cs"/>
              </a:rPr>
              <a:t>Stimulus Control *</a:t>
            </a:r>
            <a:r>
              <a:rPr kumimoji="0" lang="en-US" sz="3200" b="1" i="0" u="none" strike="noStrike" kern="1200" cap="none" spc="0" normalizeH="0" baseline="0" noProof="0" dirty="0">
                <a:ln>
                  <a:noFill/>
                </a:ln>
                <a:solidFill>
                  <a:sysClr val="window" lastClr="FFFFFF"/>
                </a:solidFill>
                <a:effectLst/>
                <a:uLnTx/>
                <a:uFillTx/>
                <a:latin typeface="Calibri"/>
                <a:ea typeface="+mn-ea"/>
                <a:cs typeface="+mn-cs"/>
              </a:rPr>
              <a:t>	             		</a:t>
            </a:r>
            <a:r>
              <a:rPr kumimoji="0" lang="en-US" sz="3200" b="1" i="0" u="none" strike="noStrike" kern="1200" cap="none" spc="0" normalizeH="0" baseline="0" noProof="0" dirty="0">
                <a:ln>
                  <a:noFill/>
                </a:ln>
                <a:solidFill>
                  <a:srgbClr val="FFFF00"/>
                </a:solidFill>
                <a:effectLst/>
                <a:uLnTx/>
                <a:uFillTx/>
                <a:latin typeface="Calibri"/>
                <a:ea typeface="+mn-ea"/>
                <a:cs typeface="+mn-cs"/>
              </a:rPr>
              <a:t>Strengthen bed &amp; bedroom  as sleep cues</a:t>
            </a: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200" b="1" i="0" u="none" strike="noStrike" kern="1200" cap="none" spc="0" normalizeH="0" baseline="0" noProof="0" dirty="0">
                <a:ln>
                  <a:noFill/>
                </a:ln>
                <a:solidFill>
                  <a:srgbClr val="FFFF00"/>
                </a:solidFill>
                <a:effectLst/>
                <a:uLnTx/>
                <a:uFillTx/>
                <a:latin typeface="Calibri"/>
                <a:ea typeface="+mn-ea"/>
                <a:cs typeface="+mn-cs"/>
              </a:rPr>
              <a:t>								Also strengthens circadian clock and sleep 									drive</a:t>
            </a: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200" b="1" i="0" u="none" strike="noStrike" kern="1200" cap="none" spc="0" normalizeH="0" baseline="0" noProof="0" dirty="0">
                <a:ln>
                  <a:noFill/>
                </a:ln>
                <a:solidFill>
                  <a:sysClr val="window" lastClr="FFFFFF"/>
                </a:solidFill>
                <a:effectLst/>
                <a:uLnTx/>
                <a:uFillTx/>
                <a:latin typeface="Calibri"/>
                <a:ea typeface="+mn-ea"/>
                <a:cs typeface="+mn-cs"/>
              </a:rPr>
              <a:t>	</a:t>
            </a: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200" b="1" i="0" u="none" strike="noStrike" kern="1200" cap="none" spc="0" normalizeH="0" baseline="0" noProof="0" dirty="0">
                <a:ln>
                  <a:noFill/>
                </a:ln>
                <a:solidFill>
                  <a:srgbClr val="FFFF00"/>
                </a:solidFill>
                <a:effectLst/>
                <a:uLnTx/>
                <a:uFillTx/>
                <a:latin typeface="Calibri"/>
                <a:ea typeface="+mn-ea"/>
                <a:cs typeface="+mn-cs"/>
              </a:rPr>
              <a:t>Sleep Restriction/				Restrict time in bed to increase  	</a:t>
            </a: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200" b="1" i="0" u="none" strike="noStrike" kern="1200" cap="none" spc="0" normalizeH="0" baseline="0" noProof="0" dirty="0">
                <a:ln>
                  <a:noFill/>
                </a:ln>
                <a:solidFill>
                  <a:srgbClr val="FFFF00"/>
                </a:solidFill>
                <a:effectLst/>
                <a:uLnTx/>
                <a:uFillTx/>
                <a:latin typeface="Calibri"/>
                <a:ea typeface="+mn-ea"/>
                <a:cs typeface="+mn-cs"/>
              </a:rPr>
              <a:t>Sleep Compression*         			sleep drive and consolidate sleep 	</a:t>
            </a: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endParaRPr kumimoji="0" lang="en-US" sz="1700" b="1" i="0" u="none" strike="noStrike" kern="1200" cap="none" spc="0" normalizeH="0" baseline="0" noProof="0" dirty="0">
              <a:ln>
                <a:noFill/>
              </a:ln>
              <a:solidFill>
                <a:srgbClr val="FFFF00"/>
              </a:solidFill>
              <a:effectLst/>
              <a:uLnTx/>
              <a:uFillTx/>
              <a:latin typeface="Calibri"/>
              <a:ea typeface="+mn-ea"/>
              <a:cs typeface="+mn-cs"/>
            </a:endParaRP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200" b="1" i="0" u="none" strike="noStrike" kern="1200" cap="none" spc="0" normalizeH="0" baseline="0" noProof="0" dirty="0">
                <a:ln>
                  <a:noFill/>
                </a:ln>
                <a:solidFill>
                  <a:sysClr val="window" lastClr="FFFFFF"/>
                </a:solidFill>
                <a:effectLst/>
                <a:uLnTx/>
                <a:uFillTx/>
                <a:latin typeface="Calibri"/>
                <a:ea typeface="+mn-ea"/>
                <a:cs typeface="+mn-cs"/>
              </a:rPr>
              <a:t>Relaxation training                          	Arousal Reduction</a:t>
            </a: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endParaRPr kumimoji="0" lang="en-US" sz="1500" b="1" i="0" u="none" strike="noStrike" kern="1200" cap="none" spc="0" normalizeH="0" baseline="0" noProof="0" dirty="0">
              <a:ln>
                <a:noFill/>
              </a:ln>
              <a:solidFill>
                <a:sysClr val="window" lastClr="FFFFFF"/>
              </a:solidFill>
              <a:effectLst/>
              <a:uLnTx/>
              <a:uFillTx/>
              <a:latin typeface="Calibri"/>
              <a:ea typeface="+mn-ea"/>
              <a:cs typeface="+mn-cs"/>
            </a:endParaRP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200" b="1" i="0" u="none" strike="noStrike" kern="1200" cap="none" spc="0" normalizeH="0" baseline="0" noProof="0" dirty="0">
                <a:ln>
                  <a:noFill/>
                </a:ln>
                <a:solidFill>
                  <a:srgbClr val="FF0000"/>
                </a:solidFill>
                <a:effectLst/>
                <a:uLnTx/>
                <a:uFillTx/>
                <a:latin typeface="Calibri"/>
                <a:ea typeface="+mn-ea"/>
                <a:cs typeface="+mn-cs"/>
              </a:rPr>
              <a:t>Sleep Hygiene                                  </a:t>
            </a:r>
            <a:r>
              <a:rPr kumimoji="0" lang="en-US" sz="3200" b="1" i="0" u="none" strike="noStrike" kern="1200" cap="none" spc="0" normalizeH="0" baseline="0" noProof="0" dirty="0">
                <a:ln>
                  <a:noFill/>
                </a:ln>
                <a:solidFill>
                  <a:sysClr val="window" lastClr="FFFFFF"/>
                </a:solidFill>
                <a:effectLst/>
                <a:uLnTx/>
                <a:uFillTx/>
                <a:latin typeface="Calibri"/>
                <a:ea typeface="+mn-ea"/>
                <a:cs typeface="+mn-cs"/>
              </a:rPr>
              <a:t>	Address substances, exercise, eating 				                  				and environment</a:t>
            </a: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endParaRPr kumimoji="0" lang="en-US" sz="1500" b="1" i="0" u="none" strike="noStrike" kern="1200" cap="none" spc="0" normalizeH="0" baseline="0" noProof="0" dirty="0">
              <a:ln>
                <a:noFill/>
              </a:ln>
              <a:solidFill>
                <a:sysClr val="window" lastClr="FFFFFF"/>
              </a:solidFill>
              <a:effectLst/>
              <a:uLnTx/>
              <a:uFillTx/>
              <a:latin typeface="Calibri"/>
              <a:ea typeface="+mn-ea"/>
              <a:cs typeface="+mn-cs"/>
            </a:endParaRP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200" b="1" i="0" u="none" strike="noStrike" kern="1200" cap="none" spc="0" normalizeH="0" baseline="0" noProof="0" dirty="0">
                <a:ln>
                  <a:noFill/>
                </a:ln>
                <a:solidFill>
                  <a:sysClr val="window" lastClr="FFFFFF"/>
                </a:solidFill>
                <a:effectLst/>
                <a:uLnTx/>
                <a:uFillTx/>
                <a:latin typeface="Calibri"/>
                <a:ea typeface="+mn-ea"/>
                <a:cs typeface="+mn-cs"/>
              </a:rPr>
              <a:t>Cognitive Restructure                  	Address maladaptive thoughts, beliefs 			                                  			increased arousal interfering with sleep</a:t>
            </a: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endParaRPr kumimoji="0" lang="en-US" sz="3200" b="1" i="0" u="none" strike="noStrike" kern="1200" cap="none" spc="0" normalizeH="0" baseline="0" noProof="0" dirty="0">
              <a:ln>
                <a:noFill/>
              </a:ln>
              <a:solidFill>
                <a:sysClr val="window" lastClr="FFFFFF"/>
              </a:solidFill>
              <a:effectLst/>
              <a:uLnTx/>
              <a:uFillTx/>
              <a:latin typeface="Calibri"/>
              <a:ea typeface="+mn-ea"/>
              <a:cs typeface="+mn-cs"/>
            </a:endParaRP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r>
              <a:rPr kumimoji="0" lang="en-US" sz="3200" b="1" i="0" u="none" strike="noStrike" kern="1200" cap="none" spc="0" normalizeH="0" baseline="0" noProof="0" dirty="0">
                <a:ln>
                  <a:noFill/>
                </a:ln>
                <a:solidFill>
                  <a:sysClr val="window" lastClr="FFFFFF"/>
                </a:solidFill>
                <a:effectLst/>
                <a:uLnTx/>
                <a:uFillTx/>
                <a:latin typeface="Calibri"/>
                <a:ea typeface="+mn-ea"/>
                <a:cs typeface="+mn-cs"/>
              </a:rPr>
              <a:t>Circadian Rhythm                          	Shift or strengthen the circadian Entrainment                                        rhythm system</a:t>
            </a:r>
          </a:p>
          <a:p>
            <a:pPr marL="68580" marR="0" lvl="0" indent="0" algn="l" defTabSz="457200" rtl="0" eaLnBrk="1" fontAlgn="auto" latinLnBrk="0" hangingPunct="1">
              <a:lnSpc>
                <a:spcPct val="90000"/>
              </a:lnSpc>
              <a:spcBef>
                <a:spcPct val="20000"/>
              </a:spcBef>
              <a:spcAft>
                <a:spcPts val="0"/>
              </a:spcAft>
              <a:buClr>
                <a:srgbClr val="4F81BD"/>
              </a:buClr>
              <a:buSzPct val="110000"/>
              <a:buFont typeface="Arial"/>
              <a:buNone/>
              <a:tabLst/>
              <a:defRPr/>
            </a:pPr>
            <a:endParaRPr kumimoji="0" lang="en-US" sz="3200" b="0" i="0" u="sng" strike="noStrike" kern="1200" cap="none" spc="0" normalizeH="0" baseline="0" noProof="0" dirty="0">
              <a:ln>
                <a:noFill/>
              </a:ln>
              <a:solidFill>
                <a:sysClr val="window" lastClr="FFFFFF"/>
              </a:solidFill>
              <a:effectLst/>
              <a:uLnTx/>
              <a:uFillTx/>
              <a:latin typeface="Calibri"/>
              <a:ea typeface="+mn-ea"/>
              <a:cs typeface="+mn-cs"/>
            </a:endParaRPr>
          </a:p>
        </p:txBody>
      </p:sp>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200</a:t>
            </a:fld>
            <a:endParaRPr lang="en-US" sz="1100" dirty="0"/>
          </a:p>
        </p:txBody>
      </p:sp>
    </p:spTree>
    <p:extLst>
      <p:ext uri="{BB962C8B-B14F-4D97-AF65-F5344CB8AC3E}">
        <p14:creationId xmlns:p14="http://schemas.microsoft.com/office/powerpoint/2010/main" val="4142190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75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1" y="-36522"/>
            <a:ext cx="9755029" cy="67421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201</a:t>
            </a:fld>
            <a:endParaRPr lang="en-US" sz="1100" dirty="0"/>
          </a:p>
        </p:txBody>
      </p:sp>
    </p:spTree>
    <p:extLst>
      <p:ext uri="{BB962C8B-B14F-4D97-AF65-F5344CB8AC3E}">
        <p14:creationId xmlns:p14="http://schemas.microsoft.com/office/powerpoint/2010/main" val="202571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7586"/>
                                        </p:tgtEl>
                                        <p:attrNameLst>
                                          <p:attrName>style.visibility</p:attrName>
                                        </p:attrNameLst>
                                      </p:cBhvr>
                                      <p:to>
                                        <p:strVal val="visible"/>
                                      </p:to>
                                    </p:set>
                                    <p:anim calcmode="lin" valueType="num">
                                      <p:cBhvr>
                                        <p:cTn id="7" dur="1000" fill="hold"/>
                                        <p:tgtEl>
                                          <p:spTgt spid="67586"/>
                                        </p:tgtEl>
                                        <p:attrNameLst>
                                          <p:attrName>ppt_w</p:attrName>
                                        </p:attrNameLst>
                                      </p:cBhvr>
                                      <p:tavLst>
                                        <p:tav tm="0">
                                          <p:val>
                                            <p:fltVal val="0"/>
                                          </p:val>
                                        </p:tav>
                                        <p:tav tm="100000">
                                          <p:val>
                                            <p:strVal val="#ppt_w"/>
                                          </p:val>
                                        </p:tav>
                                      </p:tavLst>
                                    </p:anim>
                                    <p:anim calcmode="lin" valueType="num">
                                      <p:cBhvr>
                                        <p:cTn id="8" dur="1000" fill="hold"/>
                                        <p:tgtEl>
                                          <p:spTgt spid="67586"/>
                                        </p:tgtEl>
                                        <p:attrNameLst>
                                          <p:attrName>ppt_h</p:attrName>
                                        </p:attrNameLst>
                                      </p:cBhvr>
                                      <p:tavLst>
                                        <p:tav tm="0">
                                          <p:val>
                                            <p:fltVal val="0"/>
                                          </p:val>
                                        </p:tav>
                                        <p:tav tm="100000">
                                          <p:val>
                                            <p:strVal val="#ppt_h"/>
                                          </p:val>
                                        </p:tav>
                                      </p:tavLst>
                                    </p:anim>
                                    <p:anim calcmode="lin" valueType="num">
                                      <p:cBhvr>
                                        <p:cTn id="9" dur="1000" fill="hold"/>
                                        <p:tgtEl>
                                          <p:spTgt spid="67586"/>
                                        </p:tgtEl>
                                        <p:attrNameLst>
                                          <p:attrName>style.rotation</p:attrName>
                                        </p:attrNameLst>
                                      </p:cBhvr>
                                      <p:tavLst>
                                        <p:tav tm="0">
                                          <p:val>
                                            <p:fltVal val="90"/>
                                          </p:val>
                                        </p:tav>
                                        <p:tav tm="100000">
                                          <p:val>
                                            <p:fltVal val="0"/>
                                          </p:val>
                                        </p:tav>
                                      </p:tavLst>
                                    </p:anim>
                                    <p:animEffect transition="in" filter="fade">
                                      <p:cBhvr>
                                        <p:cTn id="10" dur="1000"/>
                                        <p:tgtEl>
                                          <p:spTgt spid="67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86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1" y="7902"/>
            <a:ext cx="9807941" cy="6697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202</a:t>
            </a:fld>
            <a:endParaRPr lang="en-US" sz="1100" dirty="0"/>
          </a:p>
        </p:txBody>
      </p:sp>
    </p:spTree>
    <p:extLst>
      <p:ext uri="{BB962C8B-B14F-4D97-AF65-F5344CB8AC3E}">
        <p14:creationId xmlns:p14="http://schemas.microsoft.com/office/powerpoint/2010/main" val="1715756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8610"/>
                                        </p:tgtEl>
                                        <p:attrNameLst>
                                          <p:attrName>style.visibility</p:attrName>
                                        </p:attrNameLst>
                                      </p:cBhvr>
                                      <p:to>
                                        <p:strVal val="visible"/>
                                      </p:to>
                                    </p:set>
                                    <p:anim calcmode="lin" valueType="num">
                                      <p:cBhvr>
                                        <p:cTn id="7" dur="1000" fill="hold"/>
                                        <p:tgtEl>
                                          <p:spTgt spid="68610"/>
                                        </p:tgtEl>
                                        <p:attrNameLst>
                                          <p:attrName>ppt_w</p:attrName>
                                        </p:attrNameLst>
                                      </p:cBhvr>
                                      <p:tavLst>
                                        <p:tav tm="0">
                                          <p:val>
                                            <p:fltVal val="0"/>
                                          </p:val>
                                        </p:tav>
                                        <p:tav tm="100000">
                                          <p:val>
                                            <p:strVal val="#ppt_w"/>
                                          </p:val>
                                        </p:tav>
                                      </p:tavLst>
                                    </p:anim>
                                    <p:anim calcmode="lin" valueType="num">
                                      <p:cBhvr>
                                        <p:cTn id="8" dur="1000" fill="hold"/>
                                        <p:tgtEl>
                                          <p:spTgt spid="68610"/>
                                        </p:tgtEl>
                                        <p:attrNameLst>
                                          <p:attrName>ppt_h</p:attrName>
                                        </p:attrNameLst>
                                      </p:cBhvr>
                                      <p:tavLst>
                                        <p:tav tm="0">
                                          <p:val>
                                            <p:fltVal val="0"/>
                                          </p:val>
                                        </p:tav>
                                        <p:tav tm="100000">
                                          <p:val>
                                            <p:strVal val="#ppt_h"/>
                                          </p:val>
                                        </p:tav>
                                      </p:tavLst>
                                    </p:anim>
                                    <p:anim calcmode="lin" valueType="num">
                                      <p:cBhvr>
                                        <p:cTn id="9" dur="1000" fill="hold"/>
                                        <p:tgtEl>
                                          <p:spTgt spid="68610"/>
                                        </p:tgtEl>
                                        <p:attrNameLst>
                                          <p:attrName>style.rotation</p:attrName>
                                        </p:attrNameLst>
                                      </p:cBhvr>
                                      <p:tavLst>
                                        <p:tav tm="0">
                                          <p:val>
                                            <p:fltVal val="90"/>
                                          </p:val>
                                        </p:tav>
                                        <p:tav tm="100000">
                                          <p:val>
                                            <p:fltVal val="0"/>
                                          </p:val>
                                        </p:tav>
                                      </p:tavLst>
                                    </p:anim>
                                    <p:animEffect transition="in" filter="fade">
                                      <p:cBhvr>
                                        <p:cTn id="10" dur="1000"/>
                                        <p:tgtEl>
                                          <p:spTgt spid="68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96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1"/>
            <a:ext cx="9753600" cy="667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203</a:t>
            </a:fld>
            <a:endParaRPr lang="en-US" sz="1100" dirty="0"/>
          </a:p>
        </p:txBody>
      </p:sp>
    </p:spTree>
    <p:extLst>
      <p:ext uri="{BB962C8B-B14F-4D97-AF65-F5344CB8AC3E}">
        <p14:creationId xmlns:p14="http://schemas.microsoft.com/office/powerpoint/2010/main" val="2036794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9634"/>
                                        </p:tgtEl>
                                        <p:attrNameLst>
                                          <p:attrName>style.visibility</p:attrName>
                                        </p:attrNameLst>
                                      </p:cBhvr>
                                      <p:to>
                                        <p:strVal val="visible"/>
                                      </p:to>
                                    </p:set>
                                    <p:anim calcmode="lin" valueType="num">
                                      <p:cBhvr>
                                        <p:cTn id="7" dur="1000" fill="hold"/>
                                        <p:tgtEl>
                                          <p:spTgt spid="69634"/>
                                        </p:tgtEl>
                                        <p:attrNameLst>
                                          <p:attrName>ppt_w</p:attrName>
                                        </p:attrNameLst>
                                      </p:cBhvr>
                                      <p:tavLst>
                                        <p:tav tm="0">
                                          <p:val>
                                            <p:fltVal val="0"/>
                                          </p:val>
                                        </p:tav>
                                        <p:tav tm="100000">
                                          <p:val>
                                            <p:strVal val="#ppt_w"/>
                                          </p:val>
                                        </p:tav>
                                      </p:tavLst>
                                    </p:anim>
                                    <p:anim calcmode="lin" valueType="num">
                                      <p:cBhvr>
                                        <p:cTn id="8" dur="1000" fill="hold"/>
                                        <p:tgtEl>
                                          <p:spTgt spid="69634"/>
                                        </p:tgtEl>
                                        <p:attrNameLst>
                                          <p:attrName>ppt_h</p:attrName>
                                        </p:attrNameLst>
                                      </p:cBhvr>
                                      <p:tavLst>
                                        <p:tav tm="0">
                                          <p:val>
                                            <p:fltVal val="0"/>
                                          </p:val>
                                        </p:tav>
                                        <p:tav tm="100000">
                                          <p:val>
                                            <p:strVal val="#ppt_h"/>
                                          </p:val>
                                        </p:tav>
                                      </p:tavLst>
                                    </p:anim>
                                    <p:anim calcmode="lin" valueType="num">
                                      <p:cBhvr>
                                        <p:cTn id="9" dur="1000" fill="hold"/>
                                        <p:tgtEl>
                                          <p:spTgt spid="69634"/>
                                        </p:tgtEl>
                                        <p:attrNameLst>
                                          <p:attrName>style.rotation</p:attrName>
                                        </p:attrNameLst>
                                      </p:cBhvr>
                                      <p:tavLst>
                                        <p:tav tm="0">
                                          <p:val>
                                            <p:fltVal val="90"/>
                                          </p:val>
                                        </p:tav>
                                        <p:tav tm="100000">
                                          <p:val>
                                            <p:fltVal val="0"/>
                                          </p:val>
                                        </p:tav>
                                      </p:tavLst>
                                    </p:anim>
                                    <p:animEffect transition="in" filter="fade">
                                      <p:cBhvr>
                                        <p:cTn id="10" dur="1000"/>
                                        <p:tgtEl>
                                          <p:spTgt spid="69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06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0"/>
            <a:ext cx="9874240"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204</a:t>
            </a:fld>
            <a:endParaRPr lang="en-US" sz="1100" dirty="0"/>
          </a:p>
        </p:txBody>
      </p:sp>
    </p:spTree>
    <p:extLst>
      <p:ext uri="{BB962C8B-B14F-4D97-AF65-F5344CB8AC3E}">
        <p14:creationId xmlns:p14="http://schemas.microsoft.com/office/powerpoint/2010/main" val="2325105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0658"/>
                                        </p:tgtEl>
                                        <p:attrNameLst>
                                          <p:attrName>style.visibility</p:attrName>
                                        </p:attrNameLst>
                                      </p:cBhvr>
                                      <p:to>
                                        <p:strVal val="visible"/>
                                      </p:to>
                                    </p:set>
                                    <p:anim calcmode="lin" valueType="num">
                                      <p:cBhvr>
                                        <p:cTn id="7" dur="1000" fill="hold"/>
                                        <p:tgtEl>
                                          <p:spTgt spid="70658"/>
                                        </p:tgtEl>
                                        <p:attrNameLst>
                                          <p:attrName>ppt_w</p:attrName>
                                        </p:attrNameLst>
                                      </p:cBhvr>
                                      <p:tavLst>
                                        <p:tav tm="0">
                                          <p:val>
                                            <p:fltVal val="0"/>
                                          </p:val>
                                        </p:tav>
                                        <p:tav tm="100000">
                                          <p:val>
                                            <p:strVal val="#ppt_w"/>
                                          </p:val>
                                        </p:tav>
                                      </p:tavLst>
                                    </p:anim>
                                    <p:anim calcmode="lin" valueType="num">
                                      <p:cBhvr>
                                        <p:cTn id="8" dur="1000" fill="hold"/>
                                        <p:tgtEl>
                                          <p:spTgt spid="70658"/>
                                        </p:tgtEl>
                                        <p:attrNameLst>
                                          <p:attrName>ppt_h</p:attrName>
                                        </p:attrNameLst>
                                      </p:cBhvr>
                                      <p:tavLst>
                                        <p:tav tm="0">
                                          <p:val>
                                            <p:fltVal val="0"/>
                                          </p:val>
                                        </p:tav>
                                        <p:tav tm="100000">
                                          <p:val>
                                            <p:strVal val="#ppt_h"/>
                                          </p:val>
                                        </p:tav>
                                      </p:tavLst>
                                    </p:anim>
                                    <p:anim calcmode="lin" valueType="num">
                                      <p:cBhvr>
                                        <p:cTn id="9" dur="1000" fill="hold"/>
                                        <p:tgtEl>
                                          <p:spTgt spid="70658"/>
                                        </p:tgtEl>
                                        <p:attrNameLst>
                                          <p:attrName>style.rotation</p:attrName>
                                        </p:attrNameLst>
                                      </p:cBhvr>
                                      <p:tavLst>
                                        <p:tav tm="0">
                                          <p:val>
                                            <p:fltVal val="90"/>
                                          </p:val>
                                        </p:tav>
                                        <p:tav tm="100000">
                                          <p:val>
                                            <p:fltVal val="0"/>
                                          </p:val>
                                        </p:tav>
                                      </p:tavLst>
                                    </p:anim>
                                    <p:animEffect transition="in" filter="fade">
                                      <p:cBhvr>
                                        <p:cTn id="10" dur="1000"/>
                                        <p:tgtEl>
                                          <p:spTgt spid="70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716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5112" y="0"/>
            <a:ext cx="9131300" cy="6270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205</a:t>
            </a:fld>
            <a:endParaRPr lang="en-US" sz="1100" dirty="0"/>
          </a:p>
        </p:txBody>
      </p:sp>
    </p:spTree>
    <p:extLst>
      <p:ext uri="{BB962C8B-B14F-4D97-AF65-F5344CB8AC3E}">
        <p14:creationId xmlns:p14="http://schemas.microsoft.com/office/powerpoint/2010/main" val="1814560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27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0"/>
            <a:ext cx="9744858"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206</a:t>
            </a:fld>
            <a:endParaRPr lang="en-US" sz="1100" dirty="0"/>
          </a:p>
        </p:txBody>
      </p:sp>
    </p:spTree>
    <p:extLst>
      <p:ext uri="{BB962C8B-B14F-4D97-AF65-F5344CB8AC3E}">
        <p14:creationId xmlns:p14="http://schemas.microsoft.com/office/powerpoint/2010/main" val="3704190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2706"/>
                                        </p:tgtEl>
                                        <p:attrNameLst>
                                          <p:attrName>style.visibility</p:attrName>
                                        </p:attrNameLst>
                                      </p:cBhvr>
                                      <p:to>
                                        <p:strVal val="visible"/>
                                      </p:to>
                                    </p:set>
                                    <p:anim calcmode="lin" valueType="num">
                                      <p:cBhvr>
                                        <p:cTn id="7" dur="1000" fill="hold"/>
                                        <p:tgtEl>
                                          <p:spTgt spid="72706"/>
                                        </p:tgtEl>
                                        <p:attrNameLst>
                                          <p:attrName>ppt_w</p:attrName>
                                        </p:attrNameLst>
                                      </p:cBhvr>
                                      <p:tavLst>
                                        <p:tav tm="0">
                                          <p:val>
                                            <p:fltVal val="0"/>
                                          </p:val>
                                        </p:tav>
                                        <p:tav tm="100000">
                                          <p:val>
                                            <p:strVal val="#ppt_w"/>
                                          </p:val>
                                        </p:tav>
                                      </p:tavLst>
                                    </p:anim>
                                    <p:anim calcmode="lin" valueType="num">
                                      <p:cBhvr>
                                        <p:cTn id="8" dur="1000" fill="hold"/>
                                        <p:tgtEl>
                                          <p:spTgt spid="72706"/>
                                        </p:tgtEl>
                                        <p:attrNameLst>
                                          <p:attrName>ppt_h</p:attrName>
                                        </p:attrNameLst>
                                      </p:cBhvr>
                                      <p:tavLst>
                                        <p:tav tm="0">
                                          <p:val>
                                            <p:fltVal val="0"/>
                                          </p:val>
                                        </p:tav>
                                        <p:tav tm="100000">
                                          <p:val>
                                            <p:strVal val="#ppt_h"/>
                                          </p:val>
                                        </p:tav>
                                      </p:tavLst>
                                    </p:anim>
                                    <p:anim calcmode="lin" valueType="num">
                                      <p:cBhvr>
                                        <p:cTn id="9" dur="1000" fill="hold"/>
                                        <p:tgtEl>
                                          <p:spTgt spid="72706"/>
                                        </p:tgtEl>
                                        <p:attrNameLst>
                                          <p:attrName>style.rotation</p:attrName>
                                        </p:attrNameLst>
                                      </p:cBhvr>
                                      <p:tavLst>
                                        <p:tav tm="0">
                                          <p:val>
                                            <p:fltVal val="90"/>
                                          </p:val>
                                        </p:tav>
                                        <p:tav tm="100000">
                                          <p:val>
                                            <p:fltVal val="0"/>
                                          </p:val>
                                        </p:tav>
                                      </p:tavLst>
                                    </p:anim>
                                    <p:animEffect transition="in" filter="fade">
                                      <p:cBhvr>
                                        <p:cTn id="10" dur="1000"/>
                                        <p:tgtEl>
                                          <p:spTgt spid="72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37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0"/>
            <a:ext cx="9703550"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207</a:t>
            </a:fld>
            <a:endParaRPr lang="en-US" sz="1100" dirty="0"/>
          </a:p>
        </p:txBody>
      </p:sp>
    </p:spTree>
    <p:extLst>
      <p:ext uri="{BB962C8B-B14F-4D97-AF65-F5344CB8AC3E}">
        <p14:creationId xmlns:p14="http://schemas.microsoft.com/office/powerpoint/2010/main" val="4087838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47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1" y="0"/>
            <a:ext cx="9728013"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208</a:t>
            </a:fld>
            <a:endParaRPr lang="en-US" sz="1100" dirty="0"/>
          </a:p>
        </p:txBody>
      </p:sp>
    </p:spTree>
    <p:extLst>
      <p:ext uri="{BB962C8B-B14F-4D97-AF65-F5344CB8AC3E}">
        <p14:creationId xmlns:p14="http://schemas.microsoft.com/office/powerpoint/2010/main" val="3296592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4754"/>
                                        </p:tgtEl>
                                        <p:attrNameLst>
                                          <p:attrName>style.visibility</p:attrName>
                                        </p:attrNameLst>
                                      </p:cBhvr>
                                      <p:to>
                                        <p:strVal val="visible"/>
                                      </p:to>
                                    </p:set>
                                    <p:anim calcmode="lin" valueType="num">
                                      <p:cBhvr>
                                        <p:cTn id="7" dur="1000" fill="hold"/>
                                        <p:tgtEl>
                                          <p:spTgt spid="74754"/>
                                        </p:tgtEl>
                                        <p:attrNameLst>
                                          <p:attrName>ppt_w</p:attrName>
                                        </p:attrNameLst>
                                      </p:cBhvr>
                                      <p:tavLst>
                                        <p:tav tm="0">
                                          <p:val>
                                            <p:fltVal val="0"/>
                                          </p:val>
                                        </p:tav>
                                        <p:tav tm="100000">
                                          <p:val>
                                            <p:strVal val="#ppt_w"/>
                                          </p:val>
                                        </p:tav>
                                      </p:tavLst>
                                    </p:anim>
                                    <p:anim calcmode="lin" valueType="num">
                                      <p:cBhvr>
                                        <p:cTn id="8" dur="1000" fill="hold"/>
                                        <p:tgtEl>
                                          <p:spTgt spid="74754"/>
                                        </p:tgtEl>
                                        <p:attrNameLst>
                                          <p:attrName>ppt_h</p:attrName>
                                        </p:attrNameLst>
                                      </p:cBhvr>
                                      <p:tavLst>
                                        <p:tav tm="0">
                                          <p:val>
                                            <p:fltVal val="0"/>
                                          </p:val>
                                        </p:tav>
                                        <p:tav tm="100000">
                                          <p:val>
                                            <p:strVal val="#ppt_h"/>
                                          </p:val>
                                        </p:tav>
                                      </p:tavLst>
                                    </p:anim>
                                    <p:anim calcmode="lin" valueType="num">
                                      <p:cBhvr>
                                        <p:cTn id="9" dur="1000" fill="hold"/>
                                        <p:tgtEl>
                                          <p:spTgt spid="74754"/>
                                        </p:tgtEl>
                                        <p:attrNameLst>
                                          <p:attrName>style.rotation</p:attrName>
                                        </p:attrNameLst>
                                      </p:cBhvr>
                                      <p:tavLst>
                                        <p:tav tm="0">
                                          <p:val>
                                            <p:fltVal val="90"/>
                                          </p:val>
                                        </p:tav>
                                        <p:tav tm="100000">
                                          <p:val>
                                            <p:fltVal val="0"/>
                                          </p:val>
                                        </p:tav>
                                      </p:tavLst>
                                    </p:anim>
                                    <p:animEffect transition="in" filter="fade">
                                      <p:cBhvr>
                                        <p:cTn id="10" dur="1000"/>
                                        <p:tgtEl>
                                          <p:spTgt spid="74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68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0"/>
            <a:ext cx="9646418"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209</a:t>
            </a:fld>
            <a:endParaRPr lang="en-US" sz="1100" dirty="0"/>
          </a:p>
        </p:txBody>
      </p:sp>
    </p:spTree>
    <p:extLst>
      <p:ext uri="{BB962C8B-B14F-4D97-AF65-F5344CB8AC3E}">
        <p14:creationId xmlns:p14="http://schemas.microsoft.com/office/powerpoint/2010/main" val="1239299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6802"/>
                                        </p:tgtEl>
                                        <p:attrNameLst>
                                          <p:attrName>style.visibility</p:attrName>
                                        </p:attrNameLst>
                                      </p:cBhvr>
                                      <p:to>
                                        <p:strVal val="visible"/>
                                      </p:to>
                                    </p:set>
                                    <p:anim calcmode="lin" valueType="num">
                                      <p:cBhvr>
                                        <p:cTn id="7" dur="1000" fill="hold"/>
                                        <p:tgtEl>
                                          <p:spTgt spid="76802"/>
                                        </p:tgtEl>
                                        <p:attrNameLst>
                                          <p:attrName>ppt_w</p:attrName>
                                        </p:attrNameLst>
                                      </p:cBhvr>
                                      <p:tavLst>
                                        <p:tav tm="0">
                                          <p:val>
                                            <p:fltVal val="0"/>
                                          </p:val>
                                        </p:tav>
                                        <p:tav tm="100000">
                                          <p:val>
                                            <p:strVal val="#ppt_w"/>
                                          </p:val>
                                        </p:tav>
                                      </p:tavLst>
                                    </p:anim>
                                    <p:anim calcmode="lin" valueType="num">
                                      <p:cBhvr>
                                        <p:cTn id="8" dur="1000" fill="hold"/>
                                        <p:tgtEl>
                                          <p:spTgt spid="76802"/>
                                        </p:tgtEl>
                                        <p:attrNameLst>
                                          <p:attrName>ppt_h</p:attrName>
                                        </p:attrNameLst>
                                      </p:cBhvr>
                                      <p:tavLst>
                                        <p:tav tm="0">
                                          <p:val>
                                            <p:fltVal val="0"/>
                                          </p:val>
                                        </p:tav>
                                        <p:tav tm="100000">
                                          <p:val>
                                            <p:strVal val="#ppt_h"/>
                                          </p:val>
                                        </p:tav>
                                      </p:tavLst>
                                    </p:anim>
                                    <p:anim calcmode="lin" valueType="num">
                                      <p:cBhvr>
                                        <p:cTn id="9" dur="1000" fill="hold"/>
                                        <p:tgtEl>
                                          <p:spTgt spid="76802"/>
                                        </p:tgtEl>
                                        <p:attrNameLst>
                                          <p:attrName>style.rotation</p:attrName>
                                        </p:attrNameLst>
                                      </p:cBhvr>
                                      <p:tavLst>
                                        <p:tav tm="0">
                                          <p:val>
                                            <p:fltVal val="90"/>
                                          </p:val>
                                        </p:tav>
                                        <p:tav tm="100000">
                                          <p:val>
                                            <p:fltVal val="0"/>
                                          </p:val>
                                        </p:tav>
                                      </p:tavLst>
                                    </p:anim>
                                    <p:animEffect transition="in" filter="fade">
                                      <p:cBhvr>
                                        <p:cTn id="10" dur="1000"/>
                                        <p:tgtEl>
                                          <p:spTgt spid="768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8" name="Content Placeholder 2"/>
          <p:cNvSpPr txBox="1">
            <a:spLocks/>
          </p:cNvSpPr>
          <p:nvPr/>
        </p:nvSpPr>
        <p:spPr>
          <a:xfrm>
            <a:off x="1370012" y="609600"/>
            <a:ext cx="8610600" cy="5720443"/>
          </a:xfrm>
          <a:prstGeom prst="rect">
            <a:avLst/>
          </a:prstGeom>
        </p:spPr>
        <p:txBody>
          <a:bodyPr>
            <a:normAutofit fontScale="85000" lnSpcReduction="20000"/>
          </a:bodyPr>
          <a:lstStyle>
            <a:lvl1pPr marL="223838" indent="-223838" algn="l" defTabSz="914400" rtl="0" eaLnBrk="1" latinLnBrk="0" hangingPunct="1">
              <a:lnSpc>
                <a:spcPct val="90000"/>
              </a:lnSpc>
              <a:spcBef>
                <a:spcPts val="1800"/>
              </a:spcBef>
              <a:buClr>
                <a:schemeClr val="accent2"/>
              </a:buClr>
              <a:buFont typeface="Arial" pitchFamily="34" charset="0"/>
              <a:buChar char="•"/>
              <a:defRPr sz="2000" kern="1200">
                <a:solidFill>
                  <a:schemeClr val="tx1"/>
                </a:solidFill>
                <a:latin typeface="+mn-lt"/>
                <a:ea typeface="+mn-ea"/>
                <a:cs typeface="+mn-cs"/>
              </a:defRPr>
            </a:lvl1pPr>
            <a:lvl2pPr marL="502920" indent="-223838" algn="l" defTabSz="914400" rtl="0" eaLnBrk="1" latinLnBrk="0" hangingPunct="1">
              <a:lnSpc>
                <a:spcPct val="90000"/>
              </a:lnSpc>
              <a:spcBef>
                <a:spcPts val="800"/>
              </a:spcBef>
              <a:buClr>
                <a:schemeClr val="accent2"/>
              </a:buClr>
              <a:buFont typeface="Arial" pitchFamily="34" charset="0"/>
              <a:buChar char="–"/>
              <a:defRPr sz="1800" kern="1200">
                <a:solidFill>
                  <a:schemeClr val="tx1"/>
                </a:solidFill>
                <a:latin typeface="+mn-lt"/>
                <a:ea typeface="+mn-ea"/>
                <a:cs typeface="+mn-cs"/>
              </a:defRPr>
            </a:lvl2pPr>
            <a:lvl3pPr marL="741363" indent="-17145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3pPr>
            <a:lvl4pPr marL="9667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4pPr>
            <a:lvl5pPr marL="12080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5pPr>
            <a:lvl6pPr marL="1444752"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6pPr>
            <a:lvl7pPr marL="1682496"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7pPr>
            <a:lvl8pPr marL="1920240"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8pPr>
            <a:lvl9pPr marL="2157984"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9pPr>
          </a:lstStyle>
          <a:p>
            <a:pPr marL="0" indent="0" algn="ctr">
              <a:buFont typeface="Arial" pitchFamily="34" charset="0"/>
              <a:buNone/>
            </a:pPr>
            <a:r>
              <a:rPr lang="en-US" b="1" dirty="0">
                <a:solidFill>
                  <a:schemeClr val="tx1">
                    <a:lumMod val="95000"/>
                    <a:lumOff val="5000"/>
                  </a:schemeClr>
                </a:solidFill>
              </a:rPr>
              <a:t>Manber et al (2011) analyzed data from group CBT-I treatment patients at the Stanford Sleep Disorders Clinic between 2000 and 2009.  They found:</a:t>
            </a:r>
          </a:p>
          <a:p>
            <a:pPr marL="0" indent="0">
              <a:buFont typeface="Arial" pitchFamily="34" charset="0"/>
              <a:buNone/>
            </a:pPr>
            <a:endParaRPr lang="en-US" dirty="0">
              <a:solidFill>
                <a:schemeClr val="tx1">
                  <a:lumMod val="95000"/>
                  <a:lumOff val="5000"/>
                </a:schemeClr>
              </a:solidFill>
            </a:endParaRPr>
          </a:p>
          <a:p>
            <a:pPr marL="514350" indent="-514350">
              <a:buFont typeface="+mj-lt"/>
              <a:buAutoNum type="arabicPeriod"/>
            </a:pPr>
            <a:r>
              <a:rPr lang="en-US" dirty="0">
                <a:solidFill>
                  <a:schemeClr val="tx1">
                    <a:lumMod val="95000"/>
                    <a:lumOff val="5000"/>
                  </a:schemeClr>
                </a:solidFill>
              </a:rPr>
              <a:t>CBT-I lead to significant reduction in depressive symptom severity among those with high depression scores. (Even with sleep symptoms factored out).  BDI scores fell from an average of 19.74 at the start of treatment to 12.02 at the end.</a:t>
            </a:r>
          </a:p>
          <a:p>
            <a:pPr marL="514350" indent="-514350">
              <a:buFont typeface="+mj-lt"/>
              <a:buAutoNum type="arabicPeriod"/>
            </a:pPr>
            <a:endParaRPr lang="en-US" dirty="0">
              <a:solidFill>
                <a:schemeClr val="tx1">
                  <a:lumMod val="95000"/>
                  <a:lumOff val="5000"/>
                </a:schemeClr>
              </a:solidFill>
            </a:endParaRPr>
          </a:p>
          <a:p>
            <a:pPr marL="514350" indent="-514350">
              <a:buFont typeface="+mj-lt"/>
              <a:buAutoNum type="arabicPeriod"/>
            </a:pPr>
            <a:r>
              <a:rPr lang="en-US" dirty="0">
                <a:solidFill>
                  <a:schemeClr val="tx1">
                    <a:lumMod val="95000"/>
                    <a:lumOff val="5000"/>
                  </a:schemeClr>
                </a:solidFill>
              </a:rPr>
              <a:t>CBT-I reduced suicidal ideation in 45% of those who endorsed it at pretreatment.</a:t>
            </a:r>
          </a:p>
          <a:p>
            <a:pPr marL="514350" indent="-514350">
              <a:buFont typeface="+mj-lt"/>
              <a:buAutoNum type="arabicPeriod"/>
            </a:pPr>
            <a:endParaRPr lang="en-US" dirty="0">
              <a:solidFill>
                <a:schemeClr val="tx1">
                  <a:lumMod val="95000"/>
                  <a:lumOff val="5000"/>
                </a:schemeClr>
              </a:solidFill>
            </a:endParaRPr>
          </a:p>
          <a:p>
            <a:pPr marL="514350" indent="-514350">
              <a:buFont typeface="+mj-lt"/>
              <a:buAutoNum type="arabicPeriod"/>
            </a:pPr>
            <a:r>
              <a:rPr lang="en-US" dirty="0">
                <a:solidFill>
                  <a:schemeClr val="tx1">
                    <a:lumMod val="95000"/>
                    <a:lumOff val="5000"/>
                  </a:schemeClr>
                </a:solidFill>
              </a:rPr>
              <a:t>CBT-I positively impacted several non-sleep related aspects of depression, including enjoyment, hopefulness, self-esteem, coping with stress, work productivity, mood, and energy levels.</a:t>
            </a:r>
          </a:p>
          <a:p>
            <a:pPr marL="514350" indent="-514350">
              <a:buFont typeface="+mj-lt"/>
              <a:buAutoNum type="arabicPeriod"/>
            </a:pPr>
            <a:endParaRPr lang="en-US" dirty="0">
              <a:solidFill>
                <a:schemeClr val="tx1">
                  <a:lumMod val="95000"/>
                  <a:lumOff val="5000"/>
                </a:schemeClr>
              </a:solidFill>
            </a:endParaRPr>
          </a:p>
          <a:p>
            <a:pPr marL="514350" indent="-514350">
              <a:buFont typeface="+mj-lt"/>
              <a:buAutoNum type="arabicPeriod"/>
            </a:pPr>
            <a:r>
              <a:rPr lang="en-US" dirty="0">
                <a:solidFill>
                  <a:schemeClr val="tx1">
                    <a:lumMod val="95000"/>
                    <a:lumOff val="5000"/>
                  </a:schemeClr>
                </a:solidFill>
              </a:rPr>
              <a:t>They also reviewed and found that in seven out of eight studies CBT-I improved depression and insomnia.   The exceptions was for insomnia secondary to medical and psychiatric conditions in an older population, where sleep improved, but depressive symptomology did not (</a:t>
            </a:r>
            <a:r>
              <a:rPr lang="en-US" dirty="0" err="1">
                <a:solidFill>
                  <a:schemeClr val="tx1">
                    <a:lumMod val="95000"/>
                    <a:lumOff val="5000"/>
                  </a:schemeClr>
                </a:solidFill>
              </a:rPr>
              <a:t>Lichstein</a:t>
            </a:r>
            <a:r>
              <a:rPr lang="en-US" dirty="0">
                <a:solidFill>
                  <a:schemeClr val="tx1">
                    <a:lumMod val="95000"/>
                    <a:lumOff val="5000"/>
                  </a:schemeClr>
                </a:solidFill>
              </a:rPr>
              <a:t>, Wilson, &amp; Johnson (2000).</a:t>
            </a:r>
          </a:p>
          <a:p>
            <a:pPr marL="0" indent="0">
              <a:buFont typeface="Arial" pitchFamily="34" charset="0"/>
              <a:buNone/>
            </a:pPr>
            <a:endParaRPr lang="en-US" dirty="0">
              <a:solidFill>
                <a:schemeClr val="tx1">
                  <a:lumMod val="95000"/>
                  <a:lumOff val="5000"/>
                </a:schemeClr>
              </a:solidFill>
            </a:endParaRPr>
          </a:p>
        </p:txBody>
      </p:sp>
      <p:sp>
        <p:nvSpPr>
          <p:cNvPr id="9" name="TextBox 8">
            <a:extLst>
              <a:ext uri="{FF2B5EF4-FFF2-40B4-BE49-F238E27FC236}">
                <a16:creationId xmlns:a16="http://schemas.microsoft.com/office/drawing/2014/main" id="{9B5B3724-BF7C-46BD-B569-5882DF413E19}"/>
              </a:ext>
            </a:extLst>
          </p:cNvPr>
          <p:cNvSpPr txBox="1"/>
          <p:nvPr/>
        </p:nvSpPr>
        <p:spPr>
          <a:xfrm>
            <a:off x="760412" y="6173949"/>
            <a:ext cx="8991600" cy="307777"/>
          </a:xfrm>
          <a:prstGeom prst="rect">
            <a:avLst/>
          </a:prstGeom>
          <a:noFill/>
        </p:spPr>
        <p:txBody>
          <a:bodyPr wrap="square" rtlCol="0">
            <a:spAutoFit/>
          </a:bodyPr>
          <a:lstStyle/>
          <a:p>
            <a:r>
              <a:rPr lang="en-US" sz="1400" dirty="0">
                <a:effectLst/>
                <a:latin typeface="Arial" panose="020B0604020202020204" pitchFamily="34" charset="0"/>
                <a:ea typeface="Calibri" panose="020F0502020204030204" pitchFamily="34" charset="0"/>
              </a:rPr>
              <a:t>Source:  https://www.health.harvard.edu/newsletter_article/sleep-and-mental-health</a:t>
            </a:r>
            <a:endParaRPr lang="en-US" sz="1400" dirty="0"/>
          </a:p>
        </p:txBody>
      </p:sp>
      <p:sp>
        <p:nvSpPr>
          <p:cNvPr id="5" name="Slide Number Placeholder 4"/>
          <p:cNvSpPr>
            <a:spLocks noGrp="1"/>
          </p:cNvSpPr>
          <p:nvPr>
            <p:ph type="sldNum" sz="quarter" idx="12"/>
          </p:nvPr>
        </p:nvSpPr>
        <p:spPr>
          <a:xfrm>
            <a:off x="28621" y="6584951"/>
            <a:ext cx="990601" cy="273049"/>
          </a:xfrm>
        </p:spPr>
        <p:txBody>
          <a:bodyPr/>
          <a:lstStyle/>
          <a:p>
            <a:pPr algn="l"/>
            <a:fld id="{E5137D0E-4A4F-4307-8994-C1891D747D59}" type="slidenum">
              <a:rPr lang="en-US" smtClean="0"/>
              <a:pPr algn="l"/>
              <a:t>21</a:t>
            </a:fld>
            <a:endParaRPr lang="en-US" dirty="0"/>
          </a:p>
        </p:txBody>
      </p:sp>
    </p:spTree>
    <p:extLst>
      <p:ext uri="{BB962C8B-B14F-4D97-AF65-F5344CB8AC3E}">
        <p14:creationId xmlns:p14="http://schemas.microsoft.com/office/powerpoint/2010/main" val="2376020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 calcmode="lin" valueType="num">
                                      <p:cBhvr additive="base">
                                        <p:cTn id="7"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4" end="4"/>
                                            </p:txEl>
                                          </p:spTgt>
                                        </p:tgtEl>
                                        <p:attrNameLst>
                                          <p:attrName>style.visibility</p:attrName>
                                        </p:attrNameLst>
                                      </p:cBhvr>
                                      <p:to>
                                        <p:strVal val="visible"/>
                                      </p:to>
                                    </p:set>
                                    <p:anim calcmode="lin" valueType="num">
                                      <p:cBhvr additive="base">
                                        <p:cTn id="13"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anim calcmode="lin" valueType="num">
                                      <p:cBhvr additive="base">
                                        <p:cTn id="19"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8" end="8"/>
                                            </p:txEl>
                                          </p:spTgt>
                                        </p:tgtEl>
                                        <p:attrNameLst>
                                          <p:attrName>style.visibility</p:attrName>
                                        </p:attrNameLst>
                                      </p:cBhvr>
                                      <p:to>
                                        <p:strVal val="visible"/>
                                      </p:to>
                                    </p:set>
                                    <p:anim calcmode="lin" valueType="num">
                                      <p:cBhvr additive="base">
                                        <p:cTn id="25" dur="500" fill="hold"/>
                                        <p:tgtEl>
                                          <p:spTgt spid="8">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78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1" y="-29590"/>
            <a:ext cx="9776149" cy="67351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210</a:t>
            </a:fld>
            <a:endParaRPr lang="en-US" sz="1100" dirty="0"/>
          </a:p>
        </p:txBody>
      </p:sp>
    </p:spTree>
    <p:extLst>
      <p:ext uri="{BB962C8B-B14F-4D97-AF65-F5344CB8AC3E}">
        <p14:creationId xmlns:p14="http://schemas.microsoft.com/office/powerpoint/2010/main" val="503259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7826"/>
                                        </p:tgtEl>
                                        <p:attrNameLst>
                                          <p:attrName>style.visibility</p:attrName>
                                        </p:attrNameLst>
                                      </p:cBhvr>
                                      <p:to>
                                        <p:strVal val="visible"/>
                                      </p:to>
                                    </p:set>
                                    <p:anim calcmode="lin" valueType="num">
                                      <p:cBhvr>
                                        <p:cTn id="7" dur="1000" fill="hold"/>
                                        <p:tgtEl>
                                          <p:spTgt spid="77826"/>
                                        </p:tgtEl>
                                        <p:attrNameLst>
                                          <p:attrName>ppt_w</p:attrName>
                                        </p:attrNameLst>
                                      </p:cBhvr>
                                      <p:tavLst>
                                        <p:tav tm="0">
                                          <p:val>
                                            <p:fltVal val="0"/>
                                          </p:val>
                                        </p:tav>
                                        <p:tav tm="100000">
                                          <p:val>
                                            <p:strVal val="#ppt_w"/>
                                          </p:val>
                                        </p:tav>
                                      </p:tavLst>
                                    </p:anim>
                                    <p:anim calcmode="lin" valueType="num">
                                      <p:cBhvr>
                                        <p:cTn id="8" dur="1000" fill="hold"/>
                                        <p:tgtEl>
                                          <p:spTgt spid="77826"/>
                                        </p:tgtEl>
                                        <p:attrNameLst>
                                          <p:attrName>ppt_h</p:attrName>
                                        </p:attrNameLst>
                                      </p:cBhvr>
                                      <p:tavLst>
                                        <p:tav tm="0">
                                          <p:val>
                                            <p:fltVal val="0"/>
                                          </p:val>
                                        </p:tav>
                                        <p:tav tm="100000">
                                          <p:val>
                                            <p:strVal val="#ppt_h"/>
                                          </p:val>
                                        </p:tav>
                                      </p:tavLst>
                                    </p:anim>
                                    <p:anim calcmode="lin" valueType="num">
                                      <p:cBhvr>
                                        <p:cTn id="9" dur="1000" fill="hold"/>
                                        <p:tgtEl>
                                          <p:spTgt spid="77826"/>
                                        </p:tgtEl>
                                        <p:attrNameLst>
                                          <p:attrName>style.rotation</p:attrName>
                                        </p:attrNameLst>
                                      </p:cBhvr>
                                      <p:tavLst>
                                        <p:tav tm="0">
                                          <p:val>
                                            <p:fltVal val="90"/>
                                          </p:val>
                                        </p:tav>
                                        <p:tav tm="100000">
                                          <p:val>
                                            <p:fltVal val="0"/>
                                          </p:val>
                                        </p:tav>
                                      </p:tavLst>
                                    </p:anim>
                                    <p:animEffect transition="in" filter="fade">
                                      <p:cBhvr>
                                        <p:cTn id="10" dur="1000"/>
                                        <p:tgtEl>
                                          <p:spTgt spid="77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57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18486"/>
            <a:ext cx="9795834" cy="67240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211</a:t>
            </a:fld>
            <a:endParaRPr lang="en-US" sz="1100" dirty="0"/>
          </a:p>
        </p:txBody>
      </p:sp>
    </p:spTree>
    <p:extLst>
      <p:ext uri="{BB962C8B-B14F-4D97-AF65-F5344CB8AC3E}">
        <p14:creationId xmlns:p14="http://schemas.microsoft.com/office/powerpoint/2010/main" val="4203616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p:cTn id="7" dur="1000" fill="hold"/>
                                        <p:tgtEl>
                                          <p:spTgt spid="75778"/>
                                        </p:tgtEl>
                                        <p:attrNameLst>
                                          <p:attrName>ppt_w</p:attrName>
                                        </p:attrNameLst>
                                      </p:cBhvr>
                                      <p:tavLst>
                                        <p:tav tm="0">
                                          <p:val>
                                            <p:fltVal val="0"/>
                                          </p:val>
                                        </p:tav>
                                        <p:tav tm="100000">
                                          <p:val>
                                            <p:strVal val="#ppt_w"/>
                                          </p:val>
                                        </p:tav>
                                      </p:tavLst>
                                    </p:anim>
                                    <p:anim calcmode="lin" valueType="num">
                                      <p:cBhvr>
                                        <p:cTn id="8" dur="1000" fill="hold"/>
                                        <p:tgtEl>
                                          <p:spTgt spid="75778"/>
                                        </p:tgtEl>
                                        <p:attrNameLst>
                                          <p:attrName>ppt_h</p:attrName>
                                        </p:attrNameLst>
                                      </p:cBhvr>
                                      <p:tavLst>
                                        <p:tav tm="0">
                                          <p:val>
                                            <p:fltVal val="0"/>
                                          </p:val>
                                        </p:tav>
                                        <p:tav tm="100000">
                                          <p:val>
                                            <p:strVal val="#ppt_h"/>
                                          </p:val>
                                        </p:tav>
                                      </p:tavLst>
                                    </p:anim>
                                    <p:anim calcmode="lin" valueType="num">
                                      <p:cBhvr>
                                        <p:cTn id="9" dur="1000" fill="hold"/>
                                        <p:tgtEl>
                                          <p:spTgt spid="75778"/>
                                        </p:tgtEl>
                                        <p:attrNameLst>
                                          <p:attrName>style.rotation</p:attrName>
                                        </p:attrNameLst>
                                      </p:cBhvr>
                                      <p:tavLst>
                                        <p:tav tm="0">
                                          <p:val>
                                            <p:fltVal val="90"/>
                                          </p:val>
                                        </p:tav>
                                        <p:tav tm="100000">
                                          <p:val>
                                            <p:fltVal val="0"/>
                                          </p:val>
                                        </p:tav>
                                      </p:tavLst>
                                    </p:anim>
                                    <p:animEffect transition="in" filter="fade">
                                      <p:cBhvr>
                                        <p:cTn id="10" dur="1000"/>
                                        <p:tgtEl>
                                          <p:spTgt spid="75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04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11724"/>
            <a:ext cx="9795408" cy="67173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212</a:t>
            </a:fld>
            <a:endParaRPr lang="en-US" sz="1100" dirty="0"/>
          </a:p>
        </p:txBody>
      </p:sp>
    </p:spTree>
    <p:extLst>
      <p:ext uri="{BB962C8B-B14F-4D97-AF65-F5344CB8AC3E}">
        <p14:creationId xmlns:p14="http://schemas.microsoft.com/office/powerpoint/2010/main" val="3814443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0418"/>
                                        </p:tgtEl>
                                        <p:attrNameLst>
                                          <p:attrName>style.visibility</p:attrName>
                                        </p:attrNameLst>
                                      </p:cBhvr>
                                      <p:to>
                                        <p:strVal val="visible"/>
                                      </p:to>
                                    </p:set>
                                    <p:anim calcmode="lin" valueType="num">
                                      <p:cBhvr>
                                        <p:cTn id="7" dur="1000" fill="hold"/>
                                        <p:tgtEl>
                                          <p:spTgt spid="60418"/>
                                        </p:tgtEl>
                                        <p:attrNameLst>
                                          <p:attrName>ppt_w</p:attrName>
                                        </p:attrNameLst>
                                      </p:cBhvr>
                                      <p:tavLst>
                                        <p:tav tm="0">
                                          <p:val>
                                            <p:fltVal val="0"/>
                                          </p:val>
                                        </p:tav>
                                        <p:tav tm="100000">
                                          <p:val>
                                            <p:strVal val="#ppt_w"/>
                                          </p:val>
                                        </p:tav>
                                      </p:tavLst>
                                    </p:anim>
                                    <p:anim calcmode="lin" valueType="num">
                                      <p:cBhvr>
                                        <p:cTn id="8" dur="1000" fill="hold"/>
                                        <p:tgtEl>
                                          <p:spTgt spid="60418"/>
                                        </p:tgtEl>
                                        <p:attrNameLst>
                                          <p:attrName>ppt_h</p:attrName>
                                        </p:attrNameLst>
                                      </p:cBhvr>
                                      <p:tavLst>
                                        <p:tav tm="0">
                                          <p:val>
                                            <p:fltVal val="0"/>
                                          </p:val>
                                        </p:tav>
                                        <p:tav tm="100000">
                                          <p:val>
                                            <p:strVal val="#ppt_h"/>
                                          </p:val>
                                        </p:tav>
                                      </p:tavLst>
                                    </p:anim>
                                    <p:anim calcmode="lin" valueType="num">
                                      <p:cBhvr>
                                        <p:cTn id="9" dur="1000" fill="hold"/>
                                        <p:tgtEl>
                                          <p:spTgt spid="60418"/>
                                        </p:tgtEl>
                                        <p:attrNameLst>
                                          <p:attrName>style.rotation</p:attrName>
                                        </p:attrNameLst>
                                      </p:cBhvr>
                                      <p:tavLst>
                                        <p:tav tm="0">
                                          <p:val>
                                            <p:fltVal val="90"/>
                                          </p:val>
                                        </p:tav>
                                        <p:tav tm="100000">
                                          <p:val>
                                            <p:fltVal val="0"/>
                                          </p:val>
                                        </p:tav>
                                      </p:tavLst>
                                    </p:anim>
                                    <p:animEffect transition="in" filter="fade">
                                      <p:cBhvr>
                                        <p:cTn id="10" dur="1000"/>
                                        <p:tgtEl>
                                          <p:spTgt spid="60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14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0"/>
            <a:ext cx="9874350"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213</a:t>
            </a:fld>
            <a:endParaRPr lang="en-US" sz="1100" dirty="0"/>
          </a:p>
        </p:txBody>
      </p:sp>
    </p:spTree>
    <p:extLst>
      <p:ext uri="{BB962C8B-B14F-4D97-AF65-F5344CB8AC3E}">
        <p14:creationId xmlns:p14="http://schemas.microsoft.com/office/powerpoint/2010/main" val="2981171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1442"/>
                                        </p:tgtEl>
                                        <p:attrNameLst>
                                          <p:attrName>style.visibility</p:attrName>
                                        </p:attrNameLst>
                                      </p:cBhvr>
                                      <p:to>
                                        <p:strVal val="visible"/>
                                      </p:to>
                                    </p:set>
                                    <p:anim calcmode="lin" valueType="num">
                                      <p:cBhvr>
                                        <p:cTn id="7" dur="1000" fill="hold"/>
                                        <p:tgtEl>
                                          <p:spTgt spid="61442"/>
                                        </p:tgtEl>
                                        <p:attrNameLst>
                                          <p:attrName>ppt_w</p:attrName>
                                        </p:attrNameLst>
                                      </p:cBhvr>
                                      <p:tavLst>
                                        <p:tav tm="0">
                                          <p:val>
                                            <p:fltVal val="0"/>
                                          </p:val>
                                        </p:tav>
                                        <p:tav tm="100000">
                                          <p:val>
                                            <p:strVal val="#ppt_w"/>
                                          </p:val>
                                        </p:tav>
                                      </p:tavLst>
                                    </p:anim>
                                    <p:anim calcmode="lin" valueType="num">
                                      <p:cBhvr>
                                        <p:cTn id="8" dur="1000" fill="hold"/>
                                        <p:tgtEl>
                                          <p:spTgt spid="61442"/>
                                        </p:tgtEl>
                                        <p:attrNameLst>
                                          <p:attrName>ppt_h</p:attrName>
                                        </p:attrNameLst>
                                      </p:cBhvr>
                                      <p:tavLst>
                                        <p:tav tm="0">
                                          <p:val>
                                            <p:fltVal val="0"/>
                                          </p:val>
                                        </p:tav>
                                        <p:tav tm="100000">
                                          <p:val>
                                            <p:strVal val="#ppt_h"/>
                                          </p:val>
                                        </p:tav>
                                      </p:tavLst>
                                    </p:anim>
                                    <p:anim calcmode="lin" valueType="num">
                                      <p:cBhvr>
                                        <p:cTn id="9" dur="1000" fill="hold"/>
                                        <p:tgtEl>
                                          <p:spTgt spid="61442"/>
                                        </p:tgtEl>
                                        <p:attrNameLst>
                                          <p:attrName>style.rotation</p:attrName>
                                        </p:attrNameLst>
                                      </p:cBhvr>
                                      <p:tavLst>
                                        <p:tav tm="0">
                                          <p:val>
                                            <p:fltVal val="90"/>
                                          </p:val>
                                        </p:tav>
                                        <p:tav tm="100000">
                                          <p:val>
                                            <p:fltVal val="0"/>
                                          </p:val>
                                        </p:tav>
                                      </p:tavLst>
                                    </p:anim>
                                    <p:animEffect transition="in" filter="fade">
                                      <p:cBhvr>
                                        <p:cTn id="10" dur="1000"/>
                                        <p:tgtEl>
                                          <p:spTgt spid="61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24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0"/>
            <a:ext cx="9785386"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214</a:t>
            </a:fld>
            <a:endParaRPr lang="en-US" sz="1100" dirty="0"/>
          </a:p>
        </p:txBody>
      </p:sp>
    </p:spTree>
    <p:extLst>
      <p:ext uri="{BB962C8B-B14F-4D97-AF65-F5344CB8AC3E}">
        <p14:creationId xmlns:p14="http://schemas.microsoft.com/office/powerpoint/2010/main" val="2492612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2466"/>
                                        </p:tgtEl>
                                        <p:attrNameLst>
                                          <p:attrName>style.visibility</p:attrName>
                                        </p:attrNameLst>
                                      </p:cBhvr>
                                      <p:to>
                                        <p:strVal val="visible"/>
                                      </p:to>
                                    </p:set>
                                    <p:anim calcmode="lin" valueType="num">
                                      <p:cBhvr>
                                        <p:cTn id="7" dur="1000" fill="hold"/>
                                        <p:tgtEl>
                                          <p:spTgt spid="62466"/>
                                        </p:tgtEl>
                                        <p:attrNameLst>
                                          <p:attrName>ppt_w</p:attrName>
                                        </p:attrNameLst>
                                      </p:cBhvr>
                                      <p:tavLst>
                                        <p:tav tm="0">
                                          <p:val>
                                            <p:fltVal val="0"/>
                                          </p:val>
                                        </p:tav>
                                        <p:tav tm="100000">
                                          <p:val>
                                            <p:strVal val="#ppt_w"/>
                                          </p:val>
                                        </p:tav>
                                      </p:tavLst>
                                    </p:anim>
                                    <p:anim calcmode="lin" valueType="num">
                                      <p:cBhvr>
                                        <p:cTn id="8" dur="1000" fill="hold"/>
                                        <p:tgtEl>
                                          <p:spTgt spid="62466"/>
                                        </p:tgtEl>
                                        <p:attrNameLst>
                                          <p:attrName>ppt_h</p:attrName>
                                        </p:attrNameLst>
                                      </p:cBhvr>
                                      <p:tavLst>
                                        <p:tav tm="0">
                                          <p:val>
                                            <p:fltVal val="0"/>
                                          </p:val>
                                        </p:tav>
                                        <p:tav tm="100000">
                                          <p:val>
                                            <p:strVal val="#ppt_h"/>
                                          </p:val>
                                        </p:tav>
                                      </p:tavLst>
                                    </p:anim>
                                    <p:anim calcmode="lin" valueType="num">
                                      <p:cBhvr>
                                        <p:cTn id="9" dur="1000" fill="hold"/>
                                        <p:tgtEl>
                                          <p:spTgt spid="62466"/>
                                        </p:tgtEl>
                                        <p:attrNameLst>
                                          <p:attrName>style.rotation</p:attrName>
                                        </p:attrNameLst>
                                      </p:cBhvr>
                                      <p:tavLst>
                                        <p:tav tm="0">
                                          <p:val>
                                            <p:fltVal val="90"/>
                                          </p:val>
                                        </p:tav>
                                        <p:tav tm="100000">
                                          <p:val>
                                            <p:fltVal val="0"/>
                                          </p:val>
                                        </p:tav>
                                      </p:tavLst>
                                    </p:anim>
                                    <p:animEffect transition="in" filter="fade">
                                      <p:cBhvr>
                                        <p:cTn id="10" dur="1000"/>
                                        <p:tgtEl>
                                          <p:spTgt spid="62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34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8410" y="0"/>
            <a:ext cx="9822183"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215</a:t>
            </a:fld>
            <a:endParaRPr lang="en-US" sz="1100" dirty="0"/>
          </a:p>
        </p:txBody>
      </p:sp>
      <p:sp>
        <p:nvSpPr>
          <p:cNvPr id="3" name="TextBox 2">
            <a:extLst>
              <a:ext uri="{FF2B5EF4-FFF2-40B4-BE49-F238E27FC236}">
                <a16:creationId xmlns:a16="http://schemas.microsoft.com/office/drawing/2014/main" id="{A52B9047-70D1-4115-A278-3E273BEC1844}"/>
              </a:ext>
            </a:extLst>
          </p:cNvPr>
          <p:cNvSpPr txBox="1"/>
          <p:nvPr/>
        </p:nvSpPr>
        <p:spPr>
          <a:xfrm>
            <a:off x="7923212" y="4044435"/>
            <a:ext cx="1905000" cy="369332"/>
          </a:xfrm>
          <a:prstGeom prst="rect">
            <a:avLst/>
          </a:prstGeom>
          <a:noFill/>
          <a:ln>
            <a:solidFill>
              <a:schemeClr val="bg2"/>
            </a:solidFill>
          </a:ln>
        </p:spPr>
        <p:txBody>
          <a:bodyPr wrap="square" rtlCol="0" anchor="ctr" anchorCtr="1">
            <a:spAutoFit/>
          </a:bodyPr>
          <a:lstStyle/>
          <a:p>
            <a:r>
              <a:rPr lang="en-US" b="1" dirty="0">
                <a:solidFill>
                  <a:schemeClr val="bg1"/>
                </a:solidFill>
              </a:rPr>
              <a:t>30 minutes</a:t>
            </a:r>
          </a:p>
        </p:txBody>
      </p:sp>
    </p:spTree>
    <p:extLst>
      <p:ext uri="{BB962C8B-B14F-4D97-AF65-F5344CB8AC3E}">
        <p14:creationId xmlns:p14="http://schemas.microsoft.com/office/powerpoint/2010/main" val="4161704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3490"/>
                                        </p:tgtEl>
                                        <p:attrNameLst>
                                          <p:attrName>style.visibility</p:attrName>
                                        </p:attrNameLst>
                                      </p:cBhvr>
                                      <p:to>
                                        <p:strVal val="visible"/>
                                      </p:to>
                                    </p:set>
                                    <p:anim calcmode="lin" valueType="num">
                                      <p:cBhvr>
                                        <p:cTn id="7" dur="1000" fill="hold"/>
                                        <p:tgtEl>
                                          <p:spTgt spid="63490"/>
                                        </p:tgtEl>
                                        <p:attrNameLst>
                                          <p:attrName>ppt_w</p:attrName>
                                        </p:attrNameLst>
                                      </p:cBhvr>
                                      <p:tavLst>
                                        <p:tav tm="0">
                                          <p:val>
                                            <p:fltVal val="0"/>
                                          </p:val>
                                        </p:tav>
                                        <p:tav tm="100000">
                                          <p:val>
                                            <p:strVal val="#ppt_w"/>
                                          </p:val>
                                        </p:tav>
                                      </p:tavLst>
                                    </p:anim>
                                    <p:anim calcmode="lin" valueType="num">
                                      <p:cBhvr>
                                        <p:cTn id="8" dur="1000" fill="hold"/>
                                        <p:tgtEl>
                                          <p:spTgt spid="63490"/>
                                        </p:tgtEl>
                                        <p:attrNameLst>
                                          <p:attrName>ppt_h</p:attrName>
                                        </p:attrNameLst>
                                      </p:cBhvr>
                                      <p:tavLst>
                                        <p:tav tm="0">
                                          <p:val>
                                            <p:fltVal val="0"/>
                                          </p:val>
                                        </p:tav>
                                        <p:tav tm="100000">
                                          <p:val>
                                            <p:strVal val="#ppt_h"/>
                                          </p:val>
                                        </p:tav>
                                      </p:tavLst>
                                    </p:anim>
                                    <p:anim calcmode="lin" valueType="num">
                                      <p:cBhvr>
                                        <p:cTn id="9" dur="1000" fill="hold"/>
                                        <p:tgtEl>
                                          <p:spTgt spid="63490"/>
                                        </p:tgtEl>
                                        <p:attrNameLst>
                                          <p:attrName>style.rotation</p:attrName>
                                        </p:attrNameLst>
                                      </p:cBhvr>
                                      <p:tavLst>
                                        <p:tav tm="0">
                                          <p:val>
                                            <p:fltVal val="90"/>
                                          </p:val>
                                        </p:tav>
                                        <p:tav tm="100000">
                                          <p:val>
                                            <p:fltVal val="0"/>
                                          </p:val>
                                        </p:tav>
                                      </p:tavLst>
                                    </p:anim>
                                    <p:animEffect transition="in" filter="fade">
                                      <p:cBhvr>
                                        <p:cTn id="10" dur="1000"/>
                                        <p:tgtEl>
                                          <p:spTgt spid="63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45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1" y="-22094"/>
            <a:ext cx="9879109" cy="67276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216</a:t>
            </a:fld>
            <a:endParaRPr lang="en-US" sz="1100" dirty="0"/>
          </a:p>
        </p:txBody>
      </p:sp>
    </p:spTree>
    <p:extLst>
      <p:ext uri="{BB962C8B-B14F-4D97-AF65-F5344CB8AC3E}">
        <p14:creationId xmlns:p14="http://schemas.microsoft.com/office/powerpoint/2010/main" val="48816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4514"/>
                                        </p:tgtEl>
                                        <p:attrNameLst>
                                          <p:attrName>style.visibility</p:attrName>
                                        </p:attrNameLst>
                                      </p:cBhvr>
                                      <p:to>
                                        <p:strVal val="visible"/>
                                      </p:to>
                                    </p:set>
                                    <p:anim calcmode="lin" valueType="num">
                                      <p:cBhvr>
                                        <p:cTn id="7" dur="1000" fill="hold"/>
                                        <p:tgtEl>
                                          <p:spTgt spid="64514"/>
                                        </p:tgtEl>
                                        <p:attrNameLst>
                                          <p:attrName>ppt_w</p:attrName>
                                        </p:attrNameLst>
                                      </p:cBhvr>
                                      <p:tavLst>
                                        <p:tav tm="0">
                                          <p:val>
                                            <p:fltVal val="0"/>
                                          </p:val>
                                        </p:tav>
                                        <p:tav tm="100000">
                                          <p:val>
                                            <p:strVal val="#ppt_w"/>
                                          </p:val>
                                        </p:tav>
                                      </p:tavLst>
                                    </p:anim>
                                    <p:anim calcmode="lin" valueType="num">
                                      <p:cBhvr>
                                        <p:cTn id="8" dur="1000" fill="hold"/>
                                        <p:tgtEl>
                                          <p:spTgt spid="64514"/>
                                        </p:tgtEl>
                                        <p:attrNameLst>
                                          <p:attrName>ppt_h</p:attrName>
                                        </p:attrNameLst>
                                      </p:cBhvr>
                                      <p:tavLst>
                                        <p:tav tm="0">
                                          <p:val>
                                            <p:fltVal val="0"/>
                                          </p:val>
                                        </p:tav>
                                        <p:tav tm="100000">
                                          <p:val>
                                            <p:strVal val="#ppt_h"/>
                                          </p:val>
                                        </p:tav>
                                      </p:tavLst>
                                    </p:anim>
                                    <p:anim calcmode="lin" valueType="num">
                                      <p:cBhvr>
                                        <p:cTn id="9" dur="1000" fill="hold"/>
                                        <p:tgtEl>
                                          <p:spTgt spid="64514"/>
                                        </p:tgtEl>
                                        <p:attrNameLst>
                                          <p:attrName>style.rotation</p:attrName>
                                        </p:attrNameLst>
                                      </p:cBhvr>
                                      <p:tavLst>
                                        <p:tav tm="0">
                                          <p:val>
                                            <p:fltVal val="90"/>
                                          </p:val>
                                        </p:tav>
                                        <p:tav tm="100000">
                                          <p:val>
                                            <p:fltVal val="0"/>
                                          </p:val>
                                        </p:tav>
                                      </p:tavLst>
                                    </p:anim>
                                    <p:animEffect transition="in" filter="fade">
                                      <p:cBhvr>
                                        <p:cTn id="10" dur="1000"/>
                                        <p:tgtEl>
                                          <p:spTgt spid="64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55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12174"/>
            <a:ext cx="9758438" cy="67173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217</a:t>
            </a:fld>
            <a:endParaRPr lang="en-US" sz="1100" dirty="0"/>
          </a:p>
        </p:txBody>
      </p:sp>
    </p:spTree>
    <p:extLst>
      <p:ext uri="{BB962C8B-B14F-4D97-AF65-F5344CB8AC3E}">
        <p14:creationId xmlns:p14="http://schemas.microsoft.com/office/powerpoint/2010/main" val="1437959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5538"/>
                                        </p:tgtEl>
                                        <p:attrNameLst>
                                          <p:attrName>style.visibility</p:attrName>
                                        </p:attrNameLst>
                                      </p:cBhvr>
                                      <p:to>
                                        <p:strVal val="visible"/>
                                      </p:to>
                                    </p:set>
                                    <p:anim calcmode="lin" valueType="num">
                                      <p:cBhvr>
                                        <p:cTn id="7" dur="1000" fill="hold"/>
                                        <p:tgtEl>
                                          <p:spTgt spid="65538"/>
                                        </p:tgtEl>
                                        <p:attrNameLst>
                                          <p:attrName>ppt_w</p:attrName>
                                        </p:attrNameLst>
                                      </p:cBhvr>
                                      <p:tavLst>
                                        <p:tav tm="0">
                                          <p:val>
                                            <p:fltVal val="0"/>
                                          </p:val>
                                        </p:tav>
                                        <p:tav tm="100000">
                                          <p:val>
                                            <p:strVal val="#ppt_w"/>
                                          </p:val>
                                        </p:tav>
                                      </p:tavLst>
                                    </p:anim>
                                    <p:anim calcmode="lin" valueType="num">
                                      <p:cBhvr>
                                        <p:cTn id="8" dur="1000" fill="hold"/>
                                        <p:tgtEl>
                                          <p:spTgt spid="65538"/>
                                        </p:tgtEl>
                                        <p:attrNameLst>
                                          <p:attrName>ppt_h</p:attrName>
                                        </p:attrNameLst>
                                      </p:cBhvr>
                                      <p:tavLst>
                                        <p:tav tm="0">
                                          <p:val>
                                            <p:fltVal val="0"/>
                                          </p:val>
                                        </p:tav>
                                        <p:tav tm="100000">
                                          <p:val>
                                            <p:strVal val="#ppt_h"/>
                                          </p:val>
                                        </p:tav>
                                      </p:tavLst>
                                    </p:anim>
                                    <p:anim calcmode="lin" valueType="num">
                                      <p:cBhvr>
                                        <p:cTn id="9" dur="1000" fill="hold"/>
                                        <p:tgtEl>
                                          <p:spTgt spid="65538"/>
                                        </p:tgtEl>
                                        <p:attrNameLst>
                                          <p:attrName>style.rotation</p:attrName>
                                        </p:attrNameLst>
                                      </p:cBhvr>
                                      <p:tavLst>
                                        <p:tav tm="0">
                                          <p:val>
                                            <p:fltVal val="90"/>
                                          </p:val>
                                        </p:tav>
                                        <p:tav tm="100000">
                                          <p:val>
                                            <p:fltVal val="0"/>
                                          </p:val>
                                        </p:tav>
                                      </p:tavLst>
                                    </p:anim>
                                    <p:animEffect transition="in" filter="fade">
                                      <p:cBhvr>
                                        <p:cTn id="10" dur="1000"/>
                                        <p:tgtEl>
                                          <p:spTgt spid="65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Considerations for Dealing with Adherence in Chronic Pain</a:t>
            </a:r>
          </a:p>
        </p:txBody>
      </p:sp>
      <p:sp>
        <p:nvSpPr>
          <p:cNvPr id="3" name="Content Placeholder 2"/>
          <p:cNvSpPr>
            <a:spLocks noGrp="1"/>
          </p:cNvSpPr>
          <p:nvPr>
            <p:ph idx="1"/>
          </p:nvPr>
        </p:nvSpPr>
        <p:spPr/>
        <p:txBody>
          <a:bodyPr/>
          <a:lstStyle/>
          <a:p>
            <a:r>
              <a:rPr lang="en-US" dirty="0"/>
              <a:t>Bed/Sleep as an Escape</a:t>
            </a:r>
          </a:p>
          <a:p>
            <a:r>
              <a:rPr lang="en-US" dirty="0"/>
              <a:t>Resting vs Sleeping</a:t>
            </a:r>
          </a:p>
        </p:txBody>
      </p:sp>
      <p:sp>
        <p:nvSpPr>
          <p:cNvPr id="5"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218</a:t>
            </a:fld>
            <a:endParaRPr lang="en-US" sz="1100" dirty="0"/>
          </a:p>
        </p:txBody>
      </p:sp>
      <p:pic>
        <p:nvPicPr>
          <p:cNvPr id="6" name="Picture 5"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14462"/>
            <a:ext cx="1528665" cy="1528665"/>
          </a:xfrm>
          <a:prstGeom prst="rect">
            <a:avLst/>
          </a:prstGeom>
        </p:spPr>
      </p:pic>
    </p:spTree>
    <p:extLst>
      <p:ext uri="{BB962C8B-B14F-4D97-AF65-F5344CB8AC3E}">
        <p14:creationId xmlns:p14="http://schemas.microsoft.com/office/powerpoint/2010/main" val="3802125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a:t>Sleep as an Escape from Pain</a:t>
            </a:r>
          </a:p>
        </p:txBody>
      </p:sp>
      <p:pic>
        <p:nvPicPr>
          <p:cNvPr id="174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33993" y="2668353"/>
            <a:ext cx="2857681" cy="32237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4012" y="2668353"/>
            <a:ext cx="2667000" cy="3105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ounded Rectangle 4"/>
          <p:cNvSpPr/>
          <p:nvPr/>
        </p:nvSpPr>
        <p:spPr>
          <a:xfrm>
            <a:off x="2823256" y="1469571"/>
            <a:ext cx="6547757" cy="840922"/>
          </a:xfrm>
          <a:prstGeom prst="roundRect">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a:t>“I go to bed early because I need to rest”</a:t>
            </a:r>
          </a:p>
        </p:txBody>
      </p:sp>
      <p:sp>
        <p:nvSpPr>
          <p:cNvPr id="7" name="Rectangle 6"/>
          <p:cNvSpPr/>
          <p:nvPr/>
        </p:nvSpPr>
        <p:spPr>
          <a:xfrm>
            <a:off x="2444976" y="6078310"/>
            <a:ext cx="2212522" cy="3020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t>From Mamber, R Introduction to CBTI: A Hands On Approach, 2013</a:t>
            </a:r>
          </a:p>
        </p:txBody>
      </p:sp>
      <p:sp>
        <p:nvSpPr>
          <p:cNvPr id="10"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219</a:t>
            </a:fld>
            <a:endParaRPr lang="en-US" sz="1100" dirty="0"/>
          </a:p>
        </p:txBody>
      </p:sp>
      <p:pic>
        <p:nvPicPr>
          <p:cNvPr id="11" name="Picture 10"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56812" y="5114462"/>
            <a:ext cx="1528665" cy="1528665"/>
          </a:xfrm>
          <a:prstGeom prst="rect">
            <a:avLst/>
          </a:prstGeom>
        </p:spPr>
      </p:pic>
    </p:spTree>
    <p:extLst>
      <p:ext uri="{BB962C8B-B14F-4D97-AF65-F5344CB8AC3E}">
        <p14:creationId xmlns:p14="http://schemas.microsoft.com/office/powerpoint/2010/main" val="52725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410"/>
                                        </p:tgtEl>
                                        <p:attrNameLst>
                                          <p:attrName>style.visibility</p:attrName>
                                        </p:attrNameLst>
                                      </p:cBhvr>
                                      <p:to>
                                        <p:strVal val="visible"/>
                                      </p:to>
                                    </p:set>
                                    <p:anim calcmode="lin" valueType="num">
                                      <p:cBhvr additive="base">
                                        <p:cTn id="11" dur="500" fill="hold"/>
                                        <p:tgtEl>
                                          <p:spTgt spid="17410"/>
                                        </p:tgtEl>
                                        <p:attrNameLst>
                                          <p:attrName>ppt_x</p:attrName>
                                        </p:attrNameLst>
                                      </p:cBhvr>
                                      <p:tavLst>
                                        <p:tav tm="0">
                                          <p:val>
                                            <p:strVal val="#ppt_x"/>
                                          </p:val>
                                        </p:tav>
                                        <p:tav tm="100000">
                                          <p:val>
                                            <p:strVal val="#ppt_x"/>
                                          </p:val>
                                        </p:tav>
                                      </p:tavLst>
                                    </p:anim>
                                    <p:anim calcmode="lin" valueType="num">
                                      <p:cBhvr additive="base">
                                        <p:cTn id="12" dur="500" fill="hold"/>
                                        <p:tgtEl>
                                          <p:spTgt spid="174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411"/>
                                        </p:tgtEl>
                                        <p:attrNameLst>
                                          <p:attrName>style.visibility</p:attrName>
                                        </p:attrNameLst>
                                      </p:cBhvr>
                                      <p:to>
                                        <p:strVal val="visible"/>
                                      </p:to>
                                    </p:set>
                                    <p:anim calcmode="lin" valueType="num">
                                      <p:cBhvr additive="base">
                                        <p:cTn id="15" dur="500" fill="hold"/>
                                        <p:tgtEl>
                                          <p:spTgt spid="17411"/>
                                        </p:tgtEl>
                                        <p:attrNameLst>
                                          <p:attrName>ppt_x</p:attrName>
                                        </p:attrNameLst>
                                      </p:cBhvr>
                                      <p:tavLst>
                                        <p:tav tm="0">
                                          <p:val>
                                            <p:strVal val="#ppt_x"/>
                                          </p:val>
                                        </p:tav>
                                        <p:tav tm="100000">
                                          <p:val>
                                            <p:strVal val="#ppt_x"/>
                                          </p:val>
                                        </p:tav>
                                      </p:tavLst>
                                    </p:anim>
                                    <p:anim calcmode="lin" valueType="num">
                                      <p:cBhvr additive="base">
                                        <p:cTn id="16" dur="500" fill="hold"/>
                                        <p:tgtEl>
                                          <p:spTgt spid="174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pPr algn="ctr"/>
            <a:r>
              <a:rPr lang="en-US" dirty="0"/>
              <a:t>Residual Symptoms After Depression Is Treated</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2612" y="1524000"/>
            <a:ext cx="5959162" cy="48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6"/>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22</a:t>
            </a:fld>
            <a:endParaRPr lang="en-US" dirty="0"/>
          </a:p>
        </p:txBody>
      </p:sp>
    </p:spTree>
    <p:extLst>
      <p:ext uri="{BB962C8B-B14F-4D97-AF65-F5344CB8AC3E}">
        <p14:creationId xmlns:p14="http://schemas.microsoft.com/office/powerpoint/2010/main" val="4120210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Considerations for Chronic Pain Stimulus Control</a:t>
            </a:r>
          </a:p>
        </p:txBody>
      </p:sp>
      <p:pic>
        <p:nvPicPr>
          <p:cNvPr id="1843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42999" y="2212521"/>
            <a:ext cx="7049951" cy="41438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ounded Rectangle 4"/>
          <p:cNvSpPr/>
          <p:nvPr/>
        </p:nvSpPr>
        <p:spPr>
          <a:xfrm>
            <a:off x="3530826" y="1298120"/>
            <a:ext cx="6049736" cy="644980"/>
          </a:xfrm>
          <a:prstGeom prst="roundRect">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a:t>
            </a:r>
            <a:r>
              <a:rPr lang="en-US" sz="2400" b="1" dirty="0"/>
              <a:t>I should stay in bed because I need rest”</a:t>
            </a:r>
          </a:p>
        </p:txBody>
      </p:sp>
      <p:sp>
        <p:nvSpPr>
          <p:cNvPr id="3" name="Rectangle 2"/>
          <p:cNvSpPr/>
          <p:nvPr/>
        </p:nvSpPr>
        <p:spPr>
          <a:xfrm>
            <a:off x="5743349" y="5347608"/>
            <a:ext cx="2147207" cy="359229"/>
          </a:xfrm>
          <a:prstGeom prst="rect">
            <a:avLst/>
          </a:prstGeom>
          <a:solidFill>
            <a:srgbClr val="DDDDDD"/>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2518454" y="6507389"/>
            <a:ext cx="2212522" cy="3020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t>From Mamber, R Introduction to CBTI: A Hands On Approach, 2013</a:t>
            </a:r>
          </a:p>
        </p:txBody>
      </p:sp>
      <p:pic>
        <p:nvPicPr>
          <p:cNvPr id="10" name="Picture 9"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33012" y="5129764"/>
            <a:ext cx="1528665" cy="1528665"/>
          </a:xfrm>
          <a:prstGeom prst="rect">
            <a:avLst/>
          </a:prstGeom>
        </p:spPr>
      </p:pic>
      <p:sp>
        <p:nvSpPr>
          <p:cNvPr id="11"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220</a:t>
            </a:fld>
            <a:endParaRPr lang="en-US" sz="1100" dirty="0"/>
          </a:p>
        </p:txBody>
      </p:sp>
    </p:spTree>
    <p:extLst>
      <p:ext uri="{BB962C8B-B14F-4D97-AF65-F5344CB8AC3E}">
        <p14:creationId xmlns:p14="http://schemas.microsoft.com/office/powerpoint/2010/main" val="401287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434"/>
                                        </p:tgtEl>
                                        <p:attrNameLst>
                                          <p:attrName>style.visibility</p:attrName>
                                        </p:attrNameLst>
                                      </p:cBhvr>
                                      <p:to>
                                        <p:strVal val="visible"/>
                                      </p:to>
                                    </p:set>
                                    <p:anim calcmode="lin" valueType="num">
                                      <p:cBhvr additive="base">
                                        <p:cTn id="11" dur="500" fill="hold"/>
                                        <p:tgtEl>
                                          <p:spTgt spid="18434"/>
                                        </p:tgtEl>
                                        <p:attrNameLst>
                                          <p:attrName>ppt_x</p:attrName>
                                        </p:attrNameLst>
                                      </p:cBhvr>
                                      <p:tavLst>
                                        <p:tav tm="0">
                                          <p:val>
                                            <p:strVal val="#ppt_x"/>
                                          </p:val>
                                        </p:tav>
                                        <p:tav tm="100000">
                                          <p:val>
                                            <p:strVal val="#ppt_x"/>
                                          </p:val>
                                        </p:tav>
                                      </p:tavLst>
                                    </p:anim>
                                    <p:anim calcmode="lin" valueType="num">
                                      <p:cBhvr additive="base">
                                        <p:cTn id="12" dur="500" fill="hold"/>
                                        <p:tgtEl>
                                          <p:spTgt spid="1843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Small Groups - Tying it all together!</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p:cNvSpPr txBox="1"/>
          <p:nvPr/>
        </p:nvSpPr>
        <p:spPr>
          <a:xfrm>
            <a:off x="836612" y="2133600"/>
            <a:ext cx="9601200" cy="4832092"/>
          </a:xfrm>
          <a:prstGeom prst="rect">
            <a:avLst/>
          </a:prstGeom>
          <a:noFill/>
          <a:ln>
            <a:solidFill>
              <a:schemeClr val="bg2"/>
            </a:solidFill>
          </a:ln>
        </p:spPr>
        <p:txBody>
          <a:bodyPr wrap="square" rtlCol="0" anchor="t" anchorCtr="0">
            <a:spAutoFit/>
          </a:bodyPr>
          <a:lstStyle/>
          <a:p>
            <a:r>
              <a:rPr lang="en-US" sz="2800" dirty="0"/>
              <a:t>Martin Gomez is a 40-year old architect who has struggled with intermittent insomnia for most of his life.  He got promoted 5 months ago to project supervisor, and with the additional stress of managing staff, his sleep has worsened.  He is physically healthy, has mild anxiety/stress issues, and has no other sleep disorders.  He takes extended release propranolol in the evening to manage hypertension, but it is well controlled.  He also uses a short-acting dose of propranolol when he gives public presentations.</a:t>
            </a:r>
          </a:p>
          <a:p>
            <a:endParaRPr lang="en-US" sz="2800" dirty="0"/>
          </a:p>
        </p:txBody>
      </p:sp>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221</a:t>
            </a:fld>
            <a:endParaRPr lang="en-US" sz="1100" dirty="0"/>
          </a:p>
        </p:txBody>
      </p:sp>
    </p:spTree>
    <p:extLst>
      <p:ext uri="{BB962C8B-B14F-4D97-AF65-F5344CB8AC3E}">
        <p14:creationId xmlns:p14="http://schemas.microsoft.com/office/powerpoint/2010/main" val="160662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Small Groups - Tying it all together!</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5" name="TextBox 4"/>
          <p:cNvSpPr txBox="1"/>
          <p:nvPr/>
        </p:nvSpPr>
        <p:spPr>
          <a:xfrm>
            <a:off x="836612" y="1905000"/>
            <a:ext cx="9906000" cy="4524315"/>
          </a:xfrm>
          <a:prstGeom prst="rect">
            <a:avLst/>
          </a:prstGeom>
          <a:noFill/>
          <a:ln>
            <a:solidFill>
              <a:schemeClr val="bg2"/>
            </a:solidFill>
          </a:ln>
        </p:spPr>
        <p:txBody>
          <a:bodyPr wrap="square" rtlCol="0" anchor="t" anchorCtr="0">
            <a:spAutoFit/>
          </a:bodyPr>
          <a:lstStyle/>
          <a:p>
            <a:r>
              <a:rPr lang="en-US" sz="2400" dirty="0"/>
              <a:t>He returned to clinic the following week with a completed sleep log with the following averages:</a:t>
            </a:r>
          </a:p>
          <a:p>
            <a:endParaRPr lang="en-US" sz="2400" dirty="0"/>
          </a:p>
          <a:p>
            <a:pPr marL="285750" indent="-285750">
              <a:buFont typeface="Arial" panose="020B0604020202020204" pitchFamily="34" charset="0"/>
              <a:buChar char="•"/>
            </a:pPr>
            <a:r>
              <a:rPr lang="en-US" sz="2400" dirty="0"/>
              <a:t>Time in bed = 540 minutes (9 hours)(generally 9 pm to 6 am)</a:t>
            </a:r>
          </a:p>
          <a:p>
            <a:pPr marL="285750" indent="-285750">
              <a:buFont typeface="Arial" panose="020B0604020202020204" pitchFamily="34" charset="0"/>
              <a:buChar char="•"/>
            </a:pPr>
            <a:r>
              <a:rPr lang="en-US" sz="2400" dirty="0"/>
              <a:t>Sleep Latency = 90 minutes</a:t>
            </a:r>
          </a:p>
          <a:p>
            <a:pPr marL="285750" indent="-285750">
              <a:buFont typeface="Arial" panose="020B0604020202020204" pitchFamily="34" charset="0"/>
              <a:buChar char="•"/>
            </a:pPr>
            <a:r>
              <a:rPr lang="en-US" sz="2400" dirty="0"/>
              <a:t>Number of Awakenings = 2</a:t>
            </a:r>
          </a:p>
          <a:p>
            <a:pPr marL="285750" indent="-285750">
              <a:buFont typeface="Arial" panose="020B0604020202020204" pitchFamily="34" charset="0"/>
              <a:buChar char="•"/>
            </a:pPr>
            <a:r>
              <a:rPr lang="en-US" sz="2400" dirty="0"/>
              <a:t>WASO = 90 minutes</a:t>
            </a:r>
          </a:p>
          <a:p>
            <a:pPr marL="285750" indent="-285750">
              <a:buFont typeface="Arial" panose="020B0604020202020204" pitchFamily="34" charset="0"/>
              <a:buChar char="•"/>
            </a:pPr>
            <a:r>
              <a:rPr lang="en-US" sz="2400" dirty="0"/>
              <a:t>TST = 360 minutes (6 hours)</a:t>
            </a:r>
          </a:p>
          <a:p>
            <a:pPr marL="285750" indent="-285750">
              <a:buFont typeface="Arial" panose="020B0604020202020204" pitchFamily="34" charset="0"/>
              <a:buChar char="•"/>
            </a:pPr>
            <a:r>
              <a:rPr lang="en-US" sz="2400" dirty="0"/>
              <a:t>SE = 66.7%</a:t>
            </a:r>
          </a:p>
          <a:p>
            <a:pPr marL="285750" indent="-285750">
              <a:buFont typeface="Arial" panose="020B0604020202020204" pitchFamily="34" charset="0"/>
              <a:buChar char="•"/>
            </a:pPr>
            <a:endParaRPr lang="en-US" sz="2400" dirty="0"/>
          </a:p>
          <a:p>
            <a:r>
              <a:rPr lang="en-US" sz="2400" dirty="0"/>
              <a:t>He gets up for work M-F at 6:00 but sleeps in until 10:00 am on weekends.  What would your initial sleep plan be?</a:t>
            </a:r>
          </a:p>
        </p:txBody>
      </p:sp>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222</a:t>
            </a:fld>
            <a:endParaRPr lang="en-US" sz="1100" dirty="0"/>
          </a:p>
        </p:txBody>
      </p:sp>
    </p:spTree>
    <p:extLst>
      <p:ext uri="{BB962C8B-B14F-4D97-AF65-F5344CB8AC3E}">
        <p14:creationId xmlns:p14="http://schemas.microsoft.com/office/powerpoint/2010/main" val="458079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812" y="-9018"/>
            <a:ext cx="9601200" cy="66358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223</a:t>
            </a:fld>
            <a:endParaRPr lang="en-US" sz="1100" dirty="0"/>
          </a:p>
        </p:txBody>
      </p:sp>
    </p:spTree>
    <p:extLst>
      <p:ext uri="{BB962C8B-B14F-4D97-AF65-F5344CB8AC3E}">
        <p14:creationId xmlns:p14="http://schemas.microsoft.com/office/powerpoint/2010/main" val="3766964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Small Groups - Tying it all together!</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p:cNvSpPr txBox="1"/>
          <p:nvPr/>
        </p:nvSpPr>
        <p:spPr>
          <a:xfrm>
            <a:off x="989012" y="1371086"/>
            <a:ext cx="9067800" cy="5262979"/>
          </a:xfrm>
          <a:prstGeom prst="rect">
            <a:avLst/>
          </a:prstGeom>
          <a:noFill/>
          <a:ln>
            <a:solidFill>
              <a:schemeClr val="bg2"/>
            </a:solidFill>
          </a:ln>
        </p:spPr>
        <p:txBody>
          <a:bodyPr wrap="square" rtlCol="0" anchor="t" anchorCtr="0">
            <a:spAutoFit/>
          </a:bodyPr>
          <a:lstStyle/>
          <a:p>
            <a:r>
              <a:rPr lang="en-US" sz="2400" dirty="0"/>
              <a:t>Martin returns the next week with the following sleep log averages:</a:t>
            </a:r>
          </a:p>
          <a:p>
            <a:endParaRPr lang="en-US" sz="2400" dirty="0"/>
          </a:p>
          <a:p>
            <a:r>
              <a:rPr lang="en-US" sz="2400" dirty="0"/>
              <a:t>TIB = 420 minutes (7 hours)</a:t>
            </a:r>
          </a:p>
          <a:p>
            <a:r>
              <a:rPr lang="en-US" sz="2400" dirty="0"/>
              <a:t>SL = 50 minutes</a:t>
            </a:r>
          </a:p>
          <a:p>
            <a:r>
              <a:rPr lang="en-US" sz="2400" dirty="0"/>
              <a:t>NOA = 3</a:t>
            </a:r>
          </a:p>
          <a:p>
            <a:r>
              <a:rPr lang="en-US" sz="2400" dirty="0"/>
              <a:t>WASO = 70 minutes</a:t>
            </a:r>
          </a:p>
          <a:p>
            <a:r>
              <a:rPr lang="en-US" sz="2400" dirty="0"/>
              <a:t>TST = 5 hours</a:t>
            </a:r>
          </a:p>
          <a:p>
            <a:r>
              <a:rPr lang="en-US" sz="2400" dirty="0"/>
              <a:t>SE = 71.4%</a:t>
            </a:r>
          </a:p>
          <a:p>
            <a:endParaRPr lang="en-US" sz="2400" dirty="0"/>
          </a:p>
          <a:p>
            <a:r>
              <a:rPr lang="en-US" sz="2400" dirty="0"/>
              <a:t>Although he made progress, he isn’t happy with his sleep still and wants to know what went wrong.  Just looking at sleep log averages, what mistake did he make, and what would you tell him?</a:t>
            </a:r>
          </a:p>
        </p:txBody>
      </p:sp>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224</a:t>
            </a:fld>
            <a:endParaRPr lang="en-US" sz="1100" dirty="0"/>
          </a:p>
        </p:txBody>
      </p:sp>
    </p:spTree>
    <p:extLst>
      <p:ext uri="{BB962C8B-B14F-4D97-AF65-F5344CB8AC3E}">
        <p14:creationId xmlns:p14="http://schemas.microsoft.com/office/powerpoint/2010/main" val="3835569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Small Groups - Tying it all together!</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p:cNvSpPr txBox="1"/>
          <p:nvPr/>
        </p:nvSpPr>
        <p:spPr>
          <a:xfrm>
            <a:off x="873124" y="1447800"/>
            <a:ext cx="9220200" cy="4893647"/>
          </a:xfrm>
          <a:prstGeom prst="rect">
            <a:avLst/>
          </a:prstGeom>
          <a:noFill/>
          <a:ln>
            <a:solidFill>
              <a:schemeClr val="bg2"/>
            </a:solidFill>
          </a:ln>
        </p:spPr>
        <p:txBody>
          <a:bodyPr wrap="square" rtlCol="0" anchor="t" anchorCtr="0">
            <a:spAutoFit/>
          </a:bodyPr>
          <a:lstStyle/>
          <a:p>
            <a:r>
              <a:rPr lang="en-US" sz="2400" dirty="0"/>
              <a:t>You also note the following from his sleep log:</a:t>
            </a:r>
          </a:p>
          <a:p>
            <a:endParaRPr lang="en-US" sz="2400" dirty="0"/>
          </a:p>
          <a:p>
            <a:pPr marL="342900" indent="-342900">
              <a:buAutoNum type="arabicPeriod"/>
            </a:pPr>
            <a:r>
              <a:rPr lang="en-US" sz="2400" dirty="0"/>
              <a:t>On Wednesday he took a 20 minute nap, stating he nodded off accidentally while watching the 9 pm news.</a:t>
            </a:r>
          </a:p>
          <a:p>
            <a:pPr marL="342900" indent="-342900">
              <a:buAutoNum type="arabicPeriod"/>
            </a:pPr>
            <a:endParaRPr lang="en-US" sz="2400" dirty="0"/>
          </a:p>
          <a:p>
            <a:pPr marL="342900" indent="-342900">
              <a:buAutoNum type="arabicPeriod"/>
            </a:pPr>
            <a:r>
              <a:rPr lang="en-US" sz="2400" dirty="0"/>
              <a:t>On Saturday, he stayed in bed dozing until 8 am, stating he was just too tired to get out of bed.</a:t>
            </a:r>
          </a:p>
          <a:p>
            <a:pPr marL="342900" indent="-342900">
              <a:buAutoNum type="arabicPeriod"/>
            </a:pPr>
            <a:endParaRPr lang="en-US" sz="2400" dirty="0"/>
          </a:p>
          <a:p>
            <a:pPr marL="342900" indent="-342900">
              <a:buAutoNum type="arabicPeriod"/>
            </a:pPr>
            <a:r>
              <a:rPr lang="en-US" sz="2400" dirty="0"/>
              <a:t>When he couldn’t fall asleep at night, he stayed in bed and tried to sleep, believing that getting up would make him stay awake longer.</a:t>
            </a:r>
          </a:p>
          <a:p>
            <a:pPr marL="342900" indent="-342900">
              <a:buAutoNum type="arabicPeriod"/>
            </a:pPr>
            <a:endParaRPr lang="en-US" sz="2400" dirty="0"/>
          </a:p>
          <a:p>
            <a:r>
              <a:rPr lang="en-US" sz="2400" dirty="0"/>
              <a:t>How would you address these issues?</a:t>
            </a:r>
          </a:p>
        </p:txBody>
      </p:sp>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225</a:t>
            </a:fld>
            <a:endParaRPr lang="en-US" sz="1100" dirty="0"/>
          </a:p>
        </p:txBody>
      </p:sp>
    </p:spTree>
    <p:extLst>
      <p:ext uri="{BB962C8B-B14F-4D97-AF65-F5344CB8AC3E}">
        <p14:creationId xmlns:p14="http://schemas.microsoft.com/office/powerpoint/2010/main" val="3966264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Small Groups - Tying it all together!</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Rectangle 3"/>
          <p:cNvSpPr/>
          <p:nvPr/>
        </p:nvSpPr>
        <p:spPr>
          <a:xfrm>
            <a:off x="1065212" y="2599491"/>
            <a:ext cx="6092825" cy="2308324"/>
          </a:xfrm>
          <a:prstGeom prst="rect">
            <a:avLst/>
          </a:prstGeom>
        </p:spPr>
        <p:txBody>
          <a:bodyPr>
            <a:spAutoFit/>
          </a:bodyPr>
          <a:lstStyle/>
          <a:p>
            <a:r>
              <a:rPr lang="en-US" sz="2400" dirty="0"/>
              <a:t>TIB = 420 minutes (7 hours)</a:t>
            </a:r>
          </a:p>
          <a:p>
            <a:r>
              <a:rPr lang="en-US" sz="2400" dirty="0"/>
              <a:t>SL = 50 minutes</a:t>
            </a:r>
          </a:p>
          <a:p>
            <a:r>
              <a:rPr lang="en-US" sz="2400" dirty="0"/>
              <a:t>NOA = 3</a:t>
            </a:r>
          </a:p>
          <a:p>
            <a:r>
              <a:rPr lang="en-US" sz="2400" dirty="0"/>
              <a:t>WASO = 70 minutes</a:t>
            </a:r>
          </a:p>
          <a:p>
            <a:r>
              <a:rPr lang="en-US" sz="2400" dirty="0"/>
              <a:t>TST = 5 hours</a:t>
            </a:r>
          </a:p>
          <a:p>
            <a:r>
              <a:rPr lang="en-US" sz="2400" dirty="0"/>
              <a:t>SE = 71.4%</a:t>
            </a:r>
          </a:p>
        </p:txBody>
      </p:sp>
      <p:sp>
        <p:nvSpPr>
          <p:cNvPr id="5" name="TextBox 4"/>
          <p:cNvSpPr txBox="1"/>
          <p:nvPr/>
        </p:nvSpPr>
        <p:spPr>
          <a:xfrm>
            <a:off x="760412" y="1447800"/>
            <a:ext cx="10591800" cy="954107"/>
          </a:xfrm>
          <a:prstGeom prst="rect">
            <a:avLst/>
          </a:prstGeom>
          <a:noFill/>
          <a:ln>
            <a:solidFill>
              <a:schemeClr val="bg2"/>
            </a:solidFill>
          </a:ln>
        </p:spPr>
        <p:txBody>
          <a:bodyPr wrap="square" rtlCol="0" anchor="t" anchorCtr="0">
            <a:spAutoFit/>
          </a:bodyPr>
          <a:lstStyle/>
          <a:p>
            <a:r>
              <a:rPr lang="en-US" sz="2800" dirty="0"/>
              <a:t>Going back to his averages, what would you recommend for his sleep plan for the next week?</a:t>
            </a:r>
          </a:p>
        </p:txBody>
      </p:sp>
      <p:sp>
        <p:nvSpPr>
          <p:cNvPr id="6" name="TextBox 5"/>
          <p:cNvSpPr txBox="1"/>
          <p:nvPr/>
        </p:nvSpPr>
        <p:spPr>
          <a:xfrm>
            <a:off x="4265612" y="4343400"/>
            <a:ext cx="5105400" cy="1938992"/>
          </a:xfrm>
          <a:prstGeom prst="rect">
            <a:avLst/>
          </a:prstGeom>
          <a:noFill/>
          <a:ln>
            <a:solidFill>
              <a:schemeClr val="bg2"/>
            </a:solidFill>
          </a:ln>
        </p:spPr>
        <p:txBody>
          <a:bodyPr wrap="square" rtlCol="0" anchor="t" anchorCtr="0">
            <a:spAutoFit/>
          </a:bodyPr>
          <a:lstStyle/>
          <a:p>
            <a:pPr marL="342900" indent="-342900">
              <a:buFont typeface="Arial" panose="020B0604020202020204" pitchFamily="34" charset="0"/>
              <a:buChar char="•"/>
            </a:pPr>
            <a:r>
              <a:rPr lang="en-US" sz="2400" dirty="0"/>
              <a:t>90% move bedtime 15 minutes earlier</a:t>
            </a:r>
          </a:p>
          <a:p>
            <a:pPr marL="342900" indent="-342900">
              <a:buFont typeface="Arial" panose="020B0604020202020204" pitchFamily="34" charset="0"/>
              <a:buChar char="•"/>
            </a:pPr>
            <a:r>
              <a:rPr lang="en-US" sz="2400" dirty="0"/>
              <a:t>85-89.9% leave the same</a:t>
            </a:r>
          </a:p>
          <a:p>
            <a:pPr marL="342900" indent="-342900">
              <a:buFont typeface="Arial" panose="020B0604020202020204" pitchFamily="34" charset="0"/>
              <a:buChar char="•"/>
            </a:pPr>
            <a:r>
              <a:rPr lang="en-US" sz="2400" dirty="0"/>
              <a:t>&lt;85% move bedtime 15 minutes later</a:t>
            </a:r>
          </a:p>
        </p:txBody>
      </p:sp>
      <p:sp>
        <p:nvSpPr>
          <p:cNvPr id="10"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226</a:t>
            </a:fld>
            <a:endParaRPr lang="en-US" sz="1100" dirty="0"/>
          </a:p>
        </p:txBody>
      </p:sp>
    </p:spTree>
    <p:extLst>
      <p:ext uri="{BB962C8B-B14F-4D97-AF65-F5344CB8AC3E}">
        <p14:creationId xmlns:p14="http://schemas.microsoft.com/office/powerpoint/2010/main" val="715863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Small Groups - Tying it all together!</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p:cNvSpPr txBox="1"/>
          <p:nvPr/>
        </p:nvSpPr>
        <p:spPr>
          <a:xfrm>
            <a:off x="989012" y="1981200"/>
            <a:ext cx="8915400" cy="4524315"/>
          </a:xfrm>
          <a:prstGeom prst="rect">
            <a:avLst/>
          </a:prstGeom>
          <a:noFill/>
          <a:ln>
            <a:solidFill>
              <a:schemeClr val="bg2"/>
            </a:solidFill>
          </a:ln>
        </p:spPr>
        <p:txBody>
          <a:bodyPr wrap="square" rtlCol="0" anchor="t" anchorCtr="0">
            <a:spAutoFit/>
          </a:bodyPr>
          <a:lstStyle/>
          <a:p>
            <a:r>
              <a:rPr lang="en-US" sz="2400" dirty="0"/>
              <a:t>When you tell Martin his bedtime is now 11:45 pm instead of 11:30, he stares at you in disbelief.  He is exhausted and questions whether this will really work for him.</a:t>
            </a:r>
          </a:p>
          <a:p>
            <a:endParaRPr lang="en-US" sz="2400" dirty="0"/>
          </a:p>
          <a:p>
            <a:r>
              <a:rPr lang="en-US" sz="2400" dirty="0"/>
              <a:t>He acknowledges he didn’t follow the plan or rules the previous week and counters with asking if he could just repeat last week’s plan, but make certain he didn’t nap, sleep in, and limit his time in bed to the 6.5 hours prescribed.</a:t>
            </a:r>
          </a:p>
          <a:p>
            <a:endParaRPr lang="en-US" sz="2400" dirty="0"/>
          </a:p>
          <a:p>
            <a:r>
              <a:rPr lang="en-US" sz="2400" dirty="0"/>
              <a:t>How would you respond to his doubt about the treatment working and his alternate plan?</a:t>
            </a:r>
          </a:p>
        </p:txBody>
      </p:sp>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227</a:t>
            </a:fld>
            <a:endParaRPr lang="en-US" sz="1100" dirty="0"/>
          </a:p>
        </p:txBody>
      </p:sp>
    </p:spTree>
    <p:extLst>
      <p:ext uri="{BB962C8B-B14F-4D97-AF65-F5344CB8AC3E}">
        <p14:creationId xmlns:p14="http://schemas.microsoft.com/office/powerpoint/2010/main" val="915134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Small Groups - Tying it all together!</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p:cNvSpPr txBox="1"/>
          <p:nvPr/>
        </p:nvSpPr>
        <p:spPr>
          <a:xfrm>
            <a:off x="989012" y="1600200"/>
            <a:ext cx="8915400" cy="3416320"/>
          </a:xfrm>
          <a:prstGeom prst="rect">
            <a:avLst/>
          </a:prstGeom>
          <a:noFill/>
          <a:ln>
            <a:solidFill>
              <a:schemeClr val="bg2"/>
            </a:solidFill>
          </a:ln>
        </p:spPr>
        <p:txBody>
          <a:bodyPr wrap="square" rtlCol="0" anchor="t" anchorCtr="0">
            <a:spAutoFit/>
          </a:bodyPr>
          <a:lstStyle/>
          <a:p>
            <a:r>
              <a:rPr lang="en-US" sz="2400" dirty="0"/>
              <a:t>Martin then admitted that he has been traveling into the city frequently to meet with his clients to go over the blue prints for the proposed building he is designing.  He noted that he found himself nodding off behind the wheel and almost had a car accident yesterday.  He remembered that you said the second week of treatment was worse as sleep pressure would continue to build.</a:t>
            </a:r>
          </a:p>
          <a:p>
            <a:endParaRPr lang="en-US" sz="2400" dirty="0"/>
          </a:p>
          <a:p>
            <a:r>
              <a:rPr lang="en-US" sz="2400" dirty="0"/>
              <a:t>What would you recommend?</a:t>
            </a:r>
          </a:p>
        </p:txBody>
      </p:sp>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228</a:t>
            </a:fld>
            <a:endParaRPr lang="en-US" sz="1100" dirty="0"/>
          </a:p>
        </p:txBody>
      </p:sp>
    </p:spTree>
    <p:extLst>
      <p:ext uri="{BB962C8B-B14F-4D97-AF65-F5344CB8AC3E}">
        <p14:creationId xmlns:p14="http://schemas.microsoft.com/office/powerpoint/2010/main" val="2747158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Small Groups - Tying it all together!</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p:cNvSpPr txBox="1"/>
          <p:nvPr/>
        </p:nvSpPr>
        <p:spPr>
          <a:xfrm>
            <a:off x="912812" y="1981200"/>
            <a:ext cx="9067800" cy="4154984"/>
          </a:xfrm>
          <a:prstGeom prst="rect">
            <a:avLst/>
          </a:prstGeom>
          <a:noFill/>
          <a:ln>
            <a:solidFill>
              <a:schemeClr val="bg2"/>
            </a:solidFill>
          </a:ln>
        </p:spPr>
        <p:txBody>
          <a:bodyPr wrap="square" rtlCol="0" anchor="t" anchorCtr="0">
            <a:spAutoFit/>
          </a:bodyPr>
          <a:lstStyle/>
          <a:p>
            <a:r>
              <a:rPr lang="en-US" sz="2400" dirty="0"/>
              <a:t>You agree to add 15 minutes of time in bed instead of subtracting 15 minutes or leaving it the same.  This is a deviation from the protocol, but you are worried about safety since he is falling asleep while driving.  You also advise him that he shouldn’t drive if sleepy, but if he must, he should take a 20-30 minute power nap before getting behind the wheel.  You tell him loud music, rolling down a window, drinking coffee or talking on the phone do not combat falling asleep while driving.  That is a dangerous myth.  The only remedy is to bleed off a little sleep pressure.  It might disrupt his night, but safety always comes first.</a:t>
            </a:r>
          </a:p>
        </p:txBody>
      </p:sp>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229</a:t>
            </a:fld>
            <a:endParaRPr lang="en-US" sz="1100" dirty="0"/>
          </a:p>
        </p:txBody>
      </p:sp>
    </p:spTree>
    <p:extLst>
      <p:ext uri="{BB962C8B-B14F-4D97-AF65-F5344CB8AC3E}">
        <p14:creationId xmlns:p14="http://schemas.microsoft.com/office/powerpoint/2010/main" val="66425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Why Sleep Matters in Behavioral Health</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a:extLst>
              <a:ext uri="{FF2B5EF4-FFF2-40B4-BE49-F238E27FC236}">
                <a16:creationId xmlns:a16="http://schemas.microsoft.com/office/drawing/2014/main" id="{76E6E138-E81B-4286-B1D5-FF14F51C3324}"/>
              </a:ext>
            </a:extLst>
          </p:cNvPr>
          <p:cNvSpPr txBox="1"/>
          <p:nvPr/>
        </p:nvSpPr>
        <p:spPr>
          <a:xfrm>
            <a:off x="1293812" y="1958408"/>
            <a:ext cx="8991600" cy="3139321"/>
          </a:xfrm>
          <a:prstGeom prst="rect">
            <a:avLst/>
          </a:prstGeom>
          <a:noFill/>
        </p:spPr>
        <p:txBody>
          <a:bodyPr wrap="square" rtlCol="0">
            <a:spAutoFit/>
          </a:bodyPr>
          <a:lstStyle/>
          <a:p>
            <a:r>
              <a:rPr lang="en-US" sz="3600" dirty="0"/>
              <a:t>Bipolar Disorder</a:t>
            </a:r>
          </a:p>
          <a:p>
            <a:endParaRPr lang="en-US" dirty="0"/>
          </a:p>
          <a:p>
            <a:r>
              <a:rPr lang="en-US" sz="2400" dirty="0"/>
              <a:t>69% to 99% of patients experience insomnia during a manic episode and 23% to 78% report hypersomnia during the depressive phase of the illness.</a:t>
            </a:r>
          </a:p>
          <a:p>
            <a:endParaRPr lang="en-US" sz="2400" dirty="0"/>
          </a:p>
          <a:p>
            <a:r>
              <a:rPr lang="en-US" sz="2400" dirty="0"/>
              <a:t>Insomnia often precedes a shift toward mania, and sleep deprivation is a known trigger of mania.</a:t>
            </a:r>
          </a:p>
        </p:txBody>
      </p:sp>
      <p:sp>
        <p:nvSpPr>
          <p:cNvPr id="5" name="TextBox 4">
            <a:extLst>
              <a:ext uri="{FF2B5EF4-FFF2-40B4-BE49-F238E27FC236}">
                <a16:creationId xmlns:a16="http://schemas.microsoft.com/office/drawing/2014/main" id="{34ACA98F-B758-4F47-9054-F7C8D0EA0AB8}"/>
              </a:ext>
            </a:extLst>
          </p:cNvPr>
          <p:cNvSpPr txBox="1"/>
          <p:nvPr/>
        </p:nvSpPr>
        <p:spPr>
          <a:xfrm>
            <a:off x="760412" y="5964441"/>
            <a:ext cx="8991600" cy="369332"/>
          </a:xfrm>
          <a:prstGeom prst="rect">
            <a:avLst/>
          </a:prstGeom>
          <a:noFill/>
        </p:spPr>
        <p:txBody>
          <a:bodyPr wrap="square" rtlCol="0">
            <a:spAutoFit/>
          </a:bodyPr>
          <a:lstStyle/>
          <a:p>
            <a:r>
              <a:rPr lang="en-US" sz="1800" dirty="0">
                <a:effectLst/>
                <a:latin typeface="Arial" panose="020B0604020202020204" pitchFamily="34" charset="0"/>
                <a:ea typeface="Calibri" panose="020F0502020204030204" pitchFamily="34" charset="0"/>
              </a:rPr>
              <a:t>Source:  https://www.health.harvard.edu/newsletter_article/sleep-and-mental-health</a:t>
            </a:r>
            <a:endParaRPr lang="en-US" dirty="0"/>
          </a:p>
        </p:txBody>
      </p:sp>
      <p:sp>
        <p:nvSpPr>
          <p:cNvPr id="8" name="Slide Number Placeholder 7"/>
          <p:cNvSpPr>
            <a:spLocks noGrp="1"/>
          </p:cNvSpPr>
          <p:nvPr>
            <p:ph type="sldNum" sz="quarter" idx="12"/>
          </p:nvPr>
        </p:nvSpPr>
        <p:spPr>
          <a:xfrm>
            <a:off x="19604" y="6584951"/>
            <a:ext cx="990601" cy="273049"/>
          </a:xfrm>
        </p:spPr>
        <p:txBody>
          <a:bodyPr/>
          <a:lstStyle/>
          <a:p>
            <a:pPr algn="l"/>
            <a:fld id="{E5137D0E-4A4F-4307-8994-C1891D747D59}" type="slidenum">
              <a:rPr lang="en-US" smtClean="0"/>
              <a:pPr algn="l"/>
              <a:t>23</a:t>
            </a:fld>
            <a:endParaRPr lang="en-US" dirty="0"/>
          </a:p>
        </p:txBody>
      </p:sp>
    </p:spTree>
    <p:extLst>
      <p:ext uri="{BB962C8B-B14F-4D97-AF65-F5344CB8AC3E}">
        <p14:creationId xmlns:p14="http://schemas.microsoft.com/office/powerpoint/2010/main" val="3902786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Small Groups - Tying it all together!</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p:cNvSpPr txBox="1"/>
          <p:nvPr/>
        </p:nvSpPr>
        <p:spPr>
          <a:xfrm>
            <a:off x="1076324" y="1524000"/>
            <a:ext cx="8991600" cy="4893647"/>
          </a:xfrm>
          <a:prstGeom prst="rect">
            <a:avLst/>
          </a:prstGeom>
          <a:noFill/>
          <a:ln>
            <a:solidFill>
              <a:schemeClr val="bg2"/>
            </a:solidFill>
          </a:ln>
        </p:spPr>
        <p:txBody>
          <a:bodyPr wrap="square" rtlCol="0" anchor="t" anchorCtr="0">
            <a:spAutoFit/>
          </a:bodyPr>
          <a:lstStyle/>
          <a:p>
            <a:r>
              <a:rPr lang="en-US" sz="2400" dirty="0"/>
              <a:t>Martin commits to the plan and is only in bed between 11:15 pm and 6:00 am.  He follows all the rules, and only took one 15 minute nap prior to driving to a big meeting in the city.  He returns with the following sleep log data:</a:t>
            </a:r>
          </a:p>
          <a:p>
            <a:endParaRPr lang="en-US" sz="2400" dirty="0"/>
          </a:p>
          <a:p>
            <a:r>
              <a:rPr lang="en-US" sz="2400" dirty="0"/>
              <a:t>TIB = 405 minutes (6 hours 45 minutes)</a:t>
            </a:r>
          </a:p>
          <a:p>
            <a:r>
              <a:rPr lang="en-US" sz="2400" dirty="0"/>
              <a:t>SL = 15 minutes</a:t>
            </a:r>
          </a:p>
          <a:p>
            <a:r>
              <a:rPr lang="en-US" sz="2400" dirty="0"/>
              <a:t>NOA = 1</a:t>
            </a:r>
          </a:p>
          <a:p>
            <a:r>
              <a:rPr lang="en-US" sz="2400" dirty="0"/>
              <a:t>WASO = 20 minutes</a:t>
            </a:r>
          </a:p>
          <a:p>
            <a:r>
              <a:rPr lang="en-US" sz="2400" dirty="0"/>
              <a:t>TST = 370 minutes (6 hours and 10 minutes)</a:t>
            </a:r>
          </a:p>
          <a:p>
            <a:r>
              <a:rPr lang="en-US" sz="2400" dirty="0"/>
              <a:t>SE = 91.35%</a:t>
            </a:r>
          </a:p>
          <a:p>
            <a:endParaRPr lang="en-US" sz="2400" dirty="0"/>
          </a:p>
          <a:p>
            <a:r>
              <a:rPr lang="en-US" sz="2400" dirty="0"/>
              <a:t>What do you do?</a:t>
            </a:r>
          </a:p>
        </p:txBody>
      </p:sp>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230</a:t>
            </a:fld>
            <a:endParaRPr lang="en-US" sz="1100" dirty="0"/>
          </a:p>
        </p:txBody>
      </p:sp>
    </p:spTree>
    <p:extLst>
      <p:ext uri="{BB962C8B-B14F-4D97-AF65-F5344CB8AC3E}">
        <p14:creationId xmlns:p14="http://schemas.microsoft.com/office/powerpoint/2010/main" val="1310567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Wrapping up Martin’s Case</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p:cNvSpPr txBox="1"/>
          <p:nvPr/>
        </p:nvSpPr>
        <p:spPr>
          <a:xfrm>
            <a:off x="1012824" y="1676400"/>
            <a:ext cx="9067800" cy="4093428"/>
          </a:xfrm>
          <a:prstGeom prst="rect">
            <a:avLst/>
          </a:prstGeom>
          <a:noFill/>
          <a:ln>
            <a:solidFill>
              <a:schemeClr val="bg2"/>
            </a:solidFill>
          </a:ln>
        </p:spPr>
        <p:txBody>
          <a:bodyPr wrap="square" rtlCol="0" anchor="t" anchorCtr="0">
            <a:spAutoFit/>
          </a:bodyPr>
          <a:lstStyle/>
          <a:p>
            <a:r>
              <a:rPr lang="en-US" sz="2000" dirty="0"/>
              <a:t>Martin’s case is very typical of slow starters.  About 80% of people starting a sleep restriction/stimulus control plan will see a reduction in time awake by about 2/3s in the first week of treatment and will be tired but grateful.  Those who do not see such gains usually a) have problems complying with the plan and rules, b) have a significant amount of sleep-related anxiety that needs to be addressed, c) are slow starters and just need to hold steady with the program, d) have an unrecognized/undertreated comorbid condition interfering with treatment (most frequently pain or hormonal).</a:t>
            </a:r>
          </a:p>
          <a:p>
            <a:endParaRPr lang="en-US" sz="2000" dirty="0"/>
          </a:p>
          <a:p>
            <a:r>
              <a:rPr lang="en-US" sz="2000" dirty="0"/>
              <a:t>The truth is sleep pressure almost always wins out in the end if they stay with the program.  Identifying and removing barriers, reassuring the patient, and selling confidence in the plan are your key goals.</a:t>
            </a:r>
          </a:p>
        </p:txBody>
      </p:sp>
      <p:sp>
        <p:nvSpPr>
          <p:cNvPr id="8"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231</a:t>
            </a:fld>
            <a:endParaRPr lang="en-US" sz="1100" dirty="0"/>
          </a:p>
        </p:txBody>
      </p:sp>
    </p:spTree>
    <p:extLst>
      <p:ext uri="{BB962C8B-B14F-4D97-AF65-F5344CB8AC3E}">
        <p14:creationId xmlns:p14="http://schemas.microsoft.com/office/powerpoint/2010/main" val="1986666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s://images-na.ssl-images-amazon.com/images/I/41oHgSKmkoL._SX331_BO1,204,203,200_.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13" y="-12538"/>
            <a:ext cx="2295353" cy="3439584"/>
          </a:xfrm>
          <a:prstGeom prst="rect">
            <a:avLst/>
          </a:prstGeom>
          <a:noFill/>
          <a:extLst>
            <a:ext uri="{909E8E84-426E-40DD-AFC4-6F175D3DCCD1}">
              <a14:hiddenFill xmlns:a14="http://schemas.microsoft.com/office/drawing/2010/main">
                <a:solidFill>
                  <a:srgbClr val="FFFFFF"/>
                </a:solidFill>
              </a14:hiddenFill>
            </a:ext>
          </a:extLst>
        </p:spPr>
      </p:pic>
      <p:pic>
        <p:nvPicPr>
          <p:cNvPr id="25604" name="Picture 4" descr="https://images-na.ssl-images-amazon.com/images/I/41AsvEEwcQL._SX348_BO1,204,203,200_.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7700" y="-12538"/>
            <a:ext cx="2440741" cy="3479800"/>
          </a:xfrm>
          <a:prstGeom prst="rect">
            <a:avLst/>
          </a:prstGeom>
          <a:noFill/>
          <a:extLst>
            <a:ext uri="{909E8E84-426E-40DD-AFC4-6F175D3DCCD1}">
              <a14:hiddenFill xmlns:a14="http://schemas.microsoft.com/office/drawing/2010/main">
                <a:solidFill>
                  <a:srgbClr val="FFFFFF"/>
                </a:solidFill>
              </a14:hiddenFill>
            </a:ext>
          </a:extLst>
        </p:spPr>
      </p:pic>
      <p:pic>
        <p:nvPicPr>
          <p:cNvPr id="25606" name="Picture 6" descr="https://images-na.ssl-images-amazon.com/images/I/41uvxZZq88L._SX398_BO1,204,203,200_.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07562" y="-35984"/>
            <a:ext cx="2743200" cy="3429000"/>
          </a:xfrm>
          <a:prstGeom prst="rect">
            <a:avLst/>
          </a:prstGeom>
          <a:noFill/>
          <a:extLst>
            <a:ext uri="{909E8E84-426E-40DD-AFC4-6F175D3DCCD1}">
              <a14:hiddenFill xmlns:a14="http://schemas.microsoft.com/office/drawing/2010/main">
                <a:solidFill>
                  <a:srgbClr val="FFFFFF"/>
                </a:solidFill>
              </a14:hiddenFill>
            </a:ext>
          </a:extLst>
        </p:spPr>
      </p:pic>
      <p:pic>
        <p:nvPicPr>
          <p:cNvPr id="25608" name="Picture 8" descr="Goodnight Mind: Turn Off Your Noisy Thoughts and Get a Good Night's Sleep by [Colleen E. Carney, Rachel Manb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0762" y="-35984"/>
            <a:ext cx="2455863" cy="3439584"/>
          </a:xfrm>
          <a:prstGeom prst="rect">
            <a:avLst/>
          </a:prstGeom>
          <a:noFill/>
          <a:extLst>
            <a:ext uri="{909E8E84-426E-40DD-AFC4-6F175D3DCCD1}">
              <a14:hiddenFill xmlns:a14="http://schemas.microsoft.com/office/drawing/2010/main">
                <a:solidFill>
                  <a:srgbClr val="FFFFFF"/>
                </a:solidFill>
              </a14:hiddenFill>
            </a:ext>
          </a:extLst>
        </p:spPr>
      </p:pic>
      <p:pic>
        <p:nvPicPr>
          <p:cNvPr id="25610" name="Picture 10" descr="https://images-na.ssl-images-amazon.com/images/I/51zrdb0SnyL._SX378_BO1,204,203,200_.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429000"/>
            <a:ext cx="2619322" cy="3439584"/>
          </a:xfrm>
          <a:prstGeom prst="rect">
            <a:avLst/>
          </a:prstGeom>
          <a:noFill/>
          <a:extLst>
            <a:ext uri="{909E8E84-426E-40DD-AFC4-6F175D3DCCD1}">
              <a14:hiddenFill xmlns:a14="http://schemas.microsoft.com/office/drawing/2010/main">
                <a:solidFill>
                  <a:srgbClr val="FFFFFF"/>
                </a:solidFill>
              </a14:hiddenFill>
            </a:ext>
          </a:extLst>
        </p:spPr>
      </p:pic>
      <p:pic>
        <p:nvPicPr>
          <p:cNvPr id="25612" name="Picture 12" descr="https://images-na.ssl-images-amazon.com/images/I/51iw4j2sHrL._SX348_BO1,204,203,200_.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19322" y="3439584"/>
            <a:ext cx="2422925" cy="34544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408612" y="4501634"/>
            <a:ext cx="5867400" cy="369332"/>
          </a:xfrm>
          <a:prstGeom prst="rect">
            <a:avLst/>
          </a:prstGeom>
          <a:noFill/>
          <a:ln>
            <a:solidFill>
              <a:schemeClr val="bg2"/>
            </a:solidFill>
          </a:ln>
        </p:spPr>
        <p:txBody>
          <a:bodyPr wrap="square" rtlCol="0" anchor="ctr" anchorCtr="1">
            <a:spAutoFit/>
          </a:bodyPr>
          <a:lstStyle/>
          <a:p>
            <a:r>
              <a:rPr lang="en-US" dirty="0"/>
              <a:t>Resources for those who want to know more</a:t>
            </a:r>
          </a:p>
        </p:txBody>
      </p:sp>
      <p:sp>
        <p:nvSpPr>
          <p:cNvPr id="12" name="Slide Number Placeholder 2"/>
          <p:cNvSpPr txBox="1">
            <a:spLocks/>
          </p:cNvSpPr>
          <p:nvPr/>
        </p:nvSpPr>
        <p:spPr>
          <a:xfrm>
            <a:off x="11123612" y="6400800"/>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232</a:t>
            </a:fld>
            <a:endParaRPr lang="en-US" sz="1100" dirty="0"/>
          </a:p>
        </p:txBody>
      </p:sp>
    </p:spTree>
    <p:extLst>
      <p:ext uri="{BB962C8B-B14F-4D97-AF65-F5344CB8AC3E}">
        <p14:creationId xmlns:p14="http://schemas.microsoft.com/office/powerpoint/2010/main" val="16013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heel(1)">
                                      <p:cBhvr>
                                        <p:cTn id="7" dur="2000"/>
                                        <p:tgtEl>
                                          <p:spTgt spid="25602"/>
                                        </p:tgtEl>
                                      </p:cBhvr>
                                    </p:animEffect>
                                  </p:childTnLst>
                                </p:cTn>
                              </p:par>
                              <p:par>
                                <p:cTn id="8" presetID="21" presetClass="entr" presetSubtype="1" fill="hold" nodeType="withEffect">
                                  <p:stCondLst>
                                    <p:cond delay="0"/>
                                  </p:stCondLst>
                                  <p:childTnLst>
                                    <p:set>
                                      <p:cBhvr>
                                        <p:cTn id="9" dur="1" fill="hold">
                                          <p:stCondLst>
                                            <p:cond delay="0"/>
                                          </p:stCondLst>
                                        </p:cTn>
                                        <p:tgtEl>
                                          <p:spTgt spid="25604"/>
                                        </p:tgtEl>
                                        <p:attrNameLst>
                                          <p:attrName>style.visibility</p:attrName>
                                        </p:attrNameLst>
                                      </p:cBhvr>
                                      <p:to>
                                        <p:strVal val="visible"/>
                                      </p:to>
                                    </p:set>
                                    <p:animEffect transition="in" filter="wheel(1)">
                                      <p:cBhvr>
                                        <p:cTn id="10" dur="2000"/>
                                        <p:tgtEl>
                                          <p:spTgt spid="25604"/>
                                        </p:tgtEl>
                                      </p:cBhvr>
                                    </p:animEffect>
                                  </p:childTnLst>
                                </p:cTn>
                              </p:par>
                              <p:par>
                                <p:cTn id="11" presetID="21" presetClass="entr" presetSubtype="1" fill="hold" nodeType="withEffect">
                                  <p:stCondLst>
                                    <p:cond delay="0"/>
                                  </p:stCondLst>
                                  <p:childTnLst>
                                    <p:set>
                                      <p:cBhvr>
                                        <p:cTn id="12" dur="1" fill="hold">
                                          <p:stCondLst>
                                            <p:cond delay="0"/>
                                          </p:stCondLst>
                                        </p:cTn>
                                        <p:tgtEl>
                                          <p:spTgt spid="25606"/>
                                        </p:tgtEl>
                                        <p:attrNameLst>
                                          <p:attrName>style.visibility</p:attrName>
                                        </p:attrNameLst>
                                      </p:cBhvr>
                                      <p:to>
                                        <p:strVal val="visible"/>
                                      </p:to>
                                    </p:set>
                                    <p:animEffect transition="in" filter="wheel(1)">
                                      <p:cBhvr>
                                        <p:cTn id="13" dur="2000"/>
                                        <p:tgtEl>
                                          <p:spTgt spid="25606"/>
                                        </p:tgtEl>
                                      </p:cBhvr>
                                    </p:animEffect>
                                  </p:childTnLst>
                                </p:cTn>
                              </p:par>
                              <p:par>
                                <p:cTn id="14" presetID="21" presetClass="entr" presetSubtype="1" fill="hold" nodeType="withEffect">
                                  <p:stCondLst>
                                    <p:cond delay="0"/>
                                  </p:stCondLst>
                                  <p:childTnLst>
                                    <p:set>
                                      <p:cBhvr>
                                        <p:cTn id="15" dur="1" fill="hold">
                                          <p:stCondLst>
                                            <p:cond delay="0"/>
                                          </p:stCondLst>
                                        </p:cTn>
                                        <p:tgtEl>
                                          <p:spTgt spid="25608"/>
                                        </p:tgtEl>
                                        <p:attrNameLst>
                                          <p:attrName>style.visibility</p:attrName>
                                        </p:attrNameLst>
                                      </p:cBhvr>
                                      <p:to>
                                        <p:strVal val="visible"/>
                                      </p:to>
                                    </p:set>
                                    <p:animEffect transition="in" filter="wheel(1)">
                                      <p:cBhvr>
                                        <p:cTn id="16" dur="2000"/>
                                        <p:tgtEl>
                                          <p:spTgt spid="25608"/>
                                        </p:tgtEl>
                                      </p:cBhvr>
                                    </p:animEffect>
                                  </p:childTnLst>
                                </p:cTn>
                              </p:par>
                              <p:par>
                                <p:cTn id="17" presetID="21" presetClass="entr" presetSubtype="1" fill="hold" nodeType="withEffect">
                                  <p:stCondLst>
                                    <p:cond delay="0"/>
                                  </p:stCondLst>
                                  <p:childTnLst>
                                    <p:set>
                                      <p:cBhvr>
                                        <p:cTn id="18" dur="1" fill="hold">
                                          <p:stCondLst>
                                            <p:cond delay="0"/>
                                          </p:stCondLst>
                                        </p:cTn>
                                        <p:tgtEl>
                                          <p:spTgt spid="25612"/>
                                        </p:tgtEl>
                                        <p:attrNameLst>
                                          <p:attrName>style.visibility</p:attrName>
                                        </p:attrNameLst>
                                      </p:cBhvr>
                                      <p:to>
                                        <p:strVal val="visible"/>
                                      </p:to>
                                    </p:set>
                                    <p:animEffect transition="in" filter="wheel(1)">
                                      <p:cBhvr>
                                        <p:cTn id="19" dur="2000"/>
                                        <p:tgtEl>
                                          <p:spTgt spid="25612"/>
                                        </p:tgtEl>
                                      </p:cBhvr>
                                    </p:animEffect>
                                  </p:childTnLst>
                                </p:cTn>
                              </p:par>
                              <p:par>
                                <p:cTn id="20" presetID="21" presetClass="entr" presetSubtype="1" fill="hold" nodeType="withEffect">
                                  <p:stCondLst>
                                    <p:cond delay="0"/>
                                  </p:stCondLst>
                                  <p:childTnLst>
                                    <p:set>
                                      <p:cBhvr>
                                        <p:cTn id="21" dur="1" fill="hold">
                                          <p:stCondLst>
                                            <p:cond delay="0"/>
                                          </p:stCondLst>
                                        </p:cTn>
                                        <p:tgtEl>
                                          <p:spTgt spid="25610"/>
                                        </p:tgtEl>
                                        <p:attrNameLst>
                                          <p:attrName>style.visibility</p:attrName>
                                        </p:attrNameLst>
                                      </p:cBhvr>
                                      <p:to>
                                        <p:strVal val="visible"/>
                                      </p:to>
                                    </p:set>
                                    <p:animEffect transition="in" filter="wheel(1)">
                                      <p:cBhvr>
                                        <p:cTn id="22" dur="2000"/>
                                        <p:tgtEl>
                                          <p:spTgt spid="25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85A49-B514-431F-A033-77C734862085}"/>
              </a:ext>
            </a:extLst>
          </p:cNvPr>
          <p:cNvSpPr>
            <a:spLocks noGrp="1"/>
          </p:cNvSpPr>
          <p:nvPr>
            <p:ph type="title"/>
          </p:nvPr>
        </p:nvSpPr>
        <p:spPr>
          <a:xfrm>
            <a:off x="1370012" y="-158749"/>
            <a:ext cx="9601200" cy="1143000"/>
          </a:xfrm>
        </p:spPr>
        <p:txBody>
          <a:bodyPr/>
          <a:lstStyle/>
          <a:p>
            <a:r>
              <a:rPr lang="en-US" dirty="0"/>
              <a:t>Supplemental Materials Included:</a:t>
            </a:r>
          </a:p>
        </p:txBody>
      </p:sp>
      <p:sp>
        <p:nvSpPr>
          <p:cNvPr id="3" name="Slide Number Placeholder 2">
            <a:extLst>
              <a:ext uri="{FF2B5EF4-FFF2-40B4-BE49-F238E27FC236}">
                <a16:creationId xmlns:a16="http://schemas.microsoft.com/office/drawing/2014/main" id="{4611AA83-D451-4EFB-9FDE-34FE784DDB9C}"/>
              </a:ext>
            </a:extLst>
          </p:cNvPr>
          <p:cNvSpPr>
            <a:spLocks noGrp="1"/>
          </p:cNvSpPr>
          <p:nvPr>
            <p:ph type="sldNum" sz="quarter" idx="12"/>
          </p:nvPr>
        </p:nvSpPr>
        <p:spPr/>
        <p:txBody>
          <a:bodyPr/>
          <a:lstStyle/>
          <a:p>
            <a:fld id="{E5137D0E-4A4F-4307-8994-C1891D747D59}" type="slidenum">
              <a:rPr lang="en-US" smtClean="0"/>
              <a:t>233</a:t>
            </a:fld>
            <a:endParaRPr lang="en-US"/>
          </a:p>
        </p:txBody>
      </p:sp>
      <p:sp>
        <p:nvSpPr>
          <p:cNvPr id="4" name="TextBox 3">
            <a:extLst>
              <a:ext uri="{FF2B5EF4-FFF2-40B4-BE49-F238E27FC236}">
                <a16:creationId xmlns:a16="http://schemas.microsoft.com/office/drawing/2014/main" id="{298408B8-FDB0-40E4-833F-EF58A0AA1BF0}"/>
              </a:ext>
            </a:extLst>
          </p:cNvPr>
          <p:cNvSpPr txBox="1"/>
          <p:nvPr/>
        </p:nvSpPr>
        <p:spPr>
          <a:xfrm>
            <a:off x="760412" y="1295400"/>
            <a:ext cx="9829800" cy="4832092"/>
          </a:xfrm>
          <a:prstGeom prst="rect">
            <a:avLst/>
          </a:prstGeom>
          <a:noFill/>
          <a:ln>
            <a:solidFill>
              <a:schemeClr val="bg2"/>
            </a:solidFill>
          </a:ln>
        </p:spPr>
        <p:txBody>
          <a:bodyPr wrap="square" rtlCol="0" anchor="t" anchorCtr="0">
            <a:spAutoFit/>
          </a:bodyPr>
          <a:lstStyle/>
          <a:p>
            <a:pPr marL="342900" indent="-342900">
              <a:buFont typeface="+mj-lt"/>
              <a:buAutoNum type="arabicPeriod"/>
            </a:pPr>
            <a:endParaRPr lang="en-US" sz="2800" dirty="0"/>
          </a:p>
          <a:p>
            <a:pPr marL="342900" indent="-342900">
              <a:buFont typeface="+mj-lt"/>
              <a:buAutoNum type="arabicPeriod"/>
            </a:pPr>
            <a:r>
              <a:rPr lang="en-US" sz="2800" dirty="0"/>
              <a:t>Basics of Sleep PowerPoint (also on video at </a:t>
            </a:r>
            <a:r>
              <a:rPr lang="en-US" sz="2800" dirty="0">
                <a:hlinkClick r:id="rId2"/>
              </a:rPr>
              <a:t>www.sumushealth.com</a:t>
            </a:r>
            <a:r>
              <a:rPr lang="en-US" sz="2800" dirty="0"/>
              <a:t>)</a:t>
            </a:r>
          </a:p>
          <a:p>
            <a:pPr marL="342900" indent="-342900">
              <a:buFont typeface="+mj-lt"/>
              <a:buAutoNum type="arabicPeriod"/>
            </a:pPr>
            <a:r>
              <a:rPr lang="en-US" sz="2800" dirty="0"/>
              <a:t>Best Sleep Log Calculator</a:t>
            </a:r>
          </a:p>
          <a:p>
            <a:pPr marL="342900" indent="-342900">
              <a:buFont typeface="+mj-lt"/>
              <a:buAutoNum type="arabicPeriod"/>
            </a:pPr>
            <a:r>
              <a:rPr lang="en-US" sz="2800" dirty="0"/>
              <a:t>Fillable PDF Sleep Plan (+ Word and normal PDF)</a:t>
            </a:r>
          </a:p>
          <a:p>
            <a:pPr marL="342900" indent="-342900">
              <a:buFont typeface="+mj-lt"/>
              <a:buAutoNum type="arabicPeriod"/>
            </a:pPr>
            <a:r>
              <a:rPr lang="en-US" sz="2800" dirty="0"/>
              <a:t>Fillable PDF Sleep Log</a:t>
            </a:r>
          </a:p>
          <a:p>
            <a:pPr marL="342900" indent="-342900">
              <a:buFont typeface="+mj-lt"/>
              <a:buAutoNum type="arabicPeriod"/>
            </a:pPr>
            <a:r>
              <a:rPr lang="en-US" sz="2800" dirty="0"/>
              <a:t>General Sleep Information handout</a:t>
            </a:r>
          </a:p>
          <a:p>
            <a:pPr marL="342900" indent="-342900">
              <a:buFont typeface="+mj-lt"/>
              <a:buAutoNum type="arabicPeriod"/>
            </a:pPr>
            <a:r>
              <a:rPr lang="en-US" sz="2800" dirty="0"/>
              <a:t>Introducing the Patient to CBT-I handout</a:t>
            </a:r>
          </a:p>
          <a:p>
            <a:pPr marL="342900" indent="-342900">
              <a:buFont typeface="+mj-lt"/>
              <a:buAutoNum type="arabicPeriod"/>
            </a:pPr>
            <a:r>
              <a:rPr lang="en-US" sz="2800" dirty="0"/>
              <a:t>Sleep Hygiene Instructions handout</a:t>
            </a:r>
          </a:p>
          <a:p>
            <a:pPr marL="342900" indent="-342900">
              <a:buFont typeface="+mj-lt"/>
              <a:buAutoNum type="arabicPeriod"/>
            </a:pPr>
            <a:r>
              <a:rPr lang="en-US" sz="2800" dirty="0"/>
              <a:t>Stimulus Control Instructions handout</a:t>
            </a:r>
          </a:p>
          <a:p>
            <a:pPr marL="342900" indent="-342900">
              <a:buFont typeface="+mj-lt"/>
              <a:buAutoNum type="arabicPeriod"/>
            </a:pPr>
            <a:r>
              <a:rPr lang="en-US" sz="2800" dirty="0"/>
              <a:t>What’s included (</a:t>
            </a:r>
            <a:r>
              <a:rPr lang="en-US" sz="2800" dirty="0" err="1"/>
              <a:t>iSomnia</a:t>
            </a:r>
            <a:r>
              <a:rPr lang="en-US" sz="2800" dirty="0"/>
              <a:t>)</a:t>
            </a:r>
          </a:p>
        </p:txBody>
      </p:sp>
    </p:spTree>
    <p:extLst>
      <p:ext uri="{BB962C8B-B14F-4D97-AF65-F5344CB8AC3E}">
        <p14:creationId xmlns:p14="http://schemas.microsoft.com/office/powerpoint/2010/main" val="3847411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370012" y="2971800"/>
            <a:ext cx="9601200" cy="1143000"/>
          </a:xfrm>
        </p:spPr>
        <p:txBody>
          <a:bodyPr anchor="ctr"/>
          <a:lstStyle/>
          <a:p>
            <a:pPr algn="ctr"/>
            <a:r>
              <a:rPr lang="en-US" dirty="0"/>
              <a:t>Final Questions and Thank You!</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7" name="Slide Number Placeholder 2"/>
          <p:cNvSpPr txBox="1">
            <a:spLocks/>
          </p:cNvSpPr>
          <p:nvPr/>
        </p:nvSpPr>
        <p:spPr>
          <a:xfrm>
            <a:off x="25764" y="6486716"/>
            <a:ext cx="103615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54402-1050-DD4D-8113-F1BC161B592E}" type="slidenum">
              <a:rPr lang="en-US" sz="1100" smtClean="0"/>
              <a:pPr/>
              <a:t>234</a:t>
            </a:fld>
            <a:endParaRPr lang="en-US" sz="1100" dirty="0"/>
          </a:p>
        </p:txBody>
      </p:sp>
    </p:spTree>
    <p:extLst>
      <p:ext uri="{BB962C8B-B14F-4D97-AF65-F5344CB8AC3E}">
        <p14:creationId xmlns:p14="http://schemas.microsoft.com/office/powerpoint/2010/main" val="3730904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pic>
        <p:nvPicPr>
          <p:cNvPr id="8" name="Picture 7"/>
          <p:cNvPicPr>
            <a:picLocks noChangeAspect="1"/>
          </p:cNvPicPr>
          <p:nvPr/>
        </p:nvPicPr>
        <p:blipFill>
          <a:blip r:embed="rId3"/>
          <a:stretch>
            <a:fillRect/>
          </a:stretch>
        </p:blipFill>
        <p:spPr>
          <a:xfrm>
            <a:off x="2005012" y="454025"/>
            <a:ext cx="8178800" cy="5949950"/>
          </a:xfrm>
          <a:prstGeom prst="rect">
            <a:avLst/>
          </a:prstGeom>
        </p:spPr>
      </p:pic>
      <p:sp>
        <p:nvSpPr>
          <p:cNvPr id="5" name="Slide Number Placeholder 4"/>
          <p:cNvSpPr>
            <a:spLocks noGrp="1"/>
          </p:cNvSpPr>
          <p:nvPr>
            <p:ph type="sldNum" sz="quarter" idx="12"/>
          </p:nvPr>
        </p:nvSpPr>
        <p:spPr>
          <a:xfrm>
            <a:off x="0" y="6550251"/>
            <a:ext cx="990601" cy="273049"/>
          </a:xfrm>
        </p:spPr>
        <p:txBody>
          <a:bodyPr/>
          <a:lstStyle/>
          <a:p>
            <a:pPr algn="l"/>
            <a:fld id="{E5137D0E-4A4F-4307-8994-C1891D747D59}" type="slidenum">
              <a:rPr lang="en-US" smtClean="0"/>
              <a:pPr algn="l"/>
              <a:t>24</a:t>
            </a:fld>
            <a:endParaRPr lang="en-US" dirty="0"/>
          </a:p>
        </p:txBody>
      </p:sp>
    </p:spTree>
    <p:extLst>
      <p:ext uri="{BB962C8B-B14F-4D97-AF65-F5344CB8AC3E}">
        <p14:creationId xmlns:p14="http://schemas.microsoft.com/office/powerpoint/2010/main" val="188806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Why Sleep Matters in Behavioral Health</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a:extLst>
              <a:ext uri="{FF2B5EF4-FFF2-40B4-BE49-F238E27FC236}">
                <a16:creationId xmlns:a16="http://schemas.microsoft.com/office/drawing/2014/main" id="{76E6E138-E81B-4286-B1D5-FF14F51C3324}"/>
              </a:ext>
            </a:extLst>
          </p:cNvPr>
          <p:cNvSpPr txBox="1"/>
          <p:nvPr/>
        </p:nvSpPr>
        <p:spPr>
          <a:xfrm>
            <a:off x="1141412" y="1699395"/>
            <a:ext cx="8991600" cy="3877985"/>
          </a:xfrm>
          <a:prstGeom prst="rect">
            <a:avLst/>
          </a:prstGeom>
          <a:noFill/>
        </p:spPr>
        <p:txBody>
          <a:bodyPr wrap="square" rtlCol="0">
            <a:spAutoFit/>
          </a:bodyPr>
          <a:lstStyle/>
          <a:p>
            <a:r>
              <a:rPr lang="en-US" sz="3600" dirty="0"/>
              <a:t>Anxiety Disorders</a:t>
            </a:r>
          </a:p>
          <a:p>
            <a:endParaRPr lang="en-US" dirty="0"/>
          </a:p>
          <a:p>
            <a:pPr marL="342900" indent="-342900">
              <a:buFont typeface="Arial" panose="020B0604020202020204" pitchFamily="34" charset="0"/>
              <a:buChar char="•"/>
            </a:pPr>
            <a:r>
              <a:rPr lang="en-US" sz="2400" dirty="0"/>
              <a:t>50% of patients with GAD, PTSD, PD, OCD, and phobias report sleep impairment</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Sleep problems preceded an anxiety disorder 27% of the time.</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Treating sleep disorders has repeatedly shown to reduce symptoms of most anxiety disorders.</a:t>
            </a:r>
          </a:p>
        </p:txBody>
      </p:sp>
      <p:sp>
        <p:nvSpPr>
          <p:cNvPr id="5" name="TextBox 4">
            <a:extLst>
              <a:ext uri="{FF2B5EF4-FFF2-40B4-BE49-F238E27FC236}">
                <a16:creationId xmlns:a16="http://schemas.microsoft.com/office/drawing/2014/main" id="{34ACA98F-B758-4F47-9054-F7C8D0EA0AB8}"/>
              </a:ext>
            </a:extLst>
          </p:cNvPr>
          <p:cNvSpPr txBox="1"/>
          <p:nvPr/>
        </p:nvSpPr>
        <p:spPr>
          <a:xfrm>
            <a:off x="760412" y="5964441"/>
            <a:ext cx="8991600" cy="369332"/>
          </a:xfrm>
          <a:prstGeom prst="rect">
            <a:avLst/>
          </a:prstGeom>
          <a:noFill/>
        </p:spPr>
        <p:txBody>
          <a:bodyPr wrap="square" rtlCol="0">
            <a:spAutoFit/>
          </a:bodyPr>
          <a:lstStyle/>
          <a:p>
            <a:r>
              <a:rPr lang="en-US" sz="1800" dirty="0">
                <a:effectLst/>
                <a:latin typeface="Arial" panose="020B0604020202020204" pitchFamily="34" charset="0"/>
                <a:ea typeface="Calibri" panose="020F0502020204030204" pitchFamily="34" charset="0"/>
              </a:rPr>
              <a:t>Source:  https://www.health.harvard.edu/newsletter_article/sleep-and-mental-health</a:t>
            </a:r>
            <a:endParaRPr lang="en-US" dirty="0"/>
          </a:p>
        </p:txBody>
      </p:sp>
      <p:sp>
        <p:nvSpPr>
          <p:cNvPr id="8" name="Slide Number Placeholder 7"/>
          <p:cNvSpPr>
            <a:spLocks noGrp="1"/>
          </p:cNvSpPr>
          <p:nvPr>
            <p:ph type="sldNum" sz="quarter" idx="12"/>
          </p:nvPr>
        </p:nvSpPr>
        <p:spPr>
          <a:xfrm>
            <a:off x="-1588" y="6601601"/>
            <a:ext cx="990601" cy="273049"/>
          </a:xfrm>
        </p:spPr>
        <p:txBody>
          <a:bodyPr/>
          <a:lstStyle/>
          <a:p>
            <a:pPr algn="l"/>
            <a:fld id="{E5137D0E-4A4F-4307-8994-C1891D747D59}" type="slidenum">
              <a:rPr lang="en-US" smtClean="0"/>
              <a:pPr algn="l"/>
              <a:t>25</a:t>
            </a:fld>
            <a:endParaRPr lang="en-US" dirty="0"/>
          </a:p>
        </p:txBody>
      </p:sp>
    </p:spTree>
    <p:extLst>
      <p:ext uri="{BB962C8B-B14F-4D97-AF65-F5344CB8AC3E}">
        <p14:creationId xmlns:p14="http://schemas.microsoft.com/office/powerpoint/2010/main" val="183811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 calcmode="lin" valueType="num">
                                      <p:cBhvr additive="base">
                                        <p:cTn id="25"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Why Sleep Matters in Behavioral Health</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a:extLst>
              <a:ext uri="{FF2B5EF4-FFF2-40B4-BE49-F238E27FC236}">
                <a16:creationId xmlns:a16="http://schemas.microsoft.com/office/drawing/2014/main" id="{76E6E138-E81B-4286-B1D5-FF14F51C3324}"/>
              </a:ext>
            </a:extLst>
          </p:cNvPr>
          <p:cNvSpPr txBox="1"/>
          <p:nvPr/>
        </p:nvSpPr>
        <p:spPr>
          <a:xfrm>
            <a:off x="989012" y="1524000"/>
            <a:ext cx="8991600" cy="4801314"/>
          </a:xfrm>
          <a:prstGeom prst="rect">
            <a:avLst/>
          </a:prstGeom>
          <a:noFill/>
        </p:spPr>
        <p:txBody>
          <a:bodyPr wrap="square" rtlCol="0">
            <a:spAutoFit/>
          </a:bodyPr>
          <a:lstStyle/>
          <a:p>
            <a:r>
              <a:rPr lang="en-US" sz="3600" dirty="0"/>
              <a:t>ADHD</a:t>
            </a:r>
          </a:p>
          <a:p>
            <a:endParaRPr lang="en-US" dirty="0"/>
          </a:p>
          <a:p>
            <a:pPr marL="285750" indent="-285750">
              <a:buFont typeface="Arial" panose="020B0604020202020204" pitchFamily="34" charset="0"/>
              <a:buChar char="•"/>
            </a:pPr>
            <a:r>
              <a:rPr lang="en-US" dirty="0"/>
              <a:t>25% to 50% of children with ADHD report sleep problems.  Most common are difficulties falling asleep, shorter sleep duration, and restless sleep.  Hyperactivity persists into sleep.</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Symptoms of ADHD and chronic sleep deprivation overlap so much it is difficult to separate what disorder causes which symptoms.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25% of children with ADHD also have RLS or PLMD, and when RLS and PLMD are combined, they affect about 36%.  Stimulants make all aspects of sleep worse!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Sleep deprivation increases hyperactivity, inattention, and emotional lability.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Do you assess chronotype and sleep prior to ADHD testing?</a:t>
            </a:r>
          </a:p>
        </p:txBody>
      </p:sp>
      <p:sp>
        <p:nvSpPr>
          <p:cNvPr id="7" name="Slide Number Placeholder 6"/>
          <p:cNvSpPr>
            <a:spLocks noGrp="1"/>
          </p:cNvSpPr>
          <p:nvPr>
            <p:ph type="sldNum" sz="quarter" idx="12"/>
          </p:nvPr>
        </p:nvSpPr>
        <p:spPr>
          <a:xfrm>
            <a:off x="0" y="6552487"/>
            <a:ext cx="990601" cy="273049"/>
          </a:xfrm>
        </p:spPr>
        <p:txBody>
          <a:bodyPr/>
          <a:lstStyle/>
          <a:p>
            <a:pPr algn="l"/>
            <a:fld id="{E5137D0E-4A4F-4307-8994-C1891D747D59}" type="slidenum">
              <a:rPr lang="en-US" smtClean="0"/>
              <a:pPr algn="l"/>
              <a:t>26</a:t>
            </a:fld>
            <a:endParaRPr lang="en-US" dirty="0"/>
          </a:p>
        </p:txBody>
      </p:sp>
    </p:spTree>
    <p:extLst>
      <p:ext uri="{BB962C8B-B14F-4D97-AF65-F5344CB8AC3E}">
        <p14:creationId xmlns:p14="http://schemas.microsoft.com/office/powerpoint/2010/main" val="1404004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 calcmode="lin" valueType="num">
                                      <p:cBhvr additive="base">
                                        <p:cTn id="1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 calcmode="lin" valueType="num">
                                      <p:cBhvr additive="base">
                                        <p:cTn id="1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anim calcmode="lin" valueType="num">
                                      <p:cBhvr additive="base">
                                        <p:cTn id="19"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anim calcmode="lin" valueType="num">
                                      <p:cBhvr additive="base">
                                        <p:cTn id="23"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8" end="8"/>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anim calcmode="lin" valueType="num">
                                      <p:cBhvr additive="base">
                                        <p:cTn id="27"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Why Sleep Matters in Behavioral Health</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Rectangle 3"/>
          <p:cNvSpPr/>
          <p:nvPr/>
        </p:nvSpPr>
        <p:spPr>
          <a:xfrm>
            <a:off x="1370012" y="1600200"/>
            <a:ext cx="8915399" cy="4801314"/>
          </a:xfrm>
          <a:prstGeom prst="rect">
            <a:avLst/>
          </a:prstGeom>
        </p:spPr>
        <p:txBody>
          <a:bodyPr wrap="square">
            <a:spAutoFit/>
          </a:bodyPr>
          <a:lstStyle/>
          <a:p>
            <a:r>
              <a:rPr lang="en-US" b="1" dirty="0">
                <a:latin typeface="Times-Bold"/>
              </a:rPr>
              <a:t>MORNINGNESS-EVENINGNESS QUESTIONNAIRE</a:t>
            </a:r>
          </a:p>
          <a:p>
            <a:r>
              <a:rPr lang="en-US" b="1" dirty="0">
                <a:latin typeface="Times-Bold"/>
              </a:rPr>
              <a:t>Self-Assessment Version (MEQ-SA)</a:t>
            </a:r>
            <a:r>
              <a:rPr lang="en-US" sz="1000" b="1" dirty="0">
                <a:latin typeface="Times-Bold"/>
              </a:rPr>
              <a:t>1</a:t>
            </a:r>
          </a:p>
          <a:p>
            <a:r>
              <a:rPr lang="en-US" dirty="0">
                <a:latin typeface="Times-Roman"/>
              </a:rPr>
              <a:t>Name: _____________________________ Date: ________________________</a:t>
            </a:r>
          </a:p>
          <a:p>
            <a:r>
              <a:rPr lang="en-US" dirty="0">
                <a:latin typeface="Times-Roman"/>
              </a:rPr>
              <a:t>For each question, please select the answer that best describes you by circling the point</a:t>
            </a:r>
          </a:p>
          <a:p>
            <a:r>
              <a:rPr lang="en-US" dirty="0">
                <a:latin typeface="Times-Roman"/>
              </a:rPr>
              <a:t>value that best indicates how you have felt in recent weeks.</a:t>
            </a:r>
          </a:p>
          <a:p>
            <a:r>
              <a:rPr lang="en-US" dirty="0">
                <a:latin typeface="Times-Roman"/>
              </a:rPr>
              <a:t>1. </a:t>
            </a:r>
            <a:r>
              <a:rPr lang="en-US" i="1" dirty="0">
                <a:latin typeface="Times-Italic"/>
              </a:rPr>
              <a:t>Approximately </a:t>
            </a:r>
            <a:r>
              <a:rPr lang="en-US" dirty="0">
                <a:latin typeface="Times-Roman"/>
              </a:rPr>
              <a:t>what time would you get up if you were entirely free to plan your day?</a:t>
            </a:r>
          </a:p>
          <a:p>
            <a:r>
              <a:rPr lang="de-DE" dirty="0">
                <a:latin typeface="Times-Roman"/>
              </a:rPr>
              <a:t>[5] 5:00 AM–6:30 AM </a:t>
            </a:r>
            <a:r>
              <a:rPr lang="de-DE" i="1" dirty="0">
                <a:latin typeface="Times-Italic"/>
              </a:rPr>
              <a:t>(05:00–06:30 h)</a:t>
            </a:r>
          </a:p>
          <a:p>
            <a:r>
              <a:rPr lang="de-DE" dirty="0">
                <a:latin typeface="Times-Roman"/>
              </a:rPr>
              <a:t>[4] 6:30 AM–7:45 AM </a:t>
            </a:r>
            <a:r>
              <a:rPr lang="de-DE" i="1" dirty="0">
                <a:latin typeface="Times-Italic"/>
              </a:rPr>
              <a:t>(06:30–07:45 h)</a:t>
            </a:r>
          </a:p>
          <a:p>
            <a:r>
              <a:rPr lang="de-DE" dirty="0">
                <a:latin typeface="Times-Roman"/>
              </a:rPr>
              <a:t>[3] 7:45 AM–9:45 AM </a:t>
            </a:r>
            <a:r>
              <a:rPr lang="de-DE" i="1" dirty="0">
                <a:latin typeface="Times-Italic"/>
              </a:rPr>
              <a:t>(07:45–09:45 h)</a:t>
            </a:r>
          </a:p>
          <a:p>
            <a:r>
              <a:rPr lang="de-DE" dirty="0">
                <a:latin typeface="Times-Roman"/>
              </a:rPr>
              <a:t>[2] 9:45 AM–11:00 AM </a:t>
            </a:r>
            <a:r>
              <a:rPr lang="de-DE" i="1" dirty="0">
                <a:latin typeface="Times-Italic"/>
              </a:rPr>
              <a:t>(09:45–11:00 h)</a:t>
            </a:r>
          </a:p>
          <a:p>
            <a:r>
              <a:rPr lang="en-US" dirty="0">
                <a:latin typeface="Times-Roman"/>
              </a:rPr>
              <a:t>[1] 11:00 AM–12 noon </a:t>
            </a:r>
            <a:r>
              <a:rPr lang="en-US" i="1" dirty="0">
                <a:latin typeface="Times-Italic"/>
              </a:rPr>
              <a:t>(11:00–12:00 h)</a:t>
            </a:r>
          </a:p>
          <a:p>
            <a:r>
              <a:rPr lang="en-US" dirty="0">
                <a:latin typeface="Times-Roman"/>
              </a:rPr>
              <a:t>2. </a:t>
            </a:r>
            <a:r>
              <a:rPr lang="en-US" i="1" dirty="0">
                <a:latin typeface="Times-Italic"/>
              </a:rPr>
              <a:t>Approximately </a:t>
            </a:r>
            <a:r>
              <a:rPr lang="en-US" dirty="0">
                <a:latin typeface="Times-Roman"/>
              </a:rPr>
              <a:t>what time would you go to bed if you were entirely free to plan your</a:t>
            </a:r>
          </a:p>
          <a:p>
            <a:r>
              <a:rPr lang="en-US" dirty="0">
                <a:latin typeface="Times-Roman"/>
              </a:rPr>
              <a:t>evening?</a:t>
            </a:r>
          </a:p>
          <a:p>
            <a:r>
              <a:rPr lang="pt-BR" dirty="0">
                <a:latin typeface="Times-Roman"/>
              </a:rPr>
              <a:t>[5] 8:00 PM–9:00 PM </a:t>
            </a:r>
            <a:r>
              <a:rPr lang="pt-BR" i="1" dirty="0">
                <a:latin typeface="Times-Italic"/>
              </a:rPr>
              <a:t>(20:00–21:00 h)</a:t>
            </a:r>
          </a:p>
          <a:p>
            <a:r>
              <a:rPr lang="pt-BR" dirty="0">
                <a:latin typeface="Times-Roman"/>
              </a:rPr>
              <a:t>[4] 9:00 PM–10:15 PM </a:t>
            </a:r>
            <a:r>
              <a:rPr lang="pt-BR" i="1" dirty="0">
                <a:latin typeface="Times-Italic"/>
              </a:rPr>
              <a:t>(21:00–22:15 h)</a:t>
            </a:r>
          </a:p>
        </p:txBody>
      </p:sp>
      <p:sp>
        <p:nvSpPr>
          <p:cNvPr id="7" name="Slide Number Placeholder 6"/>
          <p:cNvSpPr>
            <a:spLocks noGrp="1"/>
          </p:cNvSpPr>
          <p:nvPr>
            <p:ph type="sldNum" sz="quarter" idx="12"/>
          </p:nvPr>
        </p:nvSpPr>
        <p:spPr>
          <a:xfrm>
            <a:off x="19153" y="6584951"/>
            <a:ext cx="990601" cy="273049"/>
          </a:xfrm>
        </p:spPr>
        <p:txBody>
          <a:bodyPr/>
          <a:lstStyle/>
          <a:p>
            <a:pPr algn="l"/>
            <a:fld id="{E5137D0E-4A4F-4307-8994-C1891D747D59}" type="slidenum">
              <a:rPr lang="en-US" smtClean="0"/>
              <a:pPr algn="l"/>
              <a:t>27</a:t>
            </a:fld>
            <a:endParaRPr lang="en-US" dirty="0"/>
          </a:p>
        </p:txBody>
      </p:sp>
    </p:spTree>
    <p:extLst>
      <p:ext uri="{BB962C8B-B14F-4D97-AF65-F5344CB8AC3E}">
        <p14:creationId xmlns:p14="http://schemas.microsoft.com/office/powerpoint/2010/main" val="2105394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0012" y="2590800"/>
            <a:ext cx="9601200" cy="1143000"/>
          </a:xfrm>
        </p:spPr>
        <p:txBody>
          <a:bodyPr/>
          <a:lstStyle/>
          <a:p>
            <a:pPr algn="ctr"/>
            <a:r>
              <a:rPr lang="en-US" dirty="0"/>
              <a:t>Fill out and score your sample Horne-</a:t>
            </a:r>
            <a:r>
              <a:rPr lang="en-US" dirty="0" err="1"/>
              <a:t>Ostberg</a:t>
            </a:r>
            <a:r>
              <a:rPr lang="en-US" dirty="0"/>
              <a:t> </a:t>
            </a:r>
            <a:r>
              <a:rPr lang="en-US" dirty="0" err="1"/>
              <a:t>Morningness-Eveningness</a:t>
            </a:r>
            <a:r>
              <a:rPr lang="en-US" dirty="0"/>
              <a:t> Inventory</a:t>
            </a:r>
          </a:p>
        </p:txBody>
      </p:sp>
      <p:sp>
        <p:nvSpPr>
          <p:cNvPr id="5" name="Slide Number Placeholder 4"/>
          <p:cNvSpPr>
            <a:spLocks noGrp="1"/>
          </p:cNvSpPr>
          <p:nvPr>
            <p:ph type="sldNum" sz="quarter" idx="12"/>
          </p:nvPr>
        </p:nvSpPr>
        <p:spPr>
          <a:xfrm>
            <a:off x="-7450" y="6605241"/>
            <a:ext cx="990601" cy="273049"/>
          </a:xfrm>
        </p:spPr>
        <p:txBody>
          <a:bodyPr/>
          <a:lstStyle/>
          <a:p>
            <a:pPr algn="l"/>
            <a:fld id="{E5137D0E-4A4F-4307-8994-C1891D747D59}" type="slidenum">
              <a:rPr lang="en-US" smtClean="0"/>
              <a:pPr algn="l"/>
              <a:t>28</a:t>
            </a:fld>
            <a:endParaRPr lang="en-US" dirty="0"/>
          </a:p>
        </p:txBody>
      </p:sp>
      <p:pic>
        <p:nvPicPr>
          <p:cNvPr id="6" name="Picture 5"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Tree>
    <p:extLst>
      <p:ext uri="{BB962C8B-B14F-4D97-AF65-F5344CB8AC3E}">
        <p14:creationId xmlns:p14="http://schemas.microsoft.com/office/powerpoint/2010/main" val="3406325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446212" y="2743200"/>
            <a:ext cx="9601200" cy="1143000"/>
          </a:xfrm>
        </p:spPr>
        <p:txBody>
          <a:bodyPr anchor="ctr">
            <a:normAutofit/>
          </a:bodyPr>
          <a:lstStyle/>
          <a:p>
            <a:pPr algn="ctr"/>
            <a:r>
              <a:rPr lang="en-US" sz="3600" dirty="0"/>
              <a:t>Why We Need Sleep Therapists</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6" name="Slide Number Placeholder 5"/>
          <p:cNvSpPr>
            <a:spLocks noGrp="1"/>
          </p:cNvSpPr>
          <p:nvPr>
            <p:ph type="sldNum" sz="quarter" idx="12"/>
          </p:nvPr>
        </p:nvSpPr>
        <p:spPr>
          <a:xfrm>
            <a:off x="0" y="6552938"/>
            <a:ext cx="990601" cy="273049"/>
          </a:xfrm>
        </p:spPr>
        <p:txBody>
          <a:bodyPr/>
          <a:lstStyle/>
          <a:p>
            <a:pPr algn="l"/>
            <a:fld id="{E5137D0E-4A4F-4307-8994-C1891D747D59}" type="slidenum">
              <a:rPr lang="en-US" smtClean="0"/>
              <a:pPr algn="l"/>
              <a:t>29</a:t>
            </a:fld>
            <a:endParaRPr lang="en-US" dirty="0"/>
          </a:p>
        </p:txBody>
      </p:sp>
    </p:spTree>
    <p:extLst>
      <p:ext uri="{BB962C8B-B14F-4D97-AF65-F5344CB8AC3E}">
        <p14:creationId xmlns:p14="http://schemas.microsoft.com/office/powerpoint/2010/main" val="1574437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lstStyle/>
          <a:p>
            <a:r>
              <a:rPr lang="en-US" dirty="0"/>
              <a:t>Objectives of Presentation</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8" name="Content Placeholder 1">
            <a:extLst>
              <a:ext uri="{FF2B5EF4-FFF2-40B4-BE49-F238E27FC236}">
                <a16:creationId xmlns:a16="http://schemas.microsoft.com/office/drawing/2014/main" id="{4D3FF06F-3154-4A37-AE18-2E7EBBBDAA8C}"/>
              </a:ext>
            </a:extLst>
          </p:cNvPr>
          <p:cNvSpPr txBox="1">
            <a:spLocks/>
          </p:cNvSpPr>
          <p:nvPr/>
        </p:nvSpPr>
        <p:spPr>
          <a:xfrm>
            <a:off x="989012" y="1676400"/>
            <a:ext cx="8564881" cy="4685232"/>
          </a:xfrm>
          <a:prstGeom prst="rect">
            <a:avLst/>
          </a:prstGeom>
        </p:spPr>
        <p:txBody>
          <a:bodyPr/>
          <a:lstStyle>
            <a:lvl1pPr marL="223838" indent="-223838" algn="l" defTabSz="914400" rtl="0" eaLnBrk="1" latinLnBrk="0" hangingPunct="1">
              <a:lnSpc>
                <a:spcPct val="90000"/>
              </a:lnSpc>
              <a:spcBef>
                <a:spcPts val="1800"/>
              </a:spcBef>
              <a:buClr>
                <a:schemeClr val="accent2"/>
              </a:buClr>
              <a:buFont typeface="Arial" pitchFamily="34" charset="0"/>
              <a:buChar char="•"/>
              <a:defRPr sz="2000" kern="1200">
                <a:solidFill>
                  <a:schemeClr val="tx1"/>
                </a:solidFill>
                <a:latin typeface="+mn-lt"/>
                <a:ea typeface="+mn-ea"/>
                <a:cs typeface="+mn-cs"/>
              </a:defRPr>
            </a:lvl1pPr>
            <a:lvl2pPr marL="502920" indent="-223838" algn="l" defTabSz="914400" rtl="0" eaLnBrk="1" latinLnBrk="0" hangingPunct="1">
              <a:lnSpc>
                <a:spcPct val="90000"/>
              </a:lnSpc>
              <a:spcBef>
                <a:spcPts val="800"/>
              </a:spcBef>
              <a:buClr>
                <a:schemeClr val="accent2"/>
              </a:buClr>
              <a:buFont typeface="Arial" pitchFamily="34" charset="0"/>
              <a:buChar char="–"/>
              <a:defRPr sz="1800" kern="1200">
                <a:solidFill>
                  <a:schemeClr val="tx1"/>
                </a:solidFill>
                <a:latin typeface="+mn-lt"/>
                <a:ea typeface="+mn-ea"/>
                <a:cs typeface="+mn-cs"/>
              </a:defRPr>
            </a:lvl2pPr>
            <a:lvl3pPr marL="741363" indent="-17145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3pPr>
            <a:lvl4pPr marL="9667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4pPr>
            <a:lvl5pPr marL="12080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5pPr>
            <a:lvl6pPr marL="1444752"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6pPr>
            <a:lvl7pPr marL="1682496"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7pPr>
            <a:lvl8pPr marL="1920240"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8pPr>
            <a:lvl9pPr marL="2157984"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9pPr>
          </a:lstStyle>
          <a:p>
            <a:pPr marL="498475" lvl="1" indent="0">
              <a:buNone/>
            </a:pPr>
            <a:r>
              <a:rPr lang="en-US" dirty="0"/>
              <a:t>Participants will:</a:t>
            </a:r>
          </a:p>
          <a:p>
            <a:pPr marL="841375" lvl="1" indent="-342900">
              <a:buFont typeface="+mj-lt"/>
              <a:buAutoNum type="arabicPeriod"/>
            </a:pPr>
            <a:r>
              <a:rPr lang="en-US" dirty="0"/>
              <a:t>Learn the role and importance of behavioral health providers in the treatment of insomnia.</a:t>
            </a:r>
          </a:p>
          <a:p>
            <a:pPr marL="841375" lvl="1" indent="-342900">
              <a:buFont typeface="+mj-lt"/>
              <a:buAutoNum type="arabicPeriod"/>
            </a:pPr>
            <a:r>
              <a:rPr lang="en-US" dirty="0"/>
              <a:t>Learn basic sleep science</a:t>
            </a:r>
          </a:p>
          <a:p>
            <a:pPr marL="841375" lvl="1" indent="-342900">
              <a:buFont typeface="+mj-lt"/>
              <a:buAutoNum type="arabicPeriod"/>
            </a:pPr>
            <a:r>
              <a:rPr lang="en-US" dirty="0"/>
              <a:t>Understand the pathogenesis of insomnia and current diagnostic criteria.</a:t>
            </a:r>
          </a:p>
          <a:p>
            <a:pPr marL="841375" lvl="1" indent="-342900">
              <a:buFont typeface="+mj-lt"/>
              <a:buAutoNum type="arabicPeriod"/>
            </a:pPr>
            <a:r>
              <a:rPr lang="en-US" dirty="0"/>
              <a:t>Know why CBT-I has been declared the first-line treatment for insomnia by multiple physician groups and government agencies.</a:t>
            </a:r>
          </a:p>
          <a:p>
            <a:pPr marL="841375" lvl="1" indent="-342900">
              <a:buFont typeface="+mj-lt"/>
              <a:buAutoNum type="arabicPeriod"/>
            </a:pPr>
            <a:r>
              <a:rPr lang="en-US" dirty="0"/>
              <a:t>Learn how to assess insomnia and conduct a differential diagnosis.</a:t>
            </a:r>
          </a:p>
          <a:p>
            <a:pPr marL="841375" lvl="1" indent="-342900">
              <a:buFont typeface="+mj-lt"/>
              <a:buAutoNum type="arabicPeriod"/>
            </a:pPr>
            <a:r>
              <a:rPr lang="en-US" dirty="0"/>
              <a:t>Be able to perform core CBT-I interventions within the standard protocol.</a:t>
            </a:r>
          </a:p>
          <a:p>
            <a:pPr marL="841375" lvl="1" indent="-342900">
              <a:buFont typeface="+mj-lt"/>
              <a:buAutoNum type="arabicPeriod"/>
            </a:pPr>
            <a:r>
              <a:rPr lang="en-US" dirty="0"/>
              <a:t>Understand common modifications to the standard protocol and when they are appropriate.</a:t>
            </a:r>
          </a:p>
          <a:p>
            <a:pPr marL="841375" lvl="1" indent="-342900">
              <a:buFont typeface="+mj-lt"/>
              <a:buAutoNum type="arabicPeriod"/>
            </a:pPr>
            <a:r>
              <a:rPr lang="en-US" dirty="0"/>
              <a:t>Apply the above knowledge in a “typical” presentation of an insomnia patient using appropriate case conceptualization and interventions.</a:t>
            </a:r>
          </a:p>
          <a:p>
            <a:pPr marL="841375" lvl="1" indent="-342900">
              <a:buFont typeface="+mj-lt"/>
              <a:buAutoNum type="arabicPeriod"/>
            </a:pPr>
            <a:endParaRPr lang="en-US" dirty="0"/>
          </a:p>
        </p:txBody>
      </p:sp>
      <p:sp>
        <p:nvSpPr>
          <p:cNvPr id="6" name="Slide Number Placeholder 5"/>
          <p:cNvSpPr>
            <a:spLocks noGrp="1"/>
          </p:cNvSpPr>
          <p:nvPr>
            <p:ph type="sldNum" sz="quarter" idx="12"/>
          </p:nvPr>
        </p:nvSpPr>
        <p:spPr>
          <a:xfrm>
            <a:off x="23211" y="6583598"/>
            <a:ext cx="990601" cy="273049"/>
          </a:xfrm>
        </p:spPr>
        <p:txBody>
          <a:bodyPr/>
          <a:lstStyle/>
          <a:p>
            <a:pPr algn="l"/>
            <a:fld id="{E5137D0E-4A4F-4307-8994-C1891D747D59}" type="slidenum">
              <a:rPr lang="en-US" smtClean="0"/>
              <a:pPr algn="l"/>
              <a:t>3</a:t>
            </a:fld>
            <a:endParaRPr lang="en-US" dirty="0"/>
          </a:p>
        </p:txBody>
      </p:sp>
    </p:spTree>
    <p:extLst>
      <p:ext uri="{BB962C8B-B14F-4D97-AF65-F5344CB8AC3E}">
        <p14:creationId xmlns:p14="http://schemas.microsoft.com/office/powerpoint/2010/main" val="3824260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fade">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fade">
                                      <p:cBhvr>
                                        <p:cTn id="37" dur="500"/>
                                        <p:tgtEl>
                                          <p:spTgt spid="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8">
                                            <p:txEl>
                                              <p:pRg st="7" end="7"/>
                                            </p:txEl>
                                          </p:spTgt>
                                        </p:tgtEl>
                                        <p:attrNameLst>
                                          <p:attrName>style.visibility</p:attrName>
                                        </p:attrNameLst>
                                      </p:cBhvr>
                                      <p:to>
                                        <p:strVal val="visible"/>
                                      </p:to>
                                    </p:set>
                                    <p:animEffect transition="in" filter="fade">
                                      <p:cBhvr>
                                        <p:cTn id="42" dur="500"/>
                                        <p:tgtEl>
                                          <p:spTgt spid="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8">
                                            <p:txEl>
                                              <p:pRg st="8" end="8"/>
                                            </p:txEl>
                                          </p:spTgt>
                                        </p:tgtEl>
                                        <p:attrNameLst>
                                          <p:attrName>style.visibility</p:attrName>
                                        </p:attrNameLst>
                                      </p:cBhvr>
                                      <p:to>
                                        <p:strVal val="visible"/>
                                      </p:to>
                                    </p:set>
                                    <p:animEffect transition="in" filter="fade">
                                      <p:cBhvr>
                                        <p:cTn id="47" dur="500"/>
                                        <p:tgtEl>
                                          <p:spTgt spid="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Why We Need Sleep Therapists</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pic>
        <p:nvPicPr>
          <p:cNvPr id="4" name="Picture 2" descr="How Psychologists Help With Insomnia | Pine Rest Blog">
            <a:extLst>
              <a:ext uri="{FF2B5EF4-FFF2-40B4-BE49-F238E27FC236}">
                <a16:creationId xmlns:a16="http://schemas.microsoft.com/office/drawing/2014/main" id="{D1CE1B07-24C4-42FF-B8CC-77B4C20D20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9012" y="1752600"/>
            <a:ext cx="8998857" cy="4724400"/>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6"/>
          <p:cNvSpPr>
            <a:spLocks noGrp="1"/>
          </p:cNvSpPr>
          <p:nvPr>
            <p:ph type="sldNum" sz="quarter" idx="12"/>
          </p:nvPr>
        </p:nvSpPr>
        <p:spPr>
          <a:xfrm>
            <a:off x="-1589" y="6553200"/>
            <a:ext cx="990601" cy="273049"/>
          </a:xfrm>
        </p:spPr>
        <p:txBody>
          <a:bodyPr/>
          <a:lstStyle/>
          <a:p>
            <a:pPr algn="l"/>
            <a:fld id="{E5137D0E-4A4F-4307-8994-C1891D747D59}" type="slidenum">
              <a:rPr lang="en-US" smtClean="0"/>
              <a:pPr algn="l"/>
              <a:t>30</a:t>
            </a:fld>
            <a:endParaRPr lang="en-US" dirty="0"/>
          </a:p>
        </p:txBody>
      </p:sp>
    </p:spTree>
    <p:extLst>
      <p:ext uri="{BB962C8B-B14F-4D97-AF65-F5344CB8AC3E}">
        <p14:creationId xmlns:p14="http://schemas.microsoft.com/office/powerpoint/2010/main" val="393053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810D83B0-70AC-4FA4-9673-E971F26062C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046" r="3952" b="-1"/>
          <a:stretch/>
        </p:blipFill>
        <p:spPr bwMode="auto">
          <a:xfrm>
            <a:off x="3989714" y="1371600"/>
            <a:ext cx="6502395" cy="4876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a:extLst>
              <a:ext uri="{FF2B5EF4-FFF2-40B4-BE49-F238E27FC236}">
                <a16:creationId xmlns:a16="http://schemas.microsoft.com/office/drawing/2014/main" id="{27580850-E1B8-4D40-9ADF-13110ABC235E}"/>
              </a:ext>
            </a:extLst>
          </p:cNvPr>
          <p:cNvSpPr txBox="1"/>
          <p:nvPr/>
        </p:nvSpPr>
        <p:spPr>
          <a:xfrm>
            <a:off x="608012" y="1524000"/>
            <a:ext cx="3444765" cy="2619839"/>
          </a:xfrm>
          <a:prstGeom prst="rect">
            <a:avLst/>
          </a:prstGeom>
        </p:spPr>
        <p:txBody>
          <a:bodyPr vert="horz" lIns="91440" tIns="45720" rIns="91440" bIns="45720" rtlCol="0" anchor="ctr">
            <a:normAutofit lnSpcReduction="10000"/>
          </a:bodyPr>
          <a:lstStyle/>
          <a:p>
            <a:pPr marL="457200" indent="-228600">
              <a:lnSpc>
                <a:spcPct val="90000"/>
              </a:lnSpc>
              <a:spcAft>
                <a:spcPts val="600"/>
              </a:spcAft>
              <a:buFont typeface="Arial" panose="020B0604020202020204" pitchFamily="34" charset="0"/>
              <a:buChar char="•"/>
            </a:pPr>
            <a:r>
              <a:rPr lang="en-US" sz="2400" b="1" dirty="0"/>
              <a:t>10% of the population has chronic insomnia</a:t>
            </a:r>
            <a:br>
              <a:rPr lang="en-US" sz="2400" b="1" dirty="0"/>
            </a:br>
            <a:endParaRPr lang="en-US" sz="2400" b="1" dirty="0"/>
          </a:p>
          <a:p>
            <a:pPr marL="457200" indent="-228600">
              <a:lnSpc>
                <a:spcPct val="90000"/>
              </a:lnSpc>
              <a:spcAft>
                <a:spcPts val="600"/>
              </a:spcAft>
              <a:buFont typeface="Arial" panose="020B0604020202020204" pitchFamily="34" charset="0"/>
              <a:buChar char="•"/>
            </a:pPr>
            <a:r>
              <a:rPr lang="en-US" sz="2400" b="1" dirty="0"/>
              <a:t>80% of primary care visits have a sleep complaint</a:t>
            </a:r>
            <a:br>
              <a:rPr lang="en-US" sz="1600" b="1" dirty="0"/>
            </a:br>
            <a:endParaRPr lang="en-US" sz="1600" b="1" dirty="0"/>
          </a:p>
        </p:txBody>
      </p:sp>
      <p:sp>
        <p:nvSpPr>
          <p:cNvPr id="11" name="Title 10">
            <a:extLst>
              <a:ext uri="{FF2B5EF4-FFF2-40B4-BE49-F238E27FC236}">
                <a16:creationId xmlns:a16="http://schemas.microsoft.com/office/drawing/2014/main" id="{63A5BD62-C6EC-4140-B095-04B92B5C53C6}"/>
              </a:ext>
            </a:extLst>
          </p:cNvPr>
          <p:cNvSpPr>
            <a:spLocks noGrp="1"/>
          </p:cNvSpPr>
          <p:nvPr>
            <p:ph type="title"/>
          </p:nvPr>
        </p:nvSpPr>
        <p:spPr>
          <a:xfrm>
            <a:off x="2055812" y="304800"/>
            <a:ext cx="8229600" cy="1143000"/>
          </a:xfrm>
        </p:spPr>
        <p:txBody>
          <a:bodyPr anchor="ctr"/>
          <a:lstStyle/>
          <a:p>
            <a:pPr algn="ctr"/>
            <a:r>
              <a:rPr lang="en-US" b="1" dirty="0">
                <a:solidFill>
                  <a:schemeClr val="bg1"/>
                </a:solidFill>
                <a:highlight>
                  <a:srgbClr val="0000FF"/>
                </a:highlight>
              </a:rPr>
              <a:t>Why We Need For Sleep Therapists</a:t>
            </a:r>
          </a:p>
        </p:txBody>
      </p:sp>
      <p:sp>
        <p:nvSpPr>
          <p:cNvPr id="15" name="Title 1">
            <a:extLst>
              <a:ext uri="{FF2B5EF4-FFF2-40B4-BE49-F238E27FC236}">
                <a16:creationId xmlns:a16="http://schemas.microsoft.com/office/drawing/2014/main" id="{E101E495-D628-4815-AB57-833974CC3229}"/>
              </a:ext>
            </a:extLst>
          </p:cNvPr>
          <p:cNvSpPr txBox="1">
            <a:spLocks/>
          </p:cNvSpPr>
          <p:nvPr/>
        </p:nvSpPr>
        <p:spPr>
          <a:xfrm>
            <a:off x="753843" y="4118269"/>
            <a:ext cx="3153102" cy="1342754"/>
          </a:xfrm>
          <a:prstGeom prst="rect">
            <a:avLst/>
          </a:prstGeom>
        </p:spPr>
        <p:txBody>
          <a:bodyPr vert="horz" lIns="91440" tIns="45720" rIns="91440" bIns="45720"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90000"/>
              </a:lnSpc>
            </a:pPr>
            <a:r>
              <a:rPr lang="en-US" sz="2800" b="1" dirty="0"/>
              <a:t>Who will provide treatment for</a:t>
            </a:r>
          </a:p>
          <a:p>
            <a:pPr>
              <a:lnSpc>
                <a:spcPct val="90000"/>
              </a:lnSpc>
            </a:pPr>
            <a:r>
              <a:rPr lang="en-US" sz="2800" b="1" dirty="0"/>
              <a:t>all of these people?</a:t>
            </a:r>
          </a:p>
        </p:txBody>
      </p:sp>
      <p:sp>
        <p:nvSpPr>
          <p:cNvPr id="4" name="Slide Number Placeholder 3"/>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31</a:t>
            </a:fld>
            <a:endParaRPr lang="en-US"/>
          </a:p>
        </p:txBody>
      </p:sp>
    </p:spTree>
    <p:extLst>
      <p:ext uri="{BB962C8B-B14F-4D97-AF65-F5344CB8AC3E}">
        <p14:creationId xmlns:p14="http://schemas.microsoft.com/office/powerpoint/2010/main" val="2002570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Why We Need Sleep Therapists</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pic>
        <p:nvPicPr>
          <p:cNvPr id="4" name="Picture 3">
            <a:extLst>
              <a:ext uri="{FF2B5EF4-FFF2-40B4-BE49-F238E27FC236}">
                <a16:creationId xmlns:a16="http://schemas.microsoft.com/office/drawing/2014/main" id="{3D8F5BAA-A411-4E7D-ABB3-C9A19F392C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1012" y="1828800"/>
            <a:ext cx="9146336" cy="3494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16:creationId xmlns:a16="http://schemas.microsoft.com/office/drawing/2014/main" id="{7E343495-CAF8-4E50-8F98-FED53700ACE4}"/>
              </a:ext>
            </a:extLst>
          </p:cNvPr>
          <p:cNvSpPr txBox="1"/>
          <p:nvPr/>
        </p:nvSpPr>
        <p:spPr>
          <a:xfrm>
            <a:off x="1143000" y="5257800"/>
            <a:ext cx="8685212" cy="954107"/>
          </a:xfrm>
          <a:prstGeom prst="rect">
            <a:avLst/>
          </a:prstGeom>
          <a:noFill/>
        </p:spPr>
        <p:txBody>
          <a:bodyPr wrap="square" rtlCol="0">
            <a:spAutoFit/>
          </a:bodyPr>
          <a:lstStyle/>
          <a:p>
            <a:pPr algn="ctr"/>
            <a:r>
              <a:rPr lang="en-US" sz="2800" b="1" dirty="0"/>
              <a:t>Five years ago there were only 659 CBT-</a:t>
            </a:r>
            <a:r>
              <a:rPr lang="en-US" sz="2800" b="1" dirty="0" err="1"/>
              <a:t>i</a:t>
            </a:r>
            <a:r>
              <a:rPr lang="en-US" sz="2800" b="1" dirty="0"/>
              <a:t> providers clustered in regional hotspots</a:t>
            </a:r>
          </a:p>
        </p:txBody>
      </p:sp>
      <p:sp>
        <p:nvSpPr>
          <p:cNvPr id="8" name="Slide Number Placeholder 7"/>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32</a:t>
            </a:fld>
            <a:endParaRPr lang="en-US" dirty="0"/>
          </a:p>
        </p:txBody>
      </p:sp>
    </p:spTree>
    <p:extLst>
      <p:ext uri="{BB962C8B-B14F-4D97-AF65-F5344CB8AC3E}">
        <p14:creationId xmlns:p14="http://schemas.microsoft.com/office/powerpoint/2010/main" val="1972496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What Do Sleep Therapists Treat?</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a:extLst>
              <a:ext uri="{FF2B5EF4-FFF2-40B4-BE49-F238E27FC236}">
                <a16:creationId xmlns:a16="http://schemas.microsoft.com/office/drawing/2014/main" id="{FB0EC9D3-0AF2-45CB-98CD-E964961FC551}"/>
              </a:ext>
            </a:extLst>
          </p:cNvPr>
          <p:cNvSpPr txBox="1"/>
          <p:nvPr/>
        </p:nvSpPr>
        <p:spPr>
          <a:xfrm>
            <a:off x="912812" y="1828800"/>
            <a:ext cx="9448800" cy="4154984"/>
          </a:xfrm>
          <a:prstGeom prst="rect">
            <a:avLst/>
          </a:prstGeom>
          <a:noFill/>
        </p:spPr>
        <p:txBody>
          <a:bodyPr wrap="square" rtlCol="0">
            <a:spAutoFit/>
          </a:bodyPr>
          <a:lstStyle/>
          <a:p>
            <a:pPr marL="342900" indent="-342900">
              <a:buAutoNum type="arabicPeriod"/>
            </a:pPr>
            <a:r>
              <a:rPr lang="en-US" sz="2400" dirty="0"/>
              <a:t>Insomnia (Adolescents, Adults, Peri-Post-Menopausal, and Geriatrics)</a:t>
            </a:r>
          </a:p>
          <a:p>
            <a:pPr marL="342900" indent="-342900">
              <a:buAutoNum type="arabicPeriod"/>
            </a:pPr>
            <a:r>
              <a:rPr lang="en-US" sz="2400" dirty="0"/>
              <a:t>CPAP non-compliance for Obstructive Sleep Apnea</a:t>
            </a:r>
          </a:p>
          <a:p>
            <a:pPr marL="342900" indent="-342900">
              <a:buAutoNum type="arabicPeriod"/>
            </a:pPr>
            <a:r>
              <a:rPr lang="en-US" sz="2400" dirty="0"/>
              <a:t>Circadian Rhythm Disorders (Delayed/Advanced Phase, Shift Work, Jet Lag, Irregular Sleep/Wake)</a:t>
            </a:r>
          </a:p>
          <a:p>
            <a:pPr marL="342900" indent="-342900">
              <a:buAutoNum type="arabicPeriod"/>
            </a:pPr>
            <a:r>
              <a:rPr lang="en-US" sz="2400" dirty="0"/>
              <a:t>Insufficient Sleep Syndrome</a:t>
            </a:r>
          </a:p>
          <a:p>
            <a:pPr marL="342900" indent="-342900">
              <a:buAutoNum type="arabicPeriod"/>
            </a:pPr>
            <a:r>
              <a:rPr lang="en-US" sz="2400" dirty="0"/>
              <a:t>Nightmares (IRT but new FDA App </a:t>
            </a:r>
            <a:r>
              <a:rPr lang="en-US" sz="2400" dirty="0" err="1"/>
              <a:t>Nightware</a:t>
            </a:r>
            <a:r>
              <a:rPr lang="en-US" sz="2400" dirty="0"/>
              <a:t>)</a:t>
            </a:r>
          </a:p>
          <a:p>
            <a:pPr marL="342900" indent="-342900">
              <a:buAutoNum type="arabicPeriod"/>
            </a:pPr>
            <a:r>
              <a:rPr lang="en-US" sz="2400" dirty="0"/>
              <a:t>Narcolepsy</a:t>
            </a:r>
          </a:p>
          <a:p>
            <a:pPr marL="342900" indent="-342900">
              <a:buAutoNum type="arabicPeriod"/>
            </a:pPr>
            <a:r>
              <a:rPr lang="en-US" sz="2400" dirty="0"/>
              <a:t>Parasomnias (Sleep Walking, Bedwetting, Sleep Terrors)</a:t>
            </a:r>
          </a:p>
          <a:p>
            <a:pPr marL="342900" indent="-342900">
              <a:buAutoNum type="arabicPeriod"/>
            </a:pPr>
            <a:r>
              <a:rPr lang="en-US" sz="2400" dirty="0"/>
              <a:t>Behavioral Insomnia of Childhood (Sleep Onset Association Type, Limit Setting Type, Combined)</a:t>
            </a:r>
          </a:p>
        </p:txBody>
      </p:sp>
      <p:sp>
        <p:nvSpPr>
          <p:cNvPr id="7" name="Slide Number Placeholder 6"/>
          <p:cNvSpPr>
            <a:spLocks noGrp="1"/>
          </p:cNvSpPr>
          <p:nvPr>
            <p:ph type="sldNum" sz="quarter" idx="12"/>
          </p:nvPr>
        </p:nvSpPr>
        <p:spPr>
          <a:xfrm>
            <a:off x="-19173" y="6547076"/>
            <a:ext cx="990601" cy="273049"/>
          </a:xfrm>
        </p:spPr>
        <p:txBody>
          <a:bodyPr/>
          <a:lstStyle/>
          <a:p>
            <a:pPr algn="l"/>
            <a:fld id="{E5137D0E-4A4F-4307-8994-C1891D747D59}" type="slidenum">
              <a:rPr lang="en-US" smtClean="0"/>
              <a:pPr algn="l"/>
              <a:t>33</a:t>
            </a:fld>
            <a:endParaRPr lang="en-US" dirty="0"/>
          </a:p>
        </p:txBody>
      </p:sp>
    </p:spTree>
    <p:extLst>
      <p:ext uri="{BB962C8B-B14F-4D97-AF65-F5344CB8AC3E}">
        <p14:creationId xmlns:p14="http://schemas.microsoft.com/office/powerpoint/2010/main" val="4274765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 calcmode="lin" valueType="num">
                                      <p:cBhvr additive="base">
                                        <p:cTn id="4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itle 1">
            <a:extLst>
              <a:ext uri="{FF2B5EF4-FFF2-40B4-BE49-F238E27FC236}">
                <a16:creationId xmlns:a16="http://schemas.microsoft.com/office/drawing/2014/main" id="{01CDDB6A-833D-49B4-9367-21F9830D4826}"/>
              </a:ext>
            </a:extLst>
          </p:cNvPr>
          <p:cNvSpPr txBox="1">
            <a:spLocks/>
          </p:cNvSpPr>
          <p:nvPr/>
        </p:nvSpPr>
        <p:spPr>
          <a:xfrm>
            <a:off x="1646972" y="163431"/>
            <a:ext cx="8229600" cy="114300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r>
              <a:rPr lang="en-US"/>
              <a:t>The Need for Sleep Therapists</a:t>
            </a:r>
            <a:endParaRPr lang="en-US" dirty="0"/>
          </a:p>
        </p:txBody>
      </p:sp>
      <p:pic>
        <p:nvPicPr>
          <p:cNvPr id="5" name="Picture 2" descr="Board of Behavioral Sleep Medicine">
            <a:extLst>
              <a:ext uri="{FF2B5EF4-FFF2-40B4-BE49-F238E27FC236}">
                <a16:creationId xmlns:a16="http://schemas.microsoft.com/office/drawing/2014/main" id="{F9379410-7C7B-424D-AA21-E387189E5F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0012" y="1371600"/>
            <a:ext cx="8783520" cy="131752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FFF62CB2-46CE-40D1-85F7-C1A15A5297E9}"/>
              </a:ext>
            </a:extLst>
          </p:cNvPr>
          <p:cNvSpPr txBox="1"/>
          <p:nvPr/>
        </p:nvSpPr>
        <p:spPr>
          <a:xfrm>
            <a:off x="1494573" y="2747609"/>
            <a:ext cx="8763000" cy="2246769"/>
          </a:xfrm>
          <a:prstGeom prst="rect">
            <a:avLst/>
          </a:prstGeom>
          <a:noFill/>
        </p:spPr>
        <p:txBody>
          <a:bodyPr wrap="square" rtlCol="0">
            <a:spAutoFit/>
          </a:bodyPr>
          <a:lstStyle/>
          <a:p>
            <a:r>
              <a:rPr lang="en-US" sz="2800" b="1" dirty="0"/>
              <a:t>Any Licensed Independent Practitioner (LPC, LPCC, LICSW, NP, LP, MD) who meets training, practice consultation requirements and passes a comprehensive sleep exam is eligible to become a Diplomate, Board of Behavioral Sleep Medicine!</a:t>
            </a:r>
          </a:p>
        </p:txBody>
      </p:sp>
      <p:pic>
        <p:nvPicPr>
          <p:cNvPr id="7" name="Picture 6" descr="Child Insomnia Archives - Sleep Disorders Resource">
            <a:extLst>
              <a:ext uri="{FF2B5EF4-FFF2-40B4-BE49-F238E27FC236}">
                <a16:creationId xmlns:a16="http://schemas.microsoft.com/office/drawing/2014/main" id="{F1653F5A-8FC6-48A1-B03E-064759BFC4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6870" y="5019513"/>
            <a:ext cx="1418341" cy="141834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01A8FEC8-8E15-47F5-A9E9-2AACB9985DC4}"/>
              </a:ext>
            </a:extLst>
          </p:cNvPr>
          <p:cNvSpPr txBox="1"/>
          <p:nvPr/>
        </p:nvSpPr>
        <p:spPr>
          <a:xfrm>
            <a:off x="3094773" y="5405517"/>
            <a:ext cx="6553200" cy="646331"/>
          </a:xfrm>
          <a:prstGeom prst="rect">
            <a:avLst/>
          </a:prstGeom>
          <a:noFill/>
        </p:spPr>
        <p:txBody>
          <a:bodyPr wrap="square" rtlCol="0">
            <a:spAutoFit/>
          </a:bodyPr>
          <a:lstStyle/>
          <a:p>
            <a:r>
              <a:rPr lang="en-US" dirty="0"/>
              <a:t>International Professional Society for Behavioral Sleep Medicine Providers and Researchers</a:t>
            </a:r>
          </a:p>
        </p:txBody>
      </p:sp>
      <p:sp>
        <p:nvSpPr>
          <p:cNvPr id="10" name="Slide Number Placeholder 9"/>
          <p:cNvSpPr>
            <a:spLocks noGrp="1"/>
          </p:cNvSpPr>
          <p:nvPr>
            <p:ph type="sldNum" sz="quarter" idx="12"/>
          </p:nvPr>
        </p:nvSpPr>
        <p:spPr>
          <a:xfrm>
            <a:off x="14193" y="6578720"/>
            <a:ext cx="990601" cy="273049"/>
          </a:xfrm>
        </p:spPr>
        <p:txBody>
          <a:bodyPr/>
          <a:lstStyle/>
          <a:p>
            <a:pPr algn="l"/>
            <a:fld id="{E5137D0E-4A4F-4307-8994-C1891D747D59}" type="slidenum">
              <a:rPr lang="en-US" smtClean="0"/>
              <a:pPr algn="l"/>
              <a:t>34</a:t>
            </a:fld>
            <a:endParaRPr lang="en-US" dirty="0"/>
          </a:p>
        </p:txBody>
      </p:sp>
    </p:spTree>
    <p:extLst>
      <p:ext uri="{BB962C8B-B14F-4D97-AF65-F5344CB8AC3E}">
        <p14:creationId xmlns:p14="http://schemas.microsoft.com/office/powerpoint/2010/main" val="1657587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additive="base">
                                        <p:cTn id="1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446212" y="2743200"/>
            <a:ext cx="9601200" cy="1143000"/>
          </a:xfrm>
        </p:spPr>
        <p:txBody>
          <a:bodyPr anchor="ctr">
            <a:normAutofit/>
          </a:bodyPr>
          <a:lstStyle/>
          <a:p>
            <a:pPr algn="ctr"/>
            <a:r>
              <a:rPr lang="en-US" sz="3600" dirty="0"/>
              <a:t>Questions?</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6" name="Slide Number Placeholder 5"/>
          <p:cNvSpPr>
            <a:spLocks noGrp="1"/>
          </p:cNvSpPr>
          <p:nvPr>
            <p:ph type="sldNum" sz="quarter" idx="12"/>
          </p:nvPr>
        </p:nvSpPr>
        <p:spPr>
          <a:xfrm>
            <a:off x="-12860" y="6584951"/>
            <a:ext cx="990601" cy="273049"/>
          </a:xfrm>
        </p:spPr>
        <p:txBody>
          <a:bodyPr/>
          <a:lstStyle/>
          <a:p>
            <a:pPr algn="l"/>
            <a:fld id="{E5137D0E-4A4F-4307-8994-C1891D747D59}" type="slidenum">
              <a:rPr lang="en-US" smtClean="0"/>
              <a:pPr algn="l"/>
              <a:t>35</a:t>
            </a:fld>
            <a:endParaRPr lang="en-US" dirty="0"/>
          </a:p>
        </p:txBody>
      </p:sp>
    </p:spTree>
    <p:extLst>
      <p:ext uri="{BB962C8B-B14F-4D97-AF65-F5344CB8AC3E}">
        <p14:creationId xmlns:p14="http://schemas.microsoft.com/office/powerpoint/2010/main" val="2485849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446212" y="2743200"/>
            <a:ext cx="9601200" cy="1143000"/>
          </a:xfrm>
        </p:spPr>
        <p:txBody>
          <a:bodyPr anchor="ctr">
            <a:normAutofit/>
          </a:bodyPr>
          <a:lstStyle/>
          <a:p>
            <a:pPr algn="ctr"/>
            <a:r>
              <a:rPr lang="en-US" sz="3600" dirty="0"/>
              <a:t>Basics of Sleep</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6" name="Slide Number Placeholder 5"/>
          <p:cNvSpPr>
            <a:spLocks noGrp="1"/>
          </p:cNvSpPr>
          <p:nvPr>
            <p:ph type="sldNum" sz="quarter" idx="12"/>
          </p:nvPr>
        </p:nvSpPr>
        <p:spPr>
          <a:xfrm>
            <a:off x="0" y="6553200"/>
            <a:ext cx="990601" cy="273049"/>
          </a:xfrm>
        </p:spPr>
        <p:txBody>
          <a:bodyPr/>
          <a:lstStyle/>
          <a:p>
            <a:pPr algn="l"/>
            <a:fld id="{E5137D0E-4A4F-4307-8994-C1891D747D59}" type="slidenum">
              <a:rPr lang="en-US" smtClean="0"/>
              <a:pPr algn="l"/>
              <a:t>36</a:t>
            </a:fld>
            <a:endParaRPr lang="en-US" dirty="0"/>
          </a:p>
        </p:txBody>
      </p:sp>
    </p:spTree>
    <p:extLst>
      <p:ext uri="{BB962C8B-B14F-4D97-AF65-F5344CB8AC3E}">
        <p14:creationId xmlns:p14="http://schemas.microsoft.com/office/powerpoint/2010/main" val="366834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altLang="en-US" sz="4000" b="1"/>
              <a:t>Why we feel Sleepy?  </a:t>
            </a:r>
            <a:r>
              <a:rPr lang="en-US" altLang="en-US" sz="4000" b="1">
                <a:solidFill>
                  <a:srgbClr val="FF3300"/>
                </a:solidFill>
              </a:rPr>
              <a:t>Two Processes</a:t>
            </a:r>
          </a:p>
        </p:txBody>
      </p:sp>
      <p:sp>
        <p:nvSpPr>
          <p:cNvPr id="44035" name="Rectangle 3"/>
          <p:cNvSpPr>
            <a:spLocks noGrp="1" noChangeArrowheads="1"/>
          </p:cNvSpPr>
          <p:nvPr>
            <p:ph type="body" idx="1"/>
          </p:nvPr>
        </p:nvSpPr>
        <p:spPr/>
        <p:txBody>
          <a:bodyPr/>
          <a:lstStyle/>
          <a:p>
            <a:pPr eaLnBrk="1" hangingPunct="1">
              <a:lnSpc>
                <a:spcPct val="90000"/>
              </a:lnSpc>
            </a:pPr>
            <a:r>
              <a:rPr lang="en-US" altLang="en-US" dirty="0"/>
              <a:t>Two processes combined determine sleep propensity and the duration of sleep</a:t>
            </a:r>
          </a:p>
          <a:p>
            <a:pPr lvl="1" eaLnBrk="1" hangingPunct="1">
              <a:lnSpc>
                <a:spcPct val="90000"/>
              </a:lnSpc>
              <a:spcBef>
                <a:spcPct val="45000"/>
              </a:spcBef>
            </a:pPr>
            <a:r>
              <a:rPr lang="en-US" altLang="en-US" b="1" dirty="0">
                <a:solidFill>
                  <a:srgbClr val="FF3300"/>
                </a:solidFill>
              </a:rPr>
              <a:t>Homeostatic sleep drive</a:t>
            </a:r>
            <a:r>
              <a:rPr lang="en-US" altLang="en-US" dirty="0">
                <a:solidFill>
                  <a:srgbClr val="FF3300"/>
                </a:solidFill>
              </a:rPr>
              <a:t>:</a:t>
            </a:r>
          </a:p>
          <a:p>
            <a:pPr lvl="2" eaLnBrk="1" hangingPunct="1">
              <a:lnSpc>
                <a:spcPct val="90000"/>
              </a:lnSpc>
            </a:pPr>
            <a:r>
              <a:rPr lang="en-US" altLang="en-US" sz="2200" dirty="0"/>
              <a:t>Process driven by amount of time awake</a:t>
            </a:r>
          </a:p>
          <a:p>
            <a:pPr lvl="2" eaLnBrk="1" hangingPunct="1">
              <a:lnSpc>
                <a:spcPct val="90000"/>
              </a:lnSpc>
            </a:pPr>
            <a:r>
              <a:rPr lang="en-US" altLang="en-US" sz="2200" dirty="0"/>
              <a:t>Linear and cumulative—one gets progressively more tired with each passing hour (“sleep Pressure” increases)</a:t>
            </a:r>
          </a:p>
          <a:p>
            <a:pPr lvl="1" eaLnBrk="1" hangingPunct="1">
              <a:lnSpc>
                <a:spcPct val="90000"/>
              </a:lnSpc>
              <a:spcBef>
                <a:spcPct val="45000"/>
              </a:spcBef>
            </a:pPr>
            <a:r>
              <a:rPr lang="en-US" altLang="en-US" b="1" dirty="0">
                <a:solidFill>
                  <a:srgbClr val="FF3300"/>
                </a:solidFill>
              </a:rPr>
              <a:t>Circadian rhythm</a:t>
            </a:r>
            <a:r>
              <a:rPr lang="en-US" altLang="en-US" dirty="0">
                <a:solidFill>
                  <a:srgbClr val="FF3300"/>
                </a:solidFill>
              </a:rPr>
              <a:t>:</a:t>
            </a:r>
          </a:p>
          <a:p>
            <a:pPr lvl="2" eaLnBrk="1" hangingPunct="1">
              <a:lnSpc>
                <a:spcPct val="90000"/>
              </a:lnSpc>
            </a:pPr>
            <a:r>
              <a:rPr lang="en-US" altLang="en-US" sz="2200" dirty="0"/>
              <a:t>Process driven by biological clock (time of day)</a:t>
            </a:r>
          </a:p>
          <a:p>
            <a:pPr lvl="2" eaLnBrk="1" hangingPunct="1">
              <a:lnSpc>
                <a:spcPct val="90000"/>
              </a:lnSpc>
            </a:pPr>
            <a:r>
              <a:rPr lang="en-US" altLang="en-US" sz="2200" dirty="0"/>
              <a:t>Cyclical—periods of sleepiness occur at roughly the same times each day</a:t>
            </a:r>
          </a:p>
          <a:p>
            <a:pPr eaLnBrk="1" hangingPunct="1">
              <a:lnSpc>
                <a:spcPct val="90000"/>
              </a:lnSpc>
              <a:buFont typeface="Wingdings" panose="05000000000000000000" pitchFamily="2" charset="2"/>
              <a:buNone/>
            </a:pPr>
            <a:endParaRPr lang="en-US" altLang="en-US" sz="2800" dirty="0"/>
          </a:p>
        </p:txBody>
      </p:sp>
      <p:pic>
        <p:nvPicPr>
          <p:cNvPr id="4" name="Picture 3"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5" name="Slide Number Placeholder 4"/>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37</a:t>
            </a:fld>
            <a:endParaRPr lang="en-US" dirty="0"/>
          </a:p>
        </p:txBody>
      </p:sp>
    </p:spTree>
    <p:extLst>
      <p:ext uri="{BB962C8B-B14F-4D97-AF65-F5344CB8AC3E}">
        <p14:creationId xmlns:p14="http://schemas.microsoft.com/office/powerpoint/2010/main" val="29005910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anim calcmode="lin" valueType="num">
                                      <p:cBhvr>
                                        <p:cTn id="7" dur="500" fill="hold"/>
                                        <p:tgtEl>
                                          <p:spTgt spid="44034"/>
                                        </p:tgtEl>
                                        <p:attrNameLst>
                                          <p:attrName>ppt_w</p:attrName>
                                        </p:attrNameLst>
                                      </p:cBhvr>
                                      <p:tavLst>
                                        <p:tav tm="0">
                                          <p:val>
                                            <p:fltVal val="0"/>
                                          </p:val>
                                        </p:tav>
                                        <p:tav tm="100000">
                                          <p:val>
                                            <p:strVal val="#ppt_w"/>
                                          </p:val>
                                        </p:tav>
                                      </p:tavLst>
                                    </p:anim>
                                    <p:anim calcmode="lin" valueType="num">
                                      <p:cBhvr>
                                        <p:cTn id="8" dur="500" fill="hold"/>
                                        <p:tgtEl>
                                          <p:spTgt spid="44034"/>
                                        </p:tgtEl>
                                        <p:attrNameLst>
                                          <p:attrName>ppt_h</p:attrName>
                                        </p:attrNameLst>
                                      </p:cBhvr>
                                      <p:tavLst>
                                        <p:tav tm="0">
                                          <p:val>
                                            <p:fltVal val="0"/>
                                          </p:val>
                                        </p:tav>
                                        <p:tav tm="100000">
                                          <p:val>
                                            <p:strVal val="#ppt_h"/>
                                          </p:val>
                                        </p:tav>
                                      </p:tavLst>
                                    </p:anim>
                                    <p:animEffect transition="in" filter="fade">
                                      <p:cBhvr>
                                        <p:cTn id="9" dur="500"/>
                                        <p:tgtEl>
                                          <p:spTgt spid="4403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44035">
                                            <p:txEl>
                                              <p:pRg st="0" end="0"/>
                                            </p:txEl>
                                          </p:spTgt>
                                        </p:tgtEl>
                                        <p:attrNameLst>
                                          <p:attrName>style.visibility</p:attrName>
                                        </p:attrNameLst>
                                      </p:cBhvr>
                                      <p:to>
                                        <p:strVal val="visible"/>
                                      </p:to>
                                    </p:set>
                                    <p:anim calcmode="lin" valueType="num">
                                      <p:cBhvr>
                                        <p:cTn id="14" dur="500" fill="hold"/>
                                        <p:tgtEl>
                                          <p:spTgt spid="44035">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44035">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44035">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nodeType="clickEffect">
                                  <p:stCondLst>
                                    <p:cond delay="0"/>
                                  </p:stCondLst>
                                  <p:childTnLst>
                                    <p:set>
                                      <p:cBhvr>
                                        <p:cTn id="20" dur="1" fill="hold">
                                          <p:stCondLst>
                                            <p:cond delay="0"/>
                                          </p:stCondLst>
                                        </p:cTn>
                                        <p:tgtEl>
                                          <p:spTgt spid="44035">
                                            <p:txEl>
                                              <p:pRg st="1" end="1"/>
                                            </p:txEl>
                                          </p:spTgt>
                                        </p:tgtEl>
                                        <p:attrNameLst>
                                          <p:attrName>style.visibility</p:attrName>
                                        </p:attrNameLst>
                                      </p:cBhvr>
                                      <p:to>
                                        <p:strVal val="visible"/>
                                      </p:to>
                                    </p:set>
                                    <p:anim calcmode="lin" valueType="num">
                                      <p:cBhvr>
                                        <p:cTn id="21" dur="500" fill="hold"/>
                                        <p:tgtEl>
                                          <p:spTgt spid="44035">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44035">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44035">
                                            <p:txEl>
                                              <p:pRg st="1" end="1"/>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nodeType="clickEffect">
                                  <p:stCondLst>
                                    <p:cond delay="0"/>
                                  </p:stCondLst>
                                  <p:childTnLst>
                                    <p:set>
                                      <p:cBhvr>
                                        <p:cTn id="27" dur="1" fill="hold">
                                          <p:stCondLst>
                                            <p:cond delay="0"/>
                                          </p:stCondLst>
                                        </p:cTn>
                                        <p:tgtEl>
                                          <p:spTgt spid="44035">
                                            <p:txEl>
                                              <p:pRg st="4" end="4"/>
                                            </p:txEl>
                                          </p:spTgt>
                                        </p:tgtEl>
                                        <p:attrNameLst>
                                          <p:attrName>style.visibility</p:attrName>
                                        </p:attrNameLst>
                                      </p:cBhvr>
                                      <p:to>
                                        <p:strVal val="visible"/>
                                      </p:to>
                                    </p:set>
                                    <p:anim calcmode="lin" valueType="num">
                                      <p:cBhvr>
                                        <p:cTn id="28" dur="500" fill="hold"/>
                                        <p:tgtEl>
                                          <p:spTgt spid="44035">
                                            <p:txEl>
                                              <p:pRg st="4" end="4"/>
                                            </p:txEl>
                                          </p:spTgt>
                                        </p:tgtEl>
                                        <p:attrNameLst>
                                          <p:attrName>ppt_w</p:attrName>
                                        </p:attrNameLst>
                                      </p:cBhvr>
                                      <p:tavLst>
                                        <p:tav tm="0">
                                          <p:val>
                                            <p:fltVal val="0"/>
                                          </p:val>
                                        </p:tav>
                                        <p:tav tm="100000">
                                          <p:val>
                                            <p:strVal val="#ppt_w"/>
                                          </p:val>
                                        </p:tav>
                                      </p:tavLst>
                                    </p:anim>
                                    <p:anim calcmode="lin" valueType="num">
                                      <p:cBhvr>
                                        <p:cTn id="29" dur="500" fill="hold"/>
                                        <p:tgtEl>
                                          <p:spTgt spid="44035">
                                            <p:txEl>
                                              <p:pRg st="4" end="4"/>
                                            </p:txEl>
                                          </p:spTgt>
                                        </p:tgtEl>
                                        <p:attrNameLst>
                                          <p:attrName>ppt_h</p:attrName>
                                        </p:attrNameLst>
                                      </p:cBhvr>
                                      <p:tavLst>
                                        <p:tav tm="0">
                                          <p:val>
                                            <p:fltVal val="0"/>
                                          </p:val>
                                        </p:tav>
                                        <p:tav tm="100000">
                                          <p:val>
                                            <p:strVal val="#ppt_h"/>
                                          </p:val>
                                        </p:tav>
                                      </p:tavLst>
                                    </p:anim>
                                    <p:animEffect transition="in" filter="fade">
                                      <p:cBhvr>
                                        <p:cTn id="30" dur="500"/>
                                        <p:tgtEl>
                                          <p:spTgt spid="44035">
                                            <p:txEl>
                                              <p:pRg st="4" end="4"/>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nodeType="clickEffect">
                                  <p:stCondLst>
                                    <p:cond delay="0"/>
                                  </p:stCondLst>
                                  <p:childTnLst>
                                    <p:set>
                                      <p:cBhvr>
                                        <p:cTn id="34" dur="1" fill="hold">
                                          <p:stCondLst>
                                            <p:cond delay="0"/>
                                          </p:stCondLst>
                                        </p:cTn>
                                        <p:tgtEl>
                                          <p:spTgt spid="44035">
                                            <p:txEl>
                                              <p:pRg st="2" end="2"/>
                                            </p:txEl>
                                          </p:spTgt>
                                        </p:tgtEl>
                                        <p:attrNameLst>
                                          <p:attrName>style.visibility</p:attrName>
                                        </p:attrNameLst>
                                      </p:cBhvr>
                                      <p:to>
                                        <p:strVal val="visible"/>
                                      </p:to>
                                    </p:set>
                                    <p:anim calcmode="lin" valueType="num">
                                      <p:cBhvr>
                                        <p:cTn id="35" dur="500" fill="hold"/>
                                        <p:tgtEl>
                                          <p:spTgt spid="44035">
                                            <p:txEl>
                                              <p:pRg st="2" end="2"/>
                                            </p:txEl>
                                          </p:spTgt>
                                        </p:tgtEl>
                                        <p:attrNameLst>
                                          <p:attrName>ppt_w</p:attrName>
                                        </p:attrNameLst>
                                      </p:cBhvr>
                                      <p:tavLst>
                                        <p:tav tm="0">
                                          <p:val>
                                            <p:fltVal val="0"/>
                                          </p:val>
                                        </p:tav>
                                        <p:tav tm="100000">
                                          <p:val>
                                            <p:strVal val="#ppt_w"/>
                                          </p:val>
                                        </p:tav>
                                      </p:tavLst>
                                    </p:anim>
                                    <p:anim calcmode="lin" valueType="num">
                                      <p:cBhvr>
                                        <p:cTn id="36" dur="500" fill="hold"/>
                                        <p:tgtEl>
                                          <p:spTgt spid="44035">
                                            <p:txEl>
                                              <p:pRg st="2" end="2"/>
                                            </p:txEl>
                                          </p:spTgt>
                                        </p:tgtEl>
                                        <p:attrNameLst>
                                          <p:attrName>ppt_h</p:attrName>
                                        </p:attrNameLst>
                                      </p:cBhvr>
                                      <p:tavLst>
                                        <p:tav tm="0">
                                          <p:val>
                                            <p:fltVal val="0"/>
                                          </p:val>
                                        </p:tav>
                                        <p:tav tm="100000">
                                          <p:val>
                                            <p:strVal val="#ppt_h"/>
                                          </p:val>
                                        </p:tav>
                                      </p:tavLst>
                                    </p:anim>
                                    <p:animEffect transition="in" filter="fade">
                                      <p:cBhvr>
                                        <p:cTn id="37" dur="500"/>
                                        <p:tgtEl>
                                          <p:spTgt spid="44035">
                                            <p:txEl>
                                              <p:pRg st="2" end="2"/>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3" presetClass="entr" presetSubtype="0" fill="hold" nodeType="clickEffect">
                                  <p:stCondLst>
                                    <p:cond delay="0"/>
                                  </p:stCondLst>
                                  <p:childTnLst>
                                    <p:set>
                                      <p:cBhvr>
                                        <p:cTn id="41" dur="1" fill="hold">
                                          <p:stCondLst>
                                            <p:cond delay="0"/>
                                          </p:stCondLst>
                                        </p:cTn>
                                        <p:tgtEl>
                                          <p:spTgt spid="44035">
                                            <p:txEl>
                                              <p:pRg st="3" end="3"/>
                                            </p:txEl>
                                          </p:spTgt>
                                        </p:tgtEl>
                                        <p:attrNameLst>
                                          <p:attrName>style.visibility</p:attrName>
                                        </p:attrNameLst>
                                      </p:cBhvr>
                                      <p:to>
                                        <p:strVal val="visible"/>
                                      </p:to>
                                    </p:set>
                                    <p:anim calcmode="lin" valueType="num">
                                      <p:cBhvr>
                                        <p:cTn id="42" dur="500" fill="hold"/>
                                        <p:tgtEl>
                                          <p:spTgt spid="44035">
                                            <p:txEl>
                                              <p:pRg st="3" end="3"/>
                                            </p:txEl>
                                          </p:spTgt>
                                        </p:tgtEl>
                                        <p:attrNameLst>
                                          <p:attrName>ppt_w</p:attrName>
                                        </p:attrNameLst>
                                      </p:cBhvr>
                                      <p:tavLst>
                                        <p:tav tm="0">
                                          <p:val>
                                            <p:fltVal val="0"/>
                                          </p:val>
                                        </p:tav>
                                        <p:tav tm="100000">
                                          <p:val>
                                            <p:strVal val="#ppt_w"/>
                                          </p:val>
                                        </p:tav>
                                      </p:tavLst>
                                    </p:anim>
                                    <p:anim calcmode="lin" valueType="num">
                                      <p:cBhvr>
                                        <p:cTn id="43" dur="500" fill="hold"/>
                                        <p:tgtEl>
                                          <p:spTgt spid="44035">
                                            <p:txEl>
                                              <p:pRg st="3" end="3"/>
                                            </p:txEl>
                                          </p:spTgt>
                                        </p:tgtEl>
                                        <p:attrNameLst>
                                          <p:attrName>ppt_h</p:attrName>
                                        </p:attrNameLst>
                                      </p:cBhvr>
                                      <p:tavLst>
                                        <p:tav tm="0">
                                          <p:val>
                                            <p:fltVal val="0"/>
                                          </p:val>
                                        </p:tav>
                                        <p:tav tm="100000">
                                          <p:val>
                                            <p:strVal val="#ppt_h"/>
                                          </p:val>
                                        </p:tav>
                                      </p:tavLst>
                                    </p:anim>
                                    <p:animEffect transition="in" filter="fade">
                                      <p:cBhvr>
                                        <p:cTn id="44" dur="500"/>
                                        <p:tgtEl>
                                          <p:spTgt spid="44035">
                                            <p:txEl>
                                              <p:pRg st="3" end="3"/>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53" presetClass="entr" presetSubtype="0" fill="hold" nodeType="clickEffect">
                                  <p:stCondLst>
                                    <p:cond delay="0"/>
                                  </p:stCondLst>
                                  <p:childTnLst>
                                    <p:set>
                                      <p:cBhvr>
                                        <p:cTn id="48" dur="1" fill="hold">
                                          <p:stCondLst>
                                            <p:cond delay="0"/>
                                          </p:stCondLst>
                                        </p:cTn>
                                        <p:tgtEl>
                                          <p:spTgt spid="44035">
                                            <p:txEl>
                                              <p:pRg st="5" end="5"/>
                                            </p:txEl>
                                          </p:spTgt>
                                        </p:tgtEl>
                                        <p:attrNameLst>
                                          <p:attrName>style.visibility</p:attrName>
                                        </p:attrNameLst>
                                      </p:cBhvr>
                                      <p:to>
                                        <p:strVal val="visible"/>
                                      </p:to>
                                    </p:set>
                                    <p:anim calcmode="lin" valueType="num">
                                      <p:cBhvr>
                                        <p:cTn id="49" dur="500" fill="hold"/>
                                        <p:tgtEl>
                                          <p:spTgt spid="44035">
                                            <p:txEl>
                                              <p:pRg st="5" end="5"/>
                                            </p:txEl>
                                          </p:spTgt>
                                        </p:tgtEl>
                                        <p:attrNameLst>
                                          <p:attrName>ppt_w</p:attrName>
                                        </p:attrNameLst>
                                      </p:cBhvr>
                                      <p:tavLst>
                                        <p:tav tm="0">
                                          <p:val>
                                            <p:fltVal val="0"/>
                                          </p:val>
                                        </p:tav>
                                        <p:tav tm="100000">
                                          <p:val>
                                            <p:strVal val="#ppt_w"/>
                                          </p:val>
                                        </p:tav>
                                      </p:tavLst>
                                    </p:anim>
                                    <p:anim calcmode="lin" valueType="num">
                                      <p:cBhvr>
                                        <p:cTn id="50" dur="500" fill="hold"/>
                                        <p:tgtEl>
                                          <p:spTgt spid="44035">
                                            <p:txEl>
                                              <p:pRg st="5" end="5"/>
                                            </p:txEl>
                                          </p:spTgt>
                                        </p:tgtEl>
                                        <p:attrNameLst>
                                          <p:attrName>ppt_h</p:attrName>
                                        </p:attrNameLst>
                                      </p:cBhvr>
                                      <p:tavLst>
                                        <p:tav tm="0">
                                          <p:val>
                                            <p:fltVal val="0"/>
                                          </p:val>
                                        </p:tav>
                                        <p:tav tm="100000">
                                          <p:val>
                                            <p:strVal val="#ppt_h"/>
                                          </p:val>
                                        </p:tav>
                                      </p:tavLst>
                                    </p:anim>
                                    <p:animEffect transition="in" filter="fade">
                                      <p:cBhvr>
                                        <p:cTn id="51" dur="500"/>
                                        <p:tgtEl>
                                          <p:spTgt spid="44035">
                                            <p:txEl>
                                              <p:pRg st="5" end="5"/>
                                            </p:txEl>
                                          </p:spTgt>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53" presetClass="entr" presetSubtype="0" fill="hold" nodeType="clickEffect">
                                  <p:stCondLst>
                                    <p:cond delay="0"/>
                                  </p:stCondLst>
                                  <p:childTnLst>
                                    <p:set>
                                      <p:cBhvr>
                                        <p:cTn id="55" dur="1" fill="hold">
                                          <p:stCondLst>
                                            <p:cond delay="0"/>
                                          </p:stCondLst>
                                        </p:cTn>
                                        <p:tgtEl>
                                          <p:spTgt spid="44035">
                                            <p:txEl>
                                              <p:pRg st="6" end="6"/>
                                            </p:txEl>
                                          </p:spTgt>
                                        </p:tgtEl>
                                        <p:attrNameLst>
                                          <p:attrName>style.visibility</p:attrName>
                                        </p:attrNameLst>
                                      </p:cBhvr>
                                      <p:to>
                                        <p:strVal val="visible"/>
                                      </p:to>
                                    </p:set>
                                    <p:anim calcmode="lin" valueType="num">
                                      <p:cBhvr>
                                        <p:cTn id="56" dur="500" fill="hold"/>
                                        <p:tgtEl>
                                          <p:spTgt spid="44035">
                                            <p:txEl>
                                              <p:pRg st="6" end="6"/>
                                            </p:txEl>
                                          </p:spTgt>
                                        </p:tgtEl>
                                        <p:attrNameLst>
                                          <p:attrName>ppt_w</p:attrName>
                                        </p:attrNameLst>
                                      </p:cBhvr>
                                      <p:tavLst>
                                        <p:tav tm="0">
                                          <p:val>
                                            <p:fltVal val="0"/>
                                          </p:val>
                                        </p:tav>
                                        <p:tav tm="100000">
                                          <p:val>
                                            <p:strVal val="#ppt_w"/>
                                          </p:val>
                                        </p:tav>
                                      </p:tavLst>
                                    </p:anim>
                                    <p:anim calcmode="lin" valueType="num">
                                      <p:cBhvr>
                                        <p:cTn id="57" dur="500" fill="hold"/>
                                        <p:tgtEl>
                                          <p:spTgt spid="44035">
                                            <p:txEl>
                                              <p:pRg st="6" end="6"/>
                                            </p:txEl>
                                          </p:spTgt>
                                        </p:tgtEl>
                                        <p:attrNameLst>
                                          <p:attrName>ppt_h</p:attrName>
                                        </p:attrNameLst>
                                      </p:cBhvr>
                                      <p:tavLst>
                                        <p:tav tm="0">
                                          <p:val>
                                            <p:fltVal val="0"/>
                                          </p:val>
                                        </p:tav>
                                        <p:tav tm="100000">
                                          <p:val>
                                            <p:strVal val="#ppt_h"/>
                                          </p:val>
                                        </p:tav>
                                      </p:tavLst>
                                    </p:anim>
                                    <p:animEffect transition="in" filter="fade">
                                      <p:cBhvr>
                                        <p:cTn id="58" dur="500"/>
                                        <p:tgtEl>
                                          <p:spTgt spid="4403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1931987" y="209550"/>
            <a:ext cx="9144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a:endParaRPr lang="en-US" altLang="en-US" sz="3200" b="1">
              <a:solidFill>
                <a:schemeClr val="tx2"/>
              </a:solidFill>
              <a:latin typeface="Arial" panose="020B0604020202020204" pitchFamily="34" charset="0"/>
            </a:endParaRPr>
          </a:p>
        </p:txBody>
      </p:sp>
      <p:sp>
        <p:nvSpPr>
          <p:cNvPr id="45059" name="Text Box 3"/>
          <p:cNvSpPr txBox="1">
            <a:spLocks noChangeArrowheads="1"/>
          </p:cNvSpPr>
          <p:nvPr/>
        </p:nvSpPr>
        <p:spPr bwMode="auto">
          <a:xfrm>
            <a:off x="3656012" y="1720850"/>
            <a:ext cx="22860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altLang="en-US" sz="1400">
                <a:solidFill>
                  <a:schemeClr val="tx2"/>
                </a:solidFill>
                <a:latin typeface="Arial" panose="020B0604020202020204" pitchFamily="34" charset="0"/>
              </a:rPr>
              <a:t>The physiological pressure to sleep progresses linearly</a:t>
            </a:r>
          </a:p>
        </p:txBody>
      </p:sp>
      <p:sp>
        <p:nvSpPr>
          <p:cNvPr id="17412" name="Rectangle 4"/>
          <p:cNvSpPr>
            <a:spLocks noChangeArrowheads="1"/>
          </p:cNvSpPr>
          <p:nvPr/>
        </p:nvSpPr>
        <p:spPr bwMode="auto">
          <a:xfrm>
            <a:off x="1855787" y="228600"/>
            <a:ext cx="9144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a:endParaRPr lang="en-US" altLang="en-US" sz="3200" b="1">
              <a:solidFill>
                <a:srgbClr val="FFCC00"/>
              </a:solidFill>
              <a:latin typeface="Arial" panose="020B0604020202020204" pitchFamily="34" charset="0"/>
            </a:endParaRPr>
          </a:p>
        </p:txBody>
      </p:sp>
      <p:sp>
        <p:nvSpPr>
          <p:cNvPr id="45061" name="Text Box 5"/>
          <p:cNvSpPr txBox="1">
            <a:spLocks noChangeArrowheads="1"/>
          </p:cNvSpPr>
          <p:nvPr/>
        </p:nvSpPr>
        <p:spPr bwMode="auto">
          <a:xfrm>
            <a:off x="6932612" y="2330451"/>
            <a:ext cx="1219200" cy="155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altLang="en-US" sz="1600">
                <a:latin typeface="Arial" panose="020B0604020202020204" pitchFamily="34" charset="0"/>
              </a:rPr>
              <a:t>The biological pressure to sleep occurs cyclically</a:t>
            </a:r>
          </a:p>
        </p:txBody>
      </p:sp>
      <p:sp>
        <p:nvSpPr>
          <p:cNvPr id="17414" name="Line 6"/>
          <p:cNvSpPr>
            <a:spLocks noChangeShapeType="1"/>
          </p:cNvSpPr>
          <p:nvPr/>
        </p:nvSpPr>
        <p:spPr bwMode="auto">
          <a:xfrm>
            <a:off x="2817812" y="5410200"/>
            <a:ext cx="7848600" cy="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5" name="Line 7"/>
          <p:cNvSpPr>
            <a:spLocks noChangeShapeType="1"/>
          </p:cNvSpPr>
          <p:nvPr/>
        </p:nvSpPr>
        <p:spPr bwMode="auto">
          <a:xfrm flipV="1">
            <a:off x="2817812" y="2101850"/>
            <a:ext cx="0" cy="327660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6" name="Line 8"/>
          <p:cNvSpPr>
            <a:spLocks noChangeShapeType="1"/>
          </p:cNvSpPr>
          <p:nvPr/>
        </p:nvSpPr>
        <p:spPr bwMode="auto">
          <a:xfrm>
            <a:off x="5865812" y="5378450"/>
            <a:ext cx="0" cy="30480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7" name="Line 9"/>
          <p:cNvSpPr>
            <a:spLocks noChangeShapeType="1"/>
          </p:cNvSpPr>
          <p:nvPr/>
        </p:nvSpPr>
        <p:spPr bwMode="auto">
          <a:xfrm>
            <a:off x="9218612" y="5378450"/>
            <a:ext cx="0" cy="30480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8" name="Text Box 10"/>
          <p:cNvSpPr txBox="1">
            <a:spLocks noChangeArrowheads="1"/>
          </p:cNvSpPr>
          <p:nvPr/>
        </p:nvSpPr>
        <p:spPr bwMode="auto">
          <a:xfrm>
            <a:off x="5180012" y="5683250"/>
            <a:ext cx="1295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altLang="en-US" sz="1400">
                <a:latin typeface="Arial" panose="020B0604020202020204" pitchFamily="34" charset="0"/>
              </a:rPr>
              <a:t>Midnight</a:t>
            </a:r>
          </a:p>
        </p:txBody>
      </p:sp>
      <p:sp>
        <p:nvSpPr>
          <p:cNvPr id="17419" name="Text Box 11"/>
          <p:cNvSpPr txBox="1">
            <a:spLocks noChangeArrowheads="1"/>
          </p:cNvSpPr>
          <p:nvPr/>
        </p:nvSpPr>
        <p:spPr bwMode="auto">
          <a:xfrm>
            <a:off x="8532812" y="5683250"/>
            <a:ext cx="1295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altLang="en-US" sz="1400">
                <a:latin typeface="Arial" panose="020B0604020202020204" pitchFamily="34" charset="0"/>
              </a:rPr>
              <a:t>Midnight</a:t>
            </a:r>
          </a:p>
        </p:txBody>
      </p:sp>
      <p:sp>
        <p:nvSpPr>
          <p:cNvPr id="17420" name="Text Box 12"/>
          <p:cNvSpPr txBox="1">
            <a:spLocks noChangeArrowheads="1"/>
          </p:cNvSpPr>
          <p:nvPr/>
        </p:nvSpPr>
        <p:spPr bwMode="auto">
          <a:xfrm>
            <a:off x="3503612" y="6216650"/>
            <a:ext cx="4724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altLang="en-US" sz="1600" b="1">
                <a:latin typeface="Arial" panose="020B0604020202020204" pitchFamily="34" charset="0"/>
              </a:rPr>
              <a:t>Time (48 hours)</a:t>
            </a:r>
          </a:p>
        </p:txBody>
      </p:sp>
      <p:sp>
        <p:nvSpPr>
          <p:cNvPr id="17421" name="Text Box 13"/>
          <p:cNvSpPr txBox="1">
            <a:spLocks noChangeArrowheads="1"/>
          </p:cNvSpPr>
          <p:nvPr/>
        </p:nvSpPr>
        <p:spPr bwMode="auto">
          <a:xfrm rot="10759068">
            <a:off x="1900695" y="2476500"/>
            <a:ext cx="430887"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eaLnBrk="1" hangingPunct="1"/>
            <a:r>
              <a:rPr lang="en-US" altLang="en-US" sz="1600" b="1">
                <a:latin typeface="Arial" panose="020B0604020202020204" pitchFamily="34" charset="0"/>
              </a:rPr>
              <a:t>Sleepiness</a:t>
            </a:r>
          </a:p>
        </p:txBody>
      </p:sp>
      <p:sp>
        <p:nvSpPr>
          <p:cNvPr id="17422" name="Line 14"/>
          <p:cNvSpPr>
            <a:spLocks noChangeShapeType="1"/>
          </p:cNvSpPr>
          <p:nvPr/>
        </p:nvSpPr>
        <p:spPr bwMode="auto">
          <a:xfrm>
            <a:off x="2436812" y="2254250"/>
            <a:ext cx="0" cy="28956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23" name="Text Box 15"/>
          <p:cNvSpPr txBox="1">
            <a:spLocks noChangeArrowheads="1"/>
          </p:cNvSpPr>
          <p:nvPr/>
        </p:nvSpPr>
        <p:spPr bwMode="auto">
          <a:xfrm>
            <a:off x="1827212" y="1720850"/>
            <a:ext cx="1295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eaLnBrk="1" hangingPunct="1">
              <a:spcBef>
                <a:spcPct val="50000"/>
              </a:spcBef>
            </a:pPr>
            <a:r>
              <a:rPr lang="en-US" altLang="en-US" sz="1600" b="1">
                <a:latin typeface="Arial" panose="020B0604020202020204" pitchFamily="34" charset="0"/>
              </a:rPr>
              <a:t>Increases</a:t>
            </a:r>
          </a:p>
        </p:txBody>
      </p:sp>
      <p:sp>
        <p:nvSpPr>
          <p:cNvPr id="45072" name="Freeform 16"/>
          <p:cNvSpPr>
            <a:spLocks/>
          </p:cNvSpPr>
          <p:nvPr/>
        </p:nvSpPr>
        <p:spPr bwMode="auto">
          <a:xfrm>
            <a:off x="2894012" y="1568451"/>
            <a:ext cx="3162300" cy="3883025"/>
          </a:xfrm>
          <a:custGeom>
            <a:avLst/>
            <a:gdLst>
              <a:gd name="T0" fmla="*/ 0 w 1992"/>
              <a:gd name="T1" fmla="*/ 3101975 h 2446"/>
              <a:gd name="T2" fmla="*/ 147638 w 1992"/>
              <a:gd name="T3" fmla="*/ 1582738 h 2446"/>
              <a:gd name="T4" fmla="*/ 369888 w 1992"/>
              <a:gd name="T5" fmla="*/ 215900 h 2446"/>
              <a:gd name="T6" fmla="*/ 593725 w 1992"/>
              <a:gd name="T7" fmla="*/ 279400 h 2446"/>
              <a:gd name="T8" fmla="*/ 796925 w 1992"/>
              <a:gd name="T9" fmla="*/ 1362075 h 2446"/>
              <a:gd name="T10" fmla="*/ 1333500 w 1992"/>
              <a:gd name="T11" fmla="*/ 3633788 h 2446"/>
              <a:gd name="T12" fmla="*/ 2130425 w 1992"/>
              <a:gd name="T13" fmla="*/ 2860675 h 2446"/>
              <a:gd name="T14" fmla="*/ 2741613 w 1992"/>
              <a:gd name="T15" fmla="*/ 3659188 h 2446"/>
              <a:gd name="T16" fmla="*/ 3162300 w 1992"/>
              <a:gd name="T17" fmla="*/ 2222500 h 24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2" h="2446">
                <a:moveTo>
                  <a:pt x="0" y="1954"/>
                </a:moveTo>
                <a:cubicBezTo>
                  <a:pt x="27" y="1627"/>
                  <a:pt x="55" y="1300"/>
                  <a:pt x="93" y="997"/>
                </a:cubicBezTo>
                <a:cubicBezTo>
                  <a:pt x="132" y="694"/>
                  <a:pt x="187" y="273"/>
                  <a:pt x="233" y="136"/>
                </a:cubicBezTo>
                <a:cubicBezTo>
                  <a:pt x="280" y="0"/>
                  <a:pt x="329" y="56"/>
                  <a:pt x="374" y="176"/>
                </a:cubicBezTo>
                <a:cubicBezTo>
                  <a:pt x="418" y="297"/>
                  <a:pt x="424" y="506"/>
                  <a:pt x="502" y="858"/>
                </a:cubicBezTo>
                <a:cubicBezTo>
                  <a:pt x="580" y="1210"/>
                  <a:pt x="700" y="2131"/>
                  <a:pt x="840" y="2289"/>
                </a:cubicBezTo>
                <a:cubicBezTo>
                  <a:pt x="980" y="2446"/>
                  <a:pt x="1194" y="1799"/>
                  <a:pt x="1342" y="1802"/>
                </a:cubicBezTo>
                <a:cubicBezTo>
                  <a:pt x="1490" y="1805"/>
                  <a:pt x="1619" y="2372"/>
                  <a:pt x="1727" y="2305"/>
                </a:cubicBezTo>
                <a:cubicBezTo>
                  <a:pt x="1835" y="2238"/>
                  <a:pt x="1937" y="1589"/>
                  <a:pt x="1992" y="1400"/>
                </a:cubicBezTo>
              </a:path>
            </a:pathLst>
          </a:custGeom>
          <a:noFill/>
          <a:ln w="9525"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073" name="Freeform 17"/>
          <p:cNvSpPr>
            <a:spLocks/>
          </p:cNvSpPr>
          <p:nvPr/>
        </p:nvSpPr>
        <p:spPr bwMode="auto">
          <a:xfrm>
            <a:off x="6043612" y="1547813"/>
            <a:ext cx="3022600" cy="3979862"/>
          </a:xfrm>
          <a:custGeom>
            <a:avLst/>
            <a:gdLst>
              <a:gd name="T0" fmla="*/ 0 w 1904"/>
              <a:gd name="T1" fmla="*/ 2255837 h 2507"/>
              <a:gd name="T2" fmla="*/ 344488 w 1904"/>
              <a:gd name="T3" fmla="*/ 312737 h 2507"/>
              <a:gd name="T4" fmla="*/ 568325 w 1904"/>
              <a:gd name="T5" fmla="*/ 376237 h 2507"/>
              <a:gd name="T6" fmla="*/ 771525 w 1904"/>
              <a:gd name="T7" fmla="*/ 1458912 h 2507"/>
              <a:gd name="T8" fmla="*/ 1308100 w 1904"/>
              <a:gd name="T9" fmla="*/ 3730625 h 2507"/>
              <a:gd name="T10" fmla="*/ 2105025 w 1904"/>
              <a:gd name="T11" fmla="*/ 2957512 h 2507"/>
              <a:gd name="T12" fmla="*/ 2716213 w 1904"/>
              <a:gd name="T13" fmla="*/ 3756025 h 2507"/>
              <a:gd name="T14" fmla="*/ 3022600 w 1904"/>
              <a:gd name="T15" fmla="*/ 2274887 h 250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04" h="2507">
                <a:moveTo>
                  <a:pt x="0" y="1421"/>
                </a:moveTo>
                <a:cubicBezTo>
                  <a:pt x="35" y="1217"/>
                  <a:pt x="157" y="394"/>
                  <a:pt x="217" y="197"/>
                </a:cubicBezTo>
                <a:cubicBezTo>
                  <a:pt x="277" y="0"/>
                  <a:pt x="313" y="117"/>
                  <a:pt x="358" y="237"/>
                </a:cubicBezTo>
                <a:cubicBezTo>
                  <a:pt x="402" y="358"/>
                  <a:pt x="408" y="567"/>
                  <a:pt x="486" y="919"/>
                </a:cubicBezTo>
                <a:cubicBezTo>
                  <a:pt x="564" y="1271"/>
                  <a:pt x="684" y="2192"/>
                  <a:pt x="824" y="2350"/>
                </a:cubicBezTo>
                <a:cubicBezTo>
                  <a:pt x="964" y="2507"/>
                  <a:pt x="1178" y="1860"/>
                  <a:pt x="1326" y="1863"/>
                </a:cubicBezTo>
                <a:cubicBezTo>
                  <a:pt x="1474" y="1866"/>
                  <a:pt x="1614" y="2437"/>
                  <a:pt x="1711" y="2366"/>
                </a:cubicBezTo>
                <a:cubicBezTo>
                  <a:pt x="1807" y="2294"/>
                  <a:pt x="1864" y="1627"/>
                  <a:pt x="1904" y="1433"/>
                </a:cubicBezTo>
              </a:path>
            </a:pathLst>
          </a:custGeom>
          <a:noFill/>
          <a:ln w="9525"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26" name="Line 18"/>
          <p:cNvSpPr>
            <a:spLocks noChangeShapeType="1"/>
          </p:cNvSpPr>
          <p:nvPr/>
        </p:nvSpPr>
        <p:spPr bwMode="auto">
          <a:xfrm>
            <a:off x="4189412" y="5378450"/>
            <a:ext cx="0" cy="30480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27" name="Text Box 19"/>
          <p:cNvSpPr txBox="1">
            <a:spLocks noChangeArrowheads="1"/>
          </p:cNvSpPr>
          <p:nvPr/>
        </p:nvSpPr>
        <p:spPr bwMode="auto">
          <a:xfrm>
            <a:off x="6856412" y="5683250"/>
            <a:ext cx="1447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altLang="en-US" sz="1400">
                <a:latin typeface="Arial" panose="020B0604020202020204" pitchFamily="34" charset="0"/>
              </a:rPr>
              <a:t>Noon</a:t>
            </a:r>
          </a:p>
        </p:txBody>
      </p:sp>
      <p:sp>
        <p:nvSpPr>
          <p:cNvPr id="17428" name="Text Box 20"/>
          <p:cNvSpPr txBox="1">
            <a:spLocks noChangeArrowheads="1"/>
          </p:cNvSpPr>
          <p:nvPr/>
        </p:nvSpPr>
        <p:spPr bwMode="auto">
          <a:xfrm>
            <a:off x="3579812" y="5683250"/>
            <a:ext cx="1295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altLang="en-US" sz="1400">
                <a:latin typeface="Arial" panose="020B0604020202020204" pitchFamily="34" charset="0"/>
              </a:rPr>
              <a:t>Noon</a:t>
            </a:r>
          </a:p>
        </p:txBody>
      </p:sp>
      <p:sp>
        <p:nvSpPr>
          <p:cNvPr id="45077" name="Line 21"/>
          <p:cNvSpPr>
            <a:spLocks noChangeShapeType="1"/>
          </p:cNvSpPr>
          <p:nvPr/>
        </p:nvSpPr>
        <p:spPr bwMode="auto">
          <a:xfrm flipV="1">
            <a:off x="3808412" y="2025650"/>
            <a:ext cx="2438400" cy="3200400"/>
          </a:xfrm>
          <a:prstGeom prst="line">
            <a:avLst/>
          </a:prstGeom>
          <a:noFill/>
          <a:ln w="1905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078" name="Text Box 22"/>
          <p:cNvSpPr txBox="1">
            <a:spLocks noChangeArrowheads="1"/>
          </p:cNvSpPr>
          <p:nvPr/>
        </p:nvSpPr>
        <p:spPr bwMode="auto">
          <a:xfrm>
            <a:off x="5332412" y="1797050"/>
            <a:ext cx="1295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altLang="en-US" sz="1400">
                <a:solidFill>
                  <a:schemeClr val="tx2"/>
                </a:solidFill>
                <a:latin typeface="Arial" panose="020B0604020202020204" pitchFamily="34" charset="0"/>
              </a:rPr>
              <a:t>Sleep</a:t>
            </a:r>
          </a:p>
        </p:txBody>
      </p:sp>
      <p:sp>
        <p:nvSpPr>
          <p:cNvPr id="45079" name="Text Box 23"/>
          <p:cNvSpPr txBox="1">
            <a:spLocks noChangeArrowheads="1"/>
          </p:cNvSpPr>
          <p:nvPr/>
        </p:nvSpPr>
        <p:spPr bwMode="auto">
          <a:xfrm>
            <a:off x="2817812" y="4997450"/>
            <a:ext cx="1295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altLang="en-US" sz="1400">
                <a:solidFill>
                  <a:schemeClr val="tx2"/>
                </a:solidFill>
                <a:latin typeface="Arial" panose="020B0604020202020204" pitchFamily="34" charset="0"/>
              </a:rPr>
              <a:t>Wake</a:t>
            </a:r>
          </a:p>
        </p:txBody>
      </p:sp>
      <p:sp>
        <p:nvSpPr>
          <p:cNvPr id="17432" name="Line 24"/>
          <p:cNvSpPr>
            <a:spLocks noChangeShapeType="1"/>
          </p:cNvSpPr>
          <p:nvPr/>
        </p:nvSpPr>
        <p:spPr bwMode="auto">
          <a:xfrm>
            <a:off x="7542212" y="5378450"/>
            <a:ext cx="0" cy="30480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081" name="Line 25"/>
          <p:cNvSpPr>
            <a:spLocks noChangeShapeType="1"/>
          </p:cNvSpPr>
          <p:nvPr/>
        </p:nvSpPr>
        <p:spPr bwMode="auto">
          <a:xfrm flipV="1">
            <a:off x="6932612" y="2025650"/>
            <a:ext cx="2438400" cy="3200400"/>
          </a:xfrm>
          <a:prstGeom prst="line">
            <a:avLst/>
          </a:prstGeom>
          <a:noFill/>
          <a:ln w="1905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082" name="Text Box 26"/>
          <p:cNvSpPr txBox="1">
            <a:spLocks noChangeArrowheads="1"/>
          </p:cNvSpPr>
          <p:nvPr/>
        </p:nvSpPr>
        <p:spPr bwMode="auto">
          <a:xfrm>
            <a:off x="5942012" y="4997450"/>
            <a:ext cx="1295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altLang="en-US" sz="1400">
                <a:solidFill>
                  <a:schemeClr val="tx2"/>
                </a:solidFill>
                <a:latin typeface="Arial" panose="020B0604020202020204" pitchFamily="34" charset="0"/>
              </a:rPr>
              <a:t>Wake</a:t>
            </a:r>
          </a:p>
        </p:txBody>
      </p:sp>
      <p:sp>
        <p:nvSpPr>
          <p:cNvPr id="45083" name="Text Box 27"/>
          <p:cNvSpPr txBox="1">
            <a:spLocks noChangeArrowheads="1"/>
          </p:cNvSpPr>
          <p:nvPr/>
        </p:nvSpPr>
        <p:spPr bwMode="auto">
          <a:xfrm>
            <a:off x="8380412" y="1873250"/>
            <a:ext cx="1295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altLang="en-US" sz="1400">
                <a:solidFill>
                  <a:schemeClr val="tx2"/>
                </a:solidFill>
                <a:latin typeface="Arial" panose="020B0604020202020204" pitchFamily="34" charset="0"/>
              </a:rPr>
              <a:t>Sleep</a:t>
            </a:r>
          </a:p>
        </p:txBody>
      </p:sp>
      <p:sp>
        <p:nvSpPr>
          <p:cNvPr id="45084" name="Freeform 28"/>
          <p:cNvSpPr>
            <a:spLocks/>
          </p:cNvSpPr>
          <p:nvPr/>
        </p:nvSpPr>
        <p:spPr bwMode="auto">
          <a:xfrm>
            <a:off x="9066212" y="1587500"/>
            <a:ext cx="685800" cy="2266950"/>
          </a:xfrm>
          <a:custGeom>
            <a:avLst/>
            <a:gdLst>
              <a:gd name="T0" fmla="*/ 0 w 432"/>
              <a:gd name="T1" fmla="*/ 2266950 h 1428"/>
              <a:gd name="T2" fmla="*/ 165100 w 432"/>
              <a:gd name="T3" fmla="*/ 1479550 h 1428"/>
              <a:gd name="T4" fmla="*/ 495300 w 432"/>
              <a:gd name="T5" fmla="*/ 196850 h 1428"/>
              <a:gd name="T6" fmla="*/ 685800 w 432"/>
              <a:gd name="T7" fmla="*/ 298450 h 14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2" h="1428">
                <a:moveTo>
                  <a:pt x="0" y="1428"/>
                </a:moveTo>
                <a:cubicBezTo>
                  <a:pt x="17" y="1346"/>
                  <a:pt x="52" y="1149"/>
                  <a:pt x="104" y="932"/>
                </a:cubicBezTo>
                <a:cubicBezTo>
                  <a:pt x="156" y="715"/>
                  <a:pt x="257" y="248"/>
                  <a:pt x="312" y="124"/>
                </a:cubicBezTo>
                <a:cubicBezTo>
                  <a:pt x="367" y="0"/>
                  <a:pt x="407" y="175"/>
                  <a:pt x="432" y="188"/>
                </a:cubicBezTo>
              </a:path>
            </a:pathLst>
          </a:custGeom>
          <a:noFill/>
          <a:ln w="9525"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37" name="Rectangle 29"/>
          <p:cNvSpPr>
            <a:spLocks noGrp="1" noChangeArrowheads="1"/>
          </p:cNvSpPr>
          <p:nvPr>
            <p:ph type="title" idx="4294967295"/>
          </p:nvPr>
        </p:nvSpPr>
        <p:spPr/>
        <p:txBody>
          <a:bodyPr/>
          <a:lstStyle/>
          <a:p>
            <a:pPr eaLnBrk="1" hangingPunct="1"/>
            <a:r>
              <a:rPr lang="en-US" altLang="en-US" sz="4000" b="1" dirty="0"/>
              <a:t>Combined Sleep Processes</a:t>
            </a:r>
          </a:p>
        </p:txBody>
      </p:sp>
      <p:sp>
        <p:nvSpPr>
          <p:cNvPr id="17438" name="Text Box 30"/>
          <p:cNvSpPr txBox="1">
            <a:spLocks noChangeArrowheads="1"/>
          </p:cNvSpPr>
          <p:nvPr/>
        </p:nvSpPr>
        <p:spPr bwMode="auto">
          <a:xfrm>
            <a:off x="1903412" y="5486400"/>
            <a:ext cx="1295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eaLnBrk="1" hangingPunct="1">
              <a:spcBef>
                <a:spcPct val="50000"/>
              </a:spcBef>
            </a:pPr>
            <a:r>
              <a:rPr lang="en-US" altLang="en-US" sz="1600" b="1">
                <a:latin typeface="Arial" panose="020B0604020202020204" pitchFamily="34" charset="0"/>
              </a:rPr>
              <a:t>Decreases</a:t>
            </a:r>
          </a:p>
        </p:txBody>
      </p:sp>
      <p:sp>
        <p:nvSpPr>
          <p:cNvPr id="45087" name="Text Box 31"/>
          <p:cNvSpPr txBox="1">
            <a:spLocks noChangeArrowheads="1"/>
          </p:cNvSpPr>
          <p:nvPr/>
        </p:nvSpPr>
        <p:spPr bwMode="auto">
          <a:xfrm>
            <a:off x="6742112" y="6131510"/>
            <a:ext cx="3886200" cy="46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435" tIns="49218" rIns="98435" bIns="49218">
            <a:spAutoFit/>
          </a:bodyPr>
          <a:lstStyle>
            <a:lvl1pPr defTabSz="984250">
              <a:defRPr>
                <a:solidFill>
                  <a:schemeClr val="tx1"/>
                </a:solidFill>
                <a:latin typeface="Times New Roman" panose="02020603050405020304" pitchFamily="18" charset="0"/>
              </a:defRPr>
            </a:lvl1pPr>
            <a:lvl2pPr marL="742950" indent="-285750" defTabSz="984250">
              <a:defRPr>
                <a:solidFill>
                  <a:schemeClr val="tx1"/>
                </a:solidFill>
                <a:latin typeface="Times New Roman" panose="02020603050405020304" pitchFamily="18" charset="0"/>
              </a:defRPr>
            </a:lvl2pPr>
            <a:lvl3pPr marL="1143000" indent="-228600" defTabSz="984250">
              <a:defRPr>
                <a:solidFill>
                  <a:schemeClr val="tx1"/>
                </a:solidFill>
                <a:latin typeface="Times New Roman" panose="02020603050405020304" pitchFamily="18" charset="0"/>
              </a:defRPr>
            </a:lvl3pPr>
            <a:lvl4pPr marL="1600200" indent="-228600" defTabSz="984250">
              <a:defRPr>
                <a:solidFill>
                  <a:schemeClr val="tx1"/>
                </a:solidFill>
                <a:latin typeface="Times New Roman" panose="02020603050405020304" pitchFamily="18" charset="0"/>
              </a:defRPr>
            </a:lvl4pPr>
            <a:lvl5pPr marL="2057400" indent="-228600" defTabSz="984250">
              <a:defRPr>
                <a:solidFill>
                  <a:schemeClr val="tx1"/>
                </a:solidFill>
                <a:latin typeface="Times New Roman" panose="02020603050405020304" pitchFamily="18" charset="0"/>
              </a:defRPr>
            </a:lvl5pPr>
            <a:lvl6pPr marL="2514600" indent="-228600" defTabSz="984250" eaLnBrk="0" fontAlgn="base" hangingPunct="0">
              <a:spcBef>
                <a:spcPct val="0"/>
              </a:spcBef>
              <a:spcAft>
                <a:spcPct val="0"/>
              </a:spcAft>
              <a:defRPr>
                <a:solidFill>
                  <a:schemeClr val="tx1"/>
                </a:solidFill>
                <a:latin typeface="Times New Roman" panose="02020603050405020304" pitchFamily="18" charset="0"/>
              </a:defRPr>
            </a:lvl6pPr>
            <a:lvl7pPr marL="2971800" indent="-228600" defTabSz="984250" eaLnBrk="0" fontAlgn="base" hangingPunct="0">
              <a:spcBef>
                <a:spcPct val="0"/>
              </a:spcBef>
              <a:spcAft>
                <a:spcPct val="0"/>
              </a:spcAft>
              <a:defRPr>
                <a:solidFill>
                  <a:schemeClr val="tx1"/>
                </a:solidFill>
                <a:latin typeface="Times New Roman" panose="02020603050405020304" pitchFamily="18" charset="0"/>
              </a:defRPr>
            </a:lvl7pPr>
            <a:lvl8pPr marL="3429000" indent="-228600" defTabSz="984250" eaLnBrk="0" fontAlgn="base" hangingPunct="0">
              <a:spcBef>
                <a:spcPct val="0"/>
              </a:spcBef>
              <a:spcAft>
                <a:spcPct val="0"/>
              </a:spcAft>
              <a:defRPr>
                <a:solidFill>
                  <a:schemeClr val="tx1"/>
                </a:solidFill>
                <a:latin typeface="Times New Roman" panose="02020603050405020304" pitchFamily="18" charset="0"/>
              </a:defRPr>
            </a:lvl8pPr>
            <a:lvl9pPr marL="3886200" indent="-228600" defTabSz="984250" eaLnBrk="0" fontAlgn="base" hangingPunct="0">
              <a:spcBef>
                <a:spcPct val="0"/>
              </a:spcBef>
              <a:spcAft>
                <a:spcPct val="0"/>
              </a:spcAft>
              <a:defRPr>
                <a:solidFill>
                  <a:schemeClr val="tx1"/>
                </a:solidFill>
                <a:latin typeface="Times New Roman" panose="02020603050405020304" pitchFamily="18" charset="0"/>
              </a:defRPr>
            </a:lvl9pPr>
          </a:lstStyle>
          <a:p>
            <a:pPr eaLnBrk="1" hangingPunct="1">
              <a:spcBef>
                <a:spcPct val="50000"/>
              </a:spcBef>
            </a:pPr>
            <a:r>
              <a:rPr lang="en-US" altLang="en-US" sz="900">
                <a:latin typeface="Arial" panose="020B0604020202020204" pitchFamily="34" charset="0"/>
              </a:rPr>
              <a:t>University of Virginia Center for Biological Timing. </a:t>
            </a:r>
            <a:br>
              <a:rPr lang="en-US" altLang="en-US" sz="900">
                <a:latin typeface="Arial" panose="020B0604020202020204" pitchFamily="34" charset="0"/>
              </a:rPr>
            </a:br>
            <a:r>
              <a:rPr lang="en-US" altLang="en-US" sz="900">
                <a:latin typeface="Arial" panose="020B0604020202020204" pitchFamily="34" charset="0"/>
              </a:rPr>
              <a:t>Available at: http://www.cbt.virginia.edu/tutorial/HUMANCLOCK.html</a:t>
            </a:r>
            <a:r>
              <a:rPr lang="en-US" altLang="en-US" sz="1500">
                <a:latin typeface="Arial" panose="020B0604020202020204" pitchFamily="34" charset="0"/>
              </a:rPr>
              <a:t>. </a:t>
            </a:r>
          </a:p>
        </p:txBody>
      </p:sp>
      <p:pic>
        <p:nvPicPr>
          <p:cNvPr id="32" name="Picture 31"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Slide Number Placeholder 3"/>
          <p:cNvSpPr>
            <a:spLocks noGrp="1"/>
          </p:cNvSpPr>
          <p:nvPr>
            <p:ph type="sldNum" sz="quarter" idx="12"/>
          </p:nvPr>
        </p:nvSpPr>
        <p:spPr>
          <a:xfrm>
            <a:off x="-2039" y="6573186"/>
            <a:ext cx="990601" cy="273049"/>
          </a:xfrm>
        </p:spPr>
        <p:txBody>
          <a:bodyPr/>
          <a:lstStyle/>
          <a:p>
            <a:pPr algn="l"/>
            <a:fld id="{E5137D0E-4A4F-4307-8994-C1891D747D59}" type="slidenum">
              <a:rPr lang="en-US" smtClean="0"/>
              <a:pPr algn="l"/>
              <a:t>38</a:t>
            </a:fld>
            <a:endParaRPr lang="en-US" dirty="0"/>
          </a:p>
        </p:txBody>
      </p:sp>
    </p:spTree>
    <p:extLst>
      <p:ext uri="{BB962C8B-B14F-4D97-AF65-F5344CB8AC3E}">
        <p14:creationId xmlns:p14="http://schemas.microsoft.com/office/powerpoint/2010/main" val="2667984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5059"/>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45079"/>
                                        </p:tgtEl>
                                        <p:attrNameLst>
                                          <p:attrName>style.visibility</p:attrName>
                                        </p:attrNameLst>
                                      </p:cBhvr>
                                      <p:to>
                                        <p:strVal val="visible"/>
                                      </p:to>
                                    </p:set>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45077"/>
                                        </p:tgtEl>
                                        <p:attrNameLst>
                                          <p:attrName>style.visibility</p:attrName>
                                        </p:attrNameLst>
                                      </p:cBhvr>
                                      <p:to>
                                        <p:strVal val="visible"/>
                                      </p:to>
                                    </p:set>
                                    <p:animEffect transition="in" filter="wipe(left)">
                                      <p:cBhvr>
                                        <p:cTn id="13" dur="500"/>
                                        <p:tgtEl>
                                          <p:spTgt spid="45077"/>
                                        </p:tgtEl>
                                      </p:cBhvr>
                                    </p:animEffect>
                                  </p:childTnLst>
                                </p:cTn>
                              </p:par>
                            </p:childTnLst>
                          </p:cTn>
                        </p:par>
                        <p:par>
                          <p:cTn id="14" fill="hold" nodeType="afterGroup">
                            <p:stCondLst>
                              <p:cond delay="1500"/>
                            </p:stCondLst>
                            <p:childTnLst>
                              <p:par>
                                <p:cTn id="15" presetID="1" presetClass="entr" presetSubtype="0" fill="hold" grpId="0" nodeType="afterEffect">
                                  <p:stCondLst>
                                    <p:cond delay="0"/>
                                  </p:stCondLst>
                                  <p:childTnLst>
                                    <p:set>
                                      <p:cBhvr>
                                        <p:cTn id="16" dur="1" fill="hold">
                                          <p:stCondLst>
                                            <p:cond delay="499"/>
                                          </p:stCondLst>
                                        </p:cTn>
                                        <p:tgtEl>
                                          <p:spTgt spid="45078"/>
                                        </p:tgtEl>
                                        <p:attrNameLst>
                                          <p:attrName>style.visibility</p:attrName>
                                        </p:attrNameLst>
                                      </p:cBhvr>
                                      <p:to>
                                        <p:strVal val="visible"/>
                                      </p:to>
                                    </p:set>
                                  </p:childTnLst>
                                </p:cTn>
                              </p:par>
                            </p:childTnLst>
                          </p:cTn>
                        </p:par>
                        <p:par>
                          <p:cTn id="17" fill="hold" nodeType="afterGroup">
                            <p:stCondLst>
                              <p:cond delay="2000"/>
                            </p:stCondLst>
                            <p:childTnLst>
                              <p:par>
                                <p:cTn id="18" presetID="1" presetClass="entr" presetSubtype="0" fill="hold" grpId="0" nodeType="afterEffect">
                                  <p:stCondLst>
                                    <p:cond delay="0"/>
                                  </p:stCondLst>
                                  <p:childTnLst>
                                    <p:set>
                                      <p:cBhvr>
                                        <p:cTn id="19" dur="1" fill="hold">
                                          <p:stCondLst>
                                            <p:cond delay="499"/>
                                          </p:stCondLst>
                                        </p:cTn>
                                        <p:tgtEl>
                                          <p:spTgt spid="45082"/>
                                        </p:tgtEl>
                                        <p:attrNameLst>
                                          <p:attrName>style.visibility</p:attrName>
                                        </p:attrNameLst>
                                      </p:cBhvr>
                                      <p:to>
                                        <p:strVal val="visible"/>
                                      </p:to>
                                    </p:set>
                                  </p:childTnLst>
                                </p:cTn>
                              </p:par>
                            </p:childTnLst>
                          </p:cTn>
                        </p:par>
                        <p:par>
                          <p:cTn id="20" fill="hold" nodeType="afterGroup">
                            <p:stCondLst>
                              <p:cond delay="2500"/>
                            </p:stCondLst>
                            <p:childTnLst>
                              <p:par>
                                <p:cTn id="21" presetID="22" presetClass="entr" presetSubtype="8" fill="hold" nodeType="afterEffect">
                                  <p:stCondLst>
                                    <p:cond delay="0"/>
                                  </p:stCondLst>
                                  <p:childTnLst>
                                    <p:set>
                                      <p:cBhvr>
                                        <p:cTn id="22" dur="1" fill="hold">
                                          <p:stCondLst>
                                            <p:cond delay="0"/>
                                          </p:stCondLst>
                                        </p:cTn>
                                        <p:tgtEl>
                                          <p:spTgt spid="45081"/>
                                        </p:tgtEl>
                                        <p:attrNameLst>
                                          <p:attrName>style.visibility</p:attrName>
                                        </p:attrNameLst>
                                      </p:cBhvr>
                                      <p:to>
                                        <p:strVal val="visible"/>
                                      </p:to>
                                    </p:set>
                                    <p:animEffect transition="in" filter="wipe(left)">
                                      <p:cBhvr>
                                        <p:cTn id="23" dur="500"/>
                                        <p:tgtEl>
                                          <p:spTgt spid="45081"/>
                                        </p:tgtEl>
                                      </p:cBhvr>
                                    </p:animEffect>
                                  </p:childTnLst>
                                </p:cTn>
                              </p:par>
                            </p:childTnLst>
                          </p:cTn>
                        </p:par>
                        <p:par>
                          <p:cTn id="24" fill="hold" nodeType="afterGroup">
                            <p:stCondLst>
                              <p:cond delay="3000"/>
                            </p:stCondLst>
                            <p:childTnLst>
                              <p:par>
                                <p:cTn id="25" presetID="1" presetClass="entr" presetSubtype="0" fill="hold" grpId="0" nodeType="afterEffect">
                                  <p:stCondLst>
                                    <p:cond delay="0"/>
                                  </p:stCondLst>
                                  <p:childTnLst>
                                    <p:set>
                                      <p:cBhvr>
                                        <p:cTn id="26" dur="1" fill="hold">
                                          <p:stCondLst>
                                            <p:cond delay="499"/>
                                          </p:stCondLst>
                                        </p:cTn>
                                        <p:tgtEl>
                                          <p:spTgt spid="4508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45061"/>
                                        </p:tgtEl>
                                        <p:attrNameLst>
                                          <p:attrName>style.visibility</p:attrName>
                                        </p:attrNameLst>
                                      </p:cBhvr>
                                      <p:to>
                                        <p:strVal val="visible"/>
                                      </p:to>
                                    </p:set>
                                  </p:childTnLst>
                                </p:cTn>
                              </p:par>
                            </p:childTnLst>
                          </p:cTn>
                        </p:par>
                        <p:par>
                          <p:cTn id="31" fill="hold" nodeType="afterGroup">
                            <p:stCondLst>
                              <p:cond delay="500"/>
                            </p:stCondLst>
                            <p:childTnLst>
                              <p:par>
                                <p:cTn id="32" presetID="22" presetClass="entr" presetSubtype="8" fill="hold" nodeType="afterEffect">
                                  <p:stCondLst>
                                    <p:cond delay="2000"/>
                                  </p:stCondLst>
                                  <p:childTnLst>
                                    <p:set>
                                      <p:cBhvr>
                                        <p:cTn id="33" dur="1" fill="hold">
                                          <p:stCondLst>
                                            <p:cond delay="0"/>
                                          </p:stCondLst>
                                        </p:cTn>
                                        <p:tgtEl>
                                          <p:spTgt spid="45072"/>
                                        </p:tgtEl>
                                        <p:attrNameLst>
                                          <p:attrName>style.visibility</p:attrName>
                                        </p:attrNameLst>
                                      </p:cBhvr>
                                      <p:to>
                                        <p:strVal val="visible"/>
                                      </p:to>
                                    </p:set>
                                    <p:animEffect transition="in" filter="wipe(left)">
                                      <p:cBhvr>
                                        <p:cTn id="34" dur="500"/>
                                        <p:tgtEl>
                                          <p:spTgt spid="45072"/>
                                        </p:tgtEl>
                                      </p:cBhvr>
                                    </p:animEffect>
                                  </p:childTnLst>
                                </p:cTn>
                              </p:par>
                            </p:childTnLst>
                          </p:cTn>
                        </p:par>
                        <p:par>
                          <p:cTn id="35" fill="hold" nodeType="afterGroup">
                            <p:stCondLst>
                              <p:cond delay="3000"/>
                            </p:stCondLst>
                            <p:childTnLst>
                              <p:par>
                                <p:cTn id="36" presetID="22" presetClass="entr" presetSubtype="8" fill="hold" nodeType="afterEffect">
                                  <p:stCondLst>
                                    <p:cond delay="0"/>
                                  </p:stCondLst>
                                  <p:childTnLst>
                                    <p:set>
                                      <p:cBhvr>
                                        <p:cTn id="37" dur="1" fill="hold">
                                          <p:stCondLst>
                                            <p:cond delay="0"/>
                                          </p:stCondLst>
                                        </p:cTn>
                                        <p:tgtEl>
                                          <p:spTgt spid="45073"/>
                                        </p:tgtEl>
                                        <p:attrNameLst>
                                          <p:attrName>style.visibility</p:attrName>
                                        </p:attrNameLst>
                                      </p:cBhvr>
                                      <p:to>
                                        <p:strVal val="visible"/>
                                      </p:to>
                                    </p:set>
                                    <p:animEffect transition="in" filter="wipe(left)">
                                      <p:cBhvr>
                                        <p:cTn id="38" dur="500"/>
                                        <p:tgtEl>
                                          <p:spTgt spid="45073"/>
                                        </p:tgtEl>
                                      </p:cBhvr>
                                    </p:animEffect>
                                  </p:childTnLst>
                                </p:cTn>
                              </p:par>
                            </p:childTnLst>
                          </p:cTn>
                        </p:par>
                        <p:par>
                          <p:cTn id="39" fill="hold" nodeType="afterGroup">
                            <p:stCondLst>
                              <p:cond delay="3500"/>
                            </p:stCondLst>
                            <p:childTnLst>
                              <p:par>
                                <p:cTn id="40" presetID="22" presetClass="entr" presetSubtype="8" fill="hold" nodeType="afterEffect">
                                  <p:stCondLst>
                                    <p:cond delay="0"/>
                                  </p:stCondLst>
                                  <p:childTnLst>
                                    <p:set>
                                      <p:cBhvr>
                                        <p:cTn id="41" dur="1" fill="hold">
                                          <p:stCondLst>
                                            <p:cond delay="0"/>
                                          </p:stCondLst>
                                        </p:cTn>
                                        <p:tgtEl>
                                          <p:spTgt spid="45084"/>
                                        </p:tgtEl>
                                        <p:attrNameLst>
                                          <p:attrName>style.visibility</p:attrName>
                                        </p:attrNameLst>
                                      </p:cBhvr>
                                      <p:to>
                                        <p:strVal val="visible"/>
                                      </p:to>
                                    </p:set>
                                    <p:animEffect transition="in" filter="wipe(left)">
                                      <p:cBhvr>
                                        <p:cTn id="42" dur="500"/>
                                        <p:tgtEl>
                                          <p:spTgt spid="45084"/>
                                        </p:tgtEl>
                                      </p:cBhvr>
                                    </p:animEffect>
                                  </p:childTnLst>
                                </p:cTn>
                              </p:par>
                            </p:childTnLst>
                          </p:cTn>
                        </p:par>
                        <p:par>
                          <p:cTn id="43" fill="hold" nodeType="afterGroup">
                            <p:stCondLst>
                              <p:cond delay="4000"/>
                            </p:stCondLst>
                            <p:childTnLst>
                              <p:par>
                                <p:cTn id="44" presetID="1" presetClass="entr" presetSubtype="0" fill="hold" grpId="0" nodeType="afterEffect">
                                  <p:stCondLst>
                                    <p:cond delay="0"/>
                                  </p:stCondLst>
                                  <p:childTnLst>
                                    <p:set>
                                      <p:cBhvr>
                                        <p:cTn id="45" dur="1" fill="hold">
                                          <p:stCondLst>
                                            <p:cond delay="499"/>
                                          </p:stCondLst>
                                        </p:cTn>
                                        <p:tgtEl>
                                          <p:spTgt spid="450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autoUpdateAnimBg="0"/>
      <p:bldP spid="45061" grpId="0" autoUpdateAnimBg="0"/>
      <p:bldP spid="45078" grpId="0" autoUpdateAnimBg="0"/>
      <p:bldP spid="45079" grpId="0" autoUpdateAnimBg="0"/>
      <p:bldP spid="45082" grpId="0" autoUpdateAnimBg="0"/>
      <p:bldP spid="45083" grpId="0" autoUpdateAnimBg="0"/>
      <p:bldP spid="45087"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The Two Process Model</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pic>
        <p:nvPicPr>
          <p:cNvPr id="6" name="Content Placeholder 5">
            <a:extLst>
              <a:ext uri="{FF2B5EF4-FFF2-40B4-BE49-F238E27FC236}">
                <a16:creationId xmlns:a16="http://schemas.microsoft.com/office/drawing/2014/main" id="{ADCA8AF7-1364-445F-B153-7F0A2099ADFD}"/>
              </a:ext>
            </a:extLst>
          </p:cNvPr>
          <p:cNvPicPr>
            <a:picLocks noChangeAspect="1"/>
          </p:cNvPicPr>
          <p:nvPr/>
        </p:nvPicPr>
        <p:blipFill>
          <a:blip r:embed="rId3"/>
          <a:stretch>
            <a:fillRect/>
          </a:stretch>
        </p:blipFill>
        <p:spPr>
          <a:xfrm>
            <a:off x="912268" y="1600200"/>
            <a:ext cx="9144544" cy="4465371"/>
          </a:xfrm>
          <a:prstGeom prst="rect">
            <a:avLst/>
          </a:prstGeom>
        </p:spPr>
      </p:pic>
      <p:sp>
        <p:nvSpPr>
          <p:cNvPr id="7" name="Slide Number Placeholder 6"/>
          <p:cNvSpPr>
            <a:spLocks noGrp="1"/>
          </p:cNvSpPr>
          <p:nvPr>
            <p:ph type="sldNum" sz="quarter" idx="12"/>
          </p:nvPr>
        </p:nvSpPr>
        <p:spPr>
          <a:xfrm>
            <a:off x="19153" y="6547076"/>
            <a:ext cx="990601" cy="273049"/>
          </a:xfrm>
        </p:spPr>
        <p:txBody>
          <a:bodyPr/>
          <a:lstStyle/>
          <a:p>
            <a:pPr algn="l"/>
            <a:fld id="{E5137D0E-4A4F-4307-8994-C1891D747D59}" type="slidenum">
              <a:rPr lang="en-US" smtClean="0"/>
              <a:pPr algn="l"/>
              <a:t>39</a:t>
            </a:fld>
            <a:endParaRPr lang="en-US" dirty="0"/>
          </a:p>
        </p:txBody>
      </p:sp>
    </p:spTree>
    <p:extLst>
      <p:ext uri="{BB962C8B-B14F-4D97-AF65-F5344CB8AC3E}">
        <p14:creationId xmlns:p14="http://schemas.microsoft.com/office/powerpoint/2010/main" val="385277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226027" y="1828800"/>
            <a:ext cx="9601200" cy="4267200"/>
          </a:xfrm>
        </p:spPr>
        <p:txBody>
          <a:bodyPr anchor="ctr">
            <a:normAutofit fontScale="90000"/>
          </a:bodyPr>
          <a:lstStyle/>
          <a:p>
            <a:r>
              <a:rPr lang="en-US" sz="2000" dirty="0"/>
              <a:t>I do have an interactive e-book that has everything you need to do CBT for Insomnia, (including educational videos, patient handouts, spreadsheets for calculations, and sleep logs) but beyond mentioning that it is for sale at </a:t>
            </a:r>
            <a:r>
              <a:rPr lang="en-US" sz="2000" dirty="0">
                <a:hlinkClick r:id="rId2"/>
              </a:rPr>
              <a:t>https://sumushealth.com/i-somnia-e-book</a:t>
            </a:r>
            <a:r>
              <a:rPr lang="en-US" sz="2000" dirty="0"/>
              <a:t> I won’t be pitching it.  </a:t>
            </a:r>
            <a:br>
              <a:rPr lang="en-US" sz="2000" dirty="0"/>
            </a:br>
            <a:br>
              <a:rPr lang="en-US" sz="2000" dirty="0"/>
            </a:br>
            <a:r>
              <a:rPr lang="en-US" sz="2000" dirty="0"/>
              <a:t>I also do clinical consultation for those seeking certification at </a:t>
            </a:r>
            <a:r>
              <a:rPr lang="en-US" sz="2000" dirty="0">
                <a:hlinkClick r:id="rId3"/>
              </a:rPr>
              <a:t>https://sumushealth.com/sleep-services</a:t>
            </a:r>
            <a:br>
              <a:rPr lang="en-US" sz="2000" dirty="0"/>
            </a:br>
            <a:br>
              <a:rPr lang="en-US" sz="2000" dirty="0"/>
            </a:br>
            <a:r>
              <a:rPr lang="en-US" sz="2000" dirty="0"/>
              <a:t>I also provide telehealth BSM services at </a:t>
            </a:r>
            <a:r>
              <a:rPr lang="en-US" sz="2000" dirty="0">
                <a:hlinkClick r:id="rId4"/>
              </a:rPr>
              <a:t>www.sumushealth.com</a:t>
            </a:r>
            <a:r>
              <a:rPr lang="en-US" sz="2000" dirty="0"/>
              <a:t> </a:t>
            </a:r>
            <a:br>
              <a:rPr lang="en-US" sz="2000" dirty="0"/>
            </a:br>
            <a:br>
              <a:rPr lang="en-US" sz="2000" dirty="0"/>
            </a:br>
            <a:r>
              <a:rPr lang="en-US" sz="2000" dirty="0"/>
              <a:t>I was on the Executive Council/Board of Directors for the Society of </a:t>
            </a:r>
            <a:br>
              <a:rPr lang="en-US" sz="2000" dirty="0"/>
            </a:br>
            <a:r>
              <a:rPr lang="en-US" sz="2000" dirty="0"/>
              <a:t>Behavioral Sleep Medicine for 6.3 years and am currently heading a task force on how to integrate BSM into primary care.</a:t>
            </a:r>
            <a:br>
              <a:rPr lang="en-US" sz="2000" dirty="0"/>
            </a:br>
            <a:br>
              <a:rPr lang="en-US" sz="2000" dirty="0"/>
            </a:br>
            <a:r>
              <a:rPr lang="en-US" sz="2000" dirty="0"/>
              <a:t>I do paid consulting for </a:t>
            </a:r>
            <a:r>
              <a:rPr lang="en-US" sz="2000" dirty="0" err="1"/>
              <a:t>Itamar</a:t>
            </a:r>
            <a:r>
              <a:rPr lang="en-US" sz="2000" dirty="0"/>
              <a:t> Medical and Inspire Medical.</a:t>
            </a:r>
            <a:br>
              <a:rPr lang="en-US" sz="2800" dirty="0"/>
            </a:br>
            <a:endParaRPr lang="en-US" sz="2800" dirty="0"/>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p:cNvSpPr txBox="1"/>
          <p:nvPr/>
        </p:nvSpPr>
        <p:spPr>
          <a:xfrm>
            <a:off x="1598612" y="437347"/>
            <a:ext cx="8915400" cy="954107"/>
          </a:xfrm>
          <a:prstGeom prst="rect">
            <a:avLst/>
          </a:prstGeom>
          <a:noFill/>
          <a:ln>
            <a:solidFill>
              <a:schemeClr val="bg2"/>
            </a:solidFill>
          </a:ln>
        </p:spPr>
        <p:txBody>
          <a:bodyPr wrap="square" rtlCol="0" anchor="ctr" anchorCtr="0">
            <a:spAutoFit/>
          </a:bodyPr>
          <a:lstStyle/>
          <a:p>
            <a:pPr algn="ctr"/>
            <a:r>
              <a:rPr lang="en-US" sz="2800" dirty="0">
                <a:solidFill>
                  <a:srgbClr val="7030A0"/>
                </a:solidFill>
              </a:rPr>
              <a:t>I’ve always wanted them,</a:t>
            </a:r>
          </a:p>
          <a:p>
            <a:pPr algn="ctr"/>
            <a:r>
              <a:rPr lang="en-US" sz="2800" dirty="0">
                <a:solidFill>
                  <a:srgbClr val="7030A0"/>
                </a:solidFill>
              </a:rPr>
              <a:t>and now I have them - Disclosures</a:t>
            </a:r>
          </a:p>
        </p:txBody>
      </p:sp>
      <p:sp>
        <p:nvSpPr>
          <p:cNvPr id="7" name="Slide Number Placeholder 6"/>
          <p:cNvSpPr>
            <a:spLocks noGrp="1"/>
          </p:cNvSpPr>
          <p:nvPr>
            <p:ph type="sldNum" sz="quarter" idx="12"/>
          </p:nvPr>
        </p:nvSpPr>
        <p:spPr>
          <a:xfrm>
            <a:off x="6528" y="6497540"/>
            <a:ext cx="990601" cy="273049"/>
          </a:xfrm>
        </p:spPr>
        <p:txBody>
          <a:bodyPr/>
          <a:lstStyle/>
          <a:p>
            <a:pPr algn="l"/>
            <a:fld id="{E5137D0E-4A4F-4307-8994-C1891D747D59}" type="slidenum">
              <a:rPr lang="en-US" smtClean="0"/>
              <a:pPr algn="l"/>
              <a:t>4</a:t>
            </a:fld>
            <a:endParaRPr lang="en-US" dirty="0"/>
          </a:p>
        </p:txBody>
      </p:sp>
    </p:spTree>
    <p:extLst>
      <p:ext uri="{BB962C8B-B14F-4D97-AF65-F5344CB8AC3E}">
        <p14:creationId xmlns:p14="http://schemas.microsoft.com/office/powerpoint/2010/main" val="729877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The Two Process Model</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pic>
        <p:nvPicPr>
          <p:cNvPr id="4" name="Picture 4">
            <a:extLst>
              <a:ext uri="{FF2B5EF4-FFF2-40B4-BE49-F238E27FC236}">
                <a16:creationId xmlns:a16="http://schemas.microsoft.com/office/drawing/2014/main" id="{9994AC82-FFE4-428F-9331-658A3BF968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7864" y="2209800"/>
            <a:ext cx="8718948" cy="3909903"/>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a:extLst>
              <a:ext uri="{FF2B5EF4-FFF2-40B4-BE49-F238E27FC236}">
                <a16:creationId xmlns:a16="http://schemas.microsoft.com/office/drawing/2014/main" id="{DAA0F2A5-13D9-4F99-B37C-B9DE772FC85F}"/>
              </a:ext>
            </a:extLst>
          </p:cNvPr>
          <p:cNvCxnSpPr/>
          <p:nvPr/>
        </p:nvCxnSpPr>
        <p:spPr>
          <a:xfrm flipV="1">
            <a:off x="2621862" y="3505200"/>
            <a:ext cx="6259802" cy="49868"/>
          </a:xfrm>
          <a:prstGeom prst="line">
            <a:avLst/>
          </a:prstGeom>
          <a:ln>
            <a:solidFill>
              <a:srgbClr val="FF0000"/>
            </a:solidFill>
          </a:ln>
        </p:spPr>
        <p:style>
          <a:lnRef idx="3">
            <a:schemeClr val="accent5"/>
          </a:lnRef>
          <a:fillRef idx="0">
            <a:schemeClr val="accent5"/>
          </a:fillRef>
          <a:effectRef idx="2">
            <a:schemeClr val="accent5"/>
          </a:effectRef>
          <a:fontRef idx="minor">
            <a:schemeClr val="tx1"/>
          </a:fontRef>
        </p:style>
      </p:cxnSp>
      <p:sp>
        <p:nvSpPr>
          <p:cNvPr id="8" name="Slide Number Placeholder 7"/>
          <p:cNvSpPr>
            <a:spLocks noGrp="1"/>
          </p:cNvSpPr>
          <p:nvPr>
            <p:ph type="sldNum" sz="quarter" idx="12"/>
          </p:nvPr>
        </p:nvSpPr>
        <p:spPr>
          <a:xfrm>
            <a:off x="-4744" y="6584951"/>
            <a:ext cx="990601" cy="273049"/>
          </a:xfrm>
        </p:spPr>
        <p:txBody>
          <a:bodyPr/>
          <a:lstStyle/>
          <a:p>
            <a:pPr algn="l"/>
            <a:fld id="{E5137D0E-4A4F-4307-8994-C1891D747D59}" type="slidenum">
              <a:rPr lang="en-US" smtClean="0"/>
              <a:pPr algn="l"/>
              <a:t>40</a:t>
            </a:fld>
            <a:endParaRPr lang="en-US" dirty="0"/>
          </a:p>
        </p:txBody>
      </p:sp>
    </p:spTree>
    <p:extLst>
      <p:ext uri="{BB962C8B-B14F-4D97-AF65-F5344CB8AC3E}">
        <p14:creationId xmlns:p14="http://schemas.microsoft.com/office/powerpoint/2010/main" val="1153427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What does a nap do to sleep pressure?</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pic>
        <p:nvPicPr>
          <p:cNvPr id="5" name="Picture 4">
            <a:extLst>
              <a:ext uri="{FF2B5EF4-FFF2-40B4-BE49-F238E27FC236}">
                <a16:creationId xmlns:a16="http://schemas.microsoft.com/office/drawing/2014/main" id="{B25237B5-4154-4541-ADF8-F5E10ACA0D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2390" y="2236048"/>
            <a:ext cx="8718948" cy="3909903"/>
          </a:xfrm>
          <a:prstGeom prst="rect">
            <a:avLst/>
          </a:prstGeom>
          <a:solidFill>
            <a:schemeClr val="bg1"/>
          </a:solidFill>
          <a:ln>
            <a:solidFill>
              <a:schemeClr val="bg1"/>
            </a:solidFill>
          </a:ln>
        </p:spPr>
      </p:pic>
      <p:cxnSp>
        <p:nvCxnSpPr>
          <p:cNvPr id="6" name="Straight Connector 5">
            <a:extLst>
              <a:ext uri="{FF2B5EF4-FFF2-40B4-BE49-F238E27FC236}">
                <a16:creationId xmlns:a16="http://schemas.microsoft.com/office/drawing/2014/main" id="{967B4F2B-5B17-4E40-AE07-3589CDA8580F}"/>
              </a:ext>
            </a:extLst>
          </p:cNvPr>
          <p:cNvCxnSpPr/>
          <p:nvPr/>
        </p:nvCxnSpPr>
        <p:spPr>
          <a:xfrm flipV="1">
            <a:off x="2474716" y="3505200"/>
            <a:ext cx="6134296" cy="31938"/>
          </a:xfrm>
          <a:prstGeom prst="line">
            <a:avLst/>
          </a:prstGeom>
          <a:ln>
            <a:solidFill>
              <a:schemeClr val="bg1"/>
            </a:solidFill>
          </a:ln>
        </p:spPr>
        <p:style>
          <a:lnRef idx="3">
            <a:schemeClr val="accent5"/>
          </a:lnRef>
          <a:fillRef idx="0">
            <a:schemeClr val="accent5"/>
          </a:fillRef>
          <a:effectRef idx="2">
            <a:schemeClr val="accent5"/>
          </a:effectRef>
          <a:fontRef idx="minor">
            <a:schemeClr val="tx1"/>
          </a:fontRef>
        </p:style>
      </p:cxnSp>
      <p:sp>
        <p:nvSpPr>
          <p:cNvPr id="7" name="Rectangle 6"/>
          <p:cNvSpPr/>
          <p:nvPr/>
        </p:nvSpPr>
        <p:spPr>
          <a:xfrm>
            <a:off x="3884612" y="3505200"/>
            <a:ext cx="1219200" cy="457200"/>
          </a:xfrm>
          <a:prstGeom prst="rect">
            <a:avLst/>
          </a:prstGeom>
          <a:solidFill>
            <a:schemeClr val="bg1"/>
          </a:solidFill>
          <a:ln>
            <a:solidFill>
              <a:schemeClr val="bg1"/>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dirty="0"/>
          </a:p>
        </p:txBody>
      </p:sp>
      <mc:AlternateContent xmlns:mc="http://schemas.openxmlformats.org/markup-compatibility/2006" xmlns:p14="http://schemas.microsoft.com/office/powerpoint/2010/main">
        <mc:Choice Requires="p14">
          <p:contentPart p14:bwMode="auto" r:id="rId4">
            <p14:nvContentPartPr>
              <p14:cNvPr id="9" name="Ink 8">
                <a:extLst>
                  <a:ext uri="{FF2B5EF4-FFF2-40B4-BE49-F238E27FC236}">
                    <a16:creationId xmlns:a16="http://schemas.microsoft.com/office/drawing/2014/main" id="{0234E4E8-FC6D-454F-8BDF-78112F36E334}"/>
                  </a:ext>
                </a:extLst>
              </p14:cNvPr>
              <p14:cNvContentPartPr/>
              <p14:nvPr/>
            </p14:nvContentPartPr>
            <p14:xfrm>
              <a:off x="3808412" y="4070538"/>
              <a:ext cx="1028160" cy="466200"/>
            </p14:xfrm>
          </p:contentPart>
        </mc:Choice>
        <mc:Fallback xmlns="">
          <p:pic>
            <p:nvPicPr>
              <p:cNvPr id="9" name="Ink 8">
                <a:extLst>
                  <a:ext uri="{FF2B5EF4-FFF2-40B4-BE49-F238E27FC236}">
                    <a16:creationId xmlns:a16="http://schemas.microsoft.com/office/drawing/2014/main" id="{0234E4E8-FC6D-454F-8BDF-78112F36E334}"/>
                  </a:ext>
                </a:extLst>
              </p:cNvPr>
              <p:cNvPicPr/>
              <p:nvPr/>
            </p:nvPicPr>
            <p:blipFill>
              <a:blip r:embed="rId5"/>
              <a:stretch>
                <a:fillRect/>
              </a:stretch>
            </p:blipFill>
            <p:spPr>
              <a:xfrm>
                <a:off x="3790412" y="4052538"/>
                <a:ext cx="1064160" cy="502200"/>
              </a:xfrm>
              <a:prstGeom prst="rect">
                <a:avLst/>
              </a:prstGeom>
            </p:spPr>
          </p:pic>
        </mc:Fallback>
      </mc:AlternateContent>
      <p:sp>
        <p:nvSpPr>
          <p:cNvPr id="10" name="Rectangle 9"/>
          <p:cNvSpPr/>
          <p:nvPr/>
        </p:nvSpPr>
        <p:spPr>
          <a:xfrm>
            <a:off x="3808412" y="3886200"/>
            <a:ext cx="457200" cy="304800"/>
          </a:xfrm>
          <a:prstGeom prst="rect">
            <a:avLst/>
          </a:prstGeom>
          <a:solidFill>
            <a:schemeClr val="bg1"/>
          </a:solidFill>
          <a:ln>
            <a:solidFill>
              <a:schemeClr val="bg1"/>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967B4F2B-5B17-4E40-AE07-3589CDA8580F}"/>
              </a:ext>
            </a:extLst>
          </p:cNvPr>
          <p:cNvCxnSpPr/>
          <p:nvPr/>
        </p:nvCxnSpPr>
        <p:spPr>
          <a:xfrm flipV="1">
            <a:off x="2474716" y="3473262"/>
            <a:ext cx="6134296" cy="31938"/>
          </a:xfrm>
          <a:prstGeom prst="line">
            <a:avLst/>
          </a:prstGeom>
          <a:ln>
            <a:solidFill>
              <a:srgbClr val="FF0000"/>
            </a:solidFill>
          </a:ln>
        </p:spPr>
        <p:style>
          <a:lnRef idx="3">
            <a:schemeClr val="accent5"/>
          </a:lnRef>
          <a:fillRef idx="0">
            <a:schemeClr val="accent5"/>
          </a:fillRef>
          <a:effectRef idx="2">
            <a:schemeClr val="accent5"/>
          </a:effectRef>
          <a:fontRef idx="minor">
            <a:schemeClr val="tx1"/>
          </a:fontRef>
        </p:style>
      </p:cxnSp>
      <p:sp>
        <p:nvSpPr>
          <p:cNvPr id="12" name="Slide Number Placeholder 11"/>
          <p:cNvSpPr>
            <a:spLocks noGrp="1"/>
          </p:cNvSpPr>
          <p:nvPr>
            <p:ph type="sldNum" sz="quarter" idx="12"/>
          </p:nvPr>
        </p:nvSpPr>
        <p:spPr>
          <a:xfrm>
            <a:off x="0" y="6547076"/>
            <a:ext cx="990601" cy="273049"/>
          </a:xfrm>
        </p:spPr>
        <p:txBody>
          <a:bodyPr/>
          <a:lstStyle/>
          <a:p>
            <a:pPr algn="l"/>
            <a:fld id="{E5137D0E-4A4F-4307-8994-C1891D747D59}" type="slidenum">
              <a:rPr lang="en-US" smtClean="0"/>
              <a:pPr algn="l"/>
              <a:t>41</a:t>
            </a:fld>
            <a:endParaRPr lang="en-US" dirty="0"/>
          </a:p>
        </p:txBody>
      </p:sp>
    </p:spTree>
    <p:extLst>
      <p:ext uri="{BB962C8B-B14F-4D97-AF65-F5344CB8AC3E}">
        <p14:creationId xmlns:p14="http://schemas.microsoft.com/office/powerpoint/2010/main" val="3645484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ln>
            <a:solidFill>
              <a:srgbClr val="FF0000"/>
            </a:solidFill>
          </a:ln>
        </p:spPr>
        <p:txBody>
          <a:bodyPr anchor="ctr"/>
          <a:lstStyle/>
          <a:p>
            <a:r>
              <a:rPr lang="en-US" dirty="0"/>
              <a:t>The “Forbidden Zone!” </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pic>
        <p:nvPicPr>
          <p:cNvPr id="9" name="Content Placeholder 5">
            <a:extLst>
              <a:ext uri="{FF2B5EF4-FFF2-40B4-BE49-F238E27FC236}">
                <a16:creationId xmlns:a16="http://schemas.microsoft.com/office/drawing/2014/main" id="{ADCA8AF7-1364-445F-B153-7F0A2099ADFD}"/>
              </a:ext>
            </a:extLst>
          </p:cNvPr>
          <p:cNvPicPr>
            <a:picLocks noChangeAspect="1"/>
          </p:cNvPicPr>
          <p:nvPr/>
        </p:nvPicPr>
        <p:blipFill>
          <a:blip r:embed="rId3"/>
          <a:stretch>
            <a:fillRect/>
          </a:stretch>
        </p:blipFill>
        <p:spPr>
          <a:xfrm>
            <a:off x="935028" y="1828800"/>
            <a:ext cx="9144544" cy="4465371"/>
          </a:xfrm>
          <a:prstGeom prst="rect">
            <a:avLst/>
          </a:prstGeom>
        </p:spPr>
      </p:pic>
      <mc:AlternateContent xmlns:mc="http://schemas.openxmlformats.org/markup-compatibility/2006" xmlns:p14="http://schemas.microsoft.com/office/powerpoint/2010/main">
        <mc:Choice Requires="p14">
          <p:contentPart p14:bwMode="auto" r:id="rId4">
            <p14:nvContentPartPr>
              <p14:cNvPr id="10" name="Ink 9">
                <a:extLst>
                  <a:ext uri="{FF2B5EF4-FFF2-40B4-BE49-F238E27FC236}">
                    <a16:creationId xmlns:a16="http://schemas.microsoft.com/office/drawing/2014/main" id="{EB319F1B-33E8-4CF0-9E1E-75F8B30ECE0E}"/>
                  </a:ext>
                </a:extLst>
              </p14:cNvPr>
              <p14:cNvContentPartPr/>
              <p14:nvPr/>
            </p14:nvContentPartPr>
            <p14:xfrm>
              <a:off x="5039889" y="3192834"/>
              <a:ext cx="1634040" cy="1227600"/>
            </p14:xfrm>
          </p:contentPart>
        </mc:Choice>
        <mc:Fallback xmlns="">
          <p:pic>
            <p:nvPicPr>
              <p:cNvPr id="10" name="Ink 9">
                <a:extLst>
                  <a:ext uri="{FF2B5EF4-FFF2-40B4-BE49-F238E27FC236}">
                    <a16:creationId xmlns:a16="http://schemas.microsoft.com/office/drawing/2014/main" id="{EB319F1B-33E8-4CF0-9E1E-75F8B30ECE0E}"/>
                  </a:ext>
                </a:extLst>
              </p:cNvPr>
              <p:cNvPicPr/>
              <p:nvPr/>
            </p:nvPicPr>
            <p:blipFill>
              <a:blip r:embed="rId5"/>
              <a:stretch>
                <a:fillRect/>
              </a:stretch>
            </p:blipFill>
            <p:spPr>
              <a:xfrm>
                <a:off x="5030887" y="3183834"/>
                <a:ext cx="1652044" cy="12456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4" name="Ink 13"/>
              <p14:cNvContentPartPr/>
              <p14:nvPr/>
            </p14:nvContentPartPr>
            <p14:xfrm>
              <a:off x="10555548" y="3307907"/>
              <a:ext cx="360" cy="6480"/>
            </p14:xfrm>
          </p:contentPart>
        </mc:Choice>
        <mc:Fallback xmlns="">
          <p:pic>
            <p:nvPicPr>
              <p:cNvPr id="14" name="Ink 13"/>
              <p:cNvPicPr/>
              <p:nvPr/>
            </p:nvPicPr>
            <p:blipFill>
              <a:blip r:embed="rId10"/>
              <a:stretch>
                <a:fillRect/>
              </a:stretch>
            </p:blipFill>
            <p:spPr>
              <a:xfrm>
                <a:off x="10537548" y="3289907"/>
                <a:ext cx="36360" cy="42480"/>
              </a:xfrm>
              <a:prstGeom prst="rect">
                <a:avLst/>
              </a:prstGeom>
            </p:spPr>
          </p:pic>
        </mc:Fallback>
      </mc:AlternateContent>
      <p:sp>
        <p:nvSpPr>
          <p:cNvPr id="6" name="Slide Number Placeholder 5"/>
          <p:cNvSpPr>
            <a:spLocks noGrp="1"/>
          </p:cNvSpPr>
          <p:nvPr>
            <p:ph type="sldNum" sz="quarter" idx="12"/>
          </p:nvPr>
        </p:nvSpPr>
        <p:spPr>
          <a:xfrm>
            <a:off x="0" y="6547076"/>
            <a:ext cx="990601" cy="273049"/>
          </a:xfrm>
        </p:spPr>
        <p:txBody>
          <a:bodyPr/>
          <a:lstStyle/>
          <a:p>
            <a:pPr algn="l"/>
            <a:fld id="{E5137D0E-4A4F-4307-8994-C1891D747D59}" type="slidenum">
              <a:rPr lang="en-US" smtClean="0"/>
              <a:pPr algn="l"/>
              <a:t>42</a:t>
            </a:fld>
            <a:endParaRPr lang="en-US" dirty="0"/>
          </a:p>
        </p:txBody>
      </p:sp>
    </p:spTree>
    <p:extLst>
      <p:ext uri="{BB962C8B-B14F-4D97-AF65-F5344CB8AC3E}">
        <p14:creationId xmlns:p14="http://schemas.microsoft.com/office/powerpoint/2010/main" val="89729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Circadian Clock (SCN)</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pic>
        <p:nvPicPr>
          <p:cNvPr id="4"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7978" y="1904999"/>
            <a:ext cx="8352634" cy="4729065"/>
          </a:xfrm>
          <a:prstGeom prst="rect">
            <a:avLst/>
          </a:prstGeom>
        </p:spPr>
      </p:pic>
      <p:sp>
        <p:nvSpPr>
          <p:cNvPr id="7" name="Slide Number Placeholder 6"/>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43</a:t>
            </a:fld>
            <a:endParaRPr lang="en-US" dirty="0"/>
          </a:p>
        </p:txBody>
      </p:sp>
    </p:spTree>
    <p:extLst>
      <p:ext uri="{BB962C8B-B14F-4D97-AF65-F5344CB8AC3E}">
        <p14:creationId xmlns:p14="http://schemas.microsoft.com/office/powerpoint/2010/main" val="772627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25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pic>
        <p:nvPicPr>
          <p:cNvPr id="4" name="Picture 2" descr="C:\Users\b8364\Desktop\circadian+rhythm+pie+chart_jpg_files\circadian+rhythm+pie+char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6212" y="685800"/>
            <a:ext cx="8388890" cy="5791200"/>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a:xfrm>
            <a:off x="0" y="6601634"/>
            <a:ext cx="990601" cy="273049"/>
          </a:xfrm>
        </p:spPr>
        <p:txBody>
          <a:bodyPr/>
          <a:lstStyle/>
          <a:p>
            <a:pPr algn="l"/>
            <a:fld id="{E5137D0E-4A4F-4307-8994-C1891D747D59}" type="slidenum">
              <a:rPr lang="en-US" smtClean="0"/>
              <a:pPr algn="l"/>
              <a:t>44</a:t>
            </a:fld>
            <a:endParaRPr lang="en-US" dirty="0"/>
          </a:p>
        </p:txBody>
      </p:sp>
    </p:spTree>
    <p:extLst>
      <p:ext uri="{BB962C8B-B14F-4D97-AF65-F5344CB8AC3E}">
        <p14:creationId xmlns:p14="http://schemas.microsoft.com/office/powerpoint/2010/main" val="3936600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What time is it?</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pic>
        <p:nvPicPr>
          <p:cNvPr id="4" name="Content Placeholder 7" descr="C:\Users\Rick\Desktop\Two model process of sleep.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0612" y="3354238"/>
            <a:ext cx="6705600" cy="327829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284412" y="1699711"/>
            <a:ext cx="6705600" cy="1631216"/>
          </a:xfrm>
          <a:prstGeom prst="rect">
            <a:avLst/>
          </a:prstGeom>
          <a:noFill/>
        </p:spPr>
        <p:txBody>
          <a:bodyPr wrap="square" rtlCol="0">
            <a:spAutoFit/>
          </a:bodyPr>
          <a:lstStyle/>
          <a:p>
            <a:r>
              <a:rPr lang="en-US" sz="2000" b="1" dirty="0"/>
              <a:t>Children </a:t>
            </a:r>
            <a:r>
              <a:rPr lang="en-US" sz="2000" dirty="0"/>
              <a:t>– Approximately 24 hours per cycle</a:t>
            </a:r>
          </a:p>
          <a:p>
            <a:r>
              <a:rPr lang="en-US" sz="2000" b="1" dirty="0"/>
              <a:t>Adolescents</a:t>
            </a:r>
            <a:r>
              <a:rPr lang="en-US" sz="2000" dirty="0"/>
              <a:t> – Approximately 26-27 hours per cycle</a:t>
            </a:r>
          </a:p>
          <a:p>
            <a:r>
              <a:rPr lang="en-US" sz="2000" b="1" dirty="0"/>
              <a:t>Working-Aged Adults </a:t>
            </a:r>
            <a:r>
              <a:rPr lang="en-US" sz="2000" dirty="0"/>
              <a:t>– Approximately 24.3-25 hours per cycle</a:t>
            </a:r>
          </a:p>
          <a:p>
            <a:r>
              <a:rPr lang="en-US" sz="2000" b="1" dirty="0"/>
              <a:t>Geriatric Age </a:t>
            </a:r>
            <a:r>
              <a:rPr lang="en-US" sz="2000" dirty="0"/>
              <a:t>– Approximately 22-23 hours per cycle</a:t>
            </a:r>
          </a:p>
        </p:txBody>
      </p:sp>
      <p:sp>
        <p:nvSpPr>
          <p:cNvPr id="8" name="Slide Number Placeholder 7"/>
          <p:cNvSpPr>
            <a:spLocks noGrp="1"/>
          </p:cNvSpPr>
          <p:nvPr>
            <p:ph type="sldNum" sz="quarter" idx="12"/>
          </p:nvPr>
        </p:nvSpPr>
        <p:spPr>
          <a:xfrm>
            <a:off x="-7450" y="6552487"/>
            <a:ext cx="990601" cy="273049"/>
          </a:xfrm>
        </p:spPr>
        <p:txBody>
          <a:bodyPr/>
          <a:lstStyle/>
          <a:p>
            <a:pPr algn="l"/>
            <a:fld id="{E5137D0E-4A4F-4307-8994-C1891D747D59}" type="slidenum">
              <a:rPr lang="en-US" smtClean="0"/>
              <a:pPr algn="l"/>
              <a:t>45</a:t>
            </a:fld>
            <a:endParaRPr lang="en-US" dirty="0"/>
          </a:p>
        </p:txBody>
      </p:sp>
    </p:spTree>
    <p:extLst>
      <p:ext uri="{BB962C8B-B14F-4D97-AF65-F5344CB8AC3E}">
        <p14:creationId xmlns:p14="http://schemas.microsoft.com/office/powerpoint/2010/main" val="1925251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Tying it all together . . .</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Content Placeholder 2"/>
          <p:cNvSpPr txBox="1">
            <a:spLocks/>
          </p:cNvSpPr>
          <p:nvPr/>
        </p:nvSpPr>
        <p:spPr>
          <a:xfrm>
            <a:off x="1446212" y="1981200"/>
            <a:ext cx="8229600" cy="4983162"/>
          </a:xfrm>
          <a:prstGeom prst="rect">
            <a:avLst/>
          </a:prstGeom>
        </p:spPr>
        <p:txBody>
          <a:bodyPr>
            <a:normAutofit fontScale="32500" lnSpcReduction="20000"/>
          </a:bodyPr>
          <a:lstStyle>
            <a:lvl1pPr marL="223838" indent="-223838" algn="l" defTabSz="914400" rtl="0" eaLnBrk="1" latinLnBrk="0" hangingPunct="1">
              <a:lnSpc>
                <a:spcPct val="90000"/>
              </a:lnSpc>
              <a:spcBef>
                <a:spcPts val="1800"/>
              </a:spcBef>
              <a:buClr>
                <a:schemeClr val="accent2"/>
              </a:buClr>
              <a:buFont typeface="Arial" pitchFamily="34" charset="0"/>
              <a:buChar char="•"/>
              <a:defRPr sz="2000" kern="1200">
                <a:solidFill>
                  <a:schemeClr val="tx1"/>
                </a:solidFill>
                <a:latin typeface="+mn-lt"/>
                <a:ea typeface="+mn-ea"/>
                <a:cs typeface="+mn-cs"/>
              </a:defRPr>
            </a:lvl1pPr>
            <a:lvl2pPr marL="502920" indent="-223838" algn="l" defTabSz="914400" rtl="0" eaLnBrk="1" latinLnBrk="0" hangingPunct="1">
              <a:lnSpc>
                <a:spcPct val="90000"/>
              </a:lnSpc>
              <a:spcBef>
                <a:spcPts val="800"/>
              </a:spcBef>
              <a:buClr>
                <a:schemeClr val="accent2"/>
              </a:buClr>
              <a:buFont typeface="Arial" pitchFamily="34" charset="0"/>
              <a:buChar char="–"/>
              <a:defRPr sz="1800" kern="1200">
                <a:solidFill>
                  <a:schemeClr val="tx1"/>
                </a:solidFill>
                <a:latin typeface="+mn-lt"/>
                <a:ea typeface="+mn-ea"/>
                <a:cs typeface="+mn-cs"/>
              </a:defRPr>
            </a:lvl2pPr>
            <a:lvl3pPr marL="741363" indent="-17145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3pPr>
            <a:lvl4pPr marL="9667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4pPr>
            <a:lvl5pPr marL="12080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5pPr>
            <a:lvl6pPr marL="1444752"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6pPr>
            <a:lvl7pPr marL="1682496"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7pPr>
            <a:lvl8pPr marL="1920240"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8pPr>
            <a:lvl9pPr marL="2157984"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9pPr>
          </a:lstStyle>
          <a:p>
            <a:pPr marL="0" indent="0">
              <a:buFont typeface="Arial" pitchFamily="34" charset="0"/>
              <a:buNone/>
            </a:pPr>
            <a:r>
              <a:rPr lang="en-US" sz="5900" b="1" dirty="0"/>
              <a:t>The longer you are up, the more likely it is you will sleep.</a:t>
            </a:r>
          </a:p>
          <a:p>
            <a:endParaRPr lang="en-US" sz="4200" dirty="0"/>
          </a:p>
          <a:p>
            <a:pPr marL="0" indent="0">
              <a:buFont typeface="Arial" pitchFamily="34" charset="0"/>
              <a:buNone/>
            </a:pPr>
            <a:r>
              <a:rPr lang="en-US" sz="4200" b="1" dirty="0"/>
              <a:t>If you have a bad night’s sleep:</a:t>
            </a:r>
          </a:p>
          <a:p>
            <a:endParaRPr lang="en-US" sz="4200" dirty="0"/>
          </a:p>
          <a:p>
            <a:pPr marL="342900" indent="-342900">
              <a:buFont typeface="+mj-lt"/>
              <a:buAutoNum type="arabicPeriod"/>
            </a:pPr>
            <a:r>
              <a:rPr lang="en-US" sz="4200" dirty="0"/>
              <a:t>Get up at your normal time so you don’t disrupt your circadian clock</a:t>
            </a:r>
          </a:p>
          <a:p>
            <a:pPr marL="342900" indent="-342900">
              <a:buFont typeface="+mj-lt"/>
              <a:buAutoNum type="arabicPeriod"/>
            </a:pPr>
            <a:endParaRPr lang="en-US" sz="4200" dirty="0"/>
          </a:p>
          <a:p>
            <a:pPr marL="342900" indent="-342900">
              <a:buFont typeface="+mj-lt"/>
              <a:buAutoNum type="arabicPeriod"/>
            </a:pPr>
            <a:r>
              <a:rPr lang="en-US" sz="4200" dirty="0"/>
              <a:t>Do not nap, as this bleeds off sleep pressure and will make sleeping that night more difficult</a:t>
            </a:r>
          </a:p>
          <a:p>
            <a:pPr marL="342900" indent="-342900">
              <a:buFont typeface="+mj-lt"/>
              <a:buAutoNum type="arabicPeriod"/>
            </a:pPr>
            <a:endParaRPr lang="en-US" sz="4200" dirty="0"/>
          </a:p>
          <a:p>
            <a:pPr marL="342900" indent="-342900">
              <a:buFont typeface="+mj-lt"/>
              <a:buAutoNum type="arabicPeriod"/>
            </a:pPr>
            <a:r>
              <a:rPr lang="en-US" sz="4200" dirty="0"/>
              <a:t>Do not go bed early that night or you may end up in your “Forbidden Zone”</a:t>
            </a:r>
          </a:p>
          <a:p>
            <a:pPr marL="0" indent="0">
              <a:buFont typeface="Arial" pitchFamily="34" charset="0"/>
              <a:buNone/>
            </a:pPr>
            <a:r>
              <a:rPr lang="en-US" sz="4200" b="1" dirty="0"/>
              <a:t>When you go to bed at your normal time, the increased sleep pressure from the bad night before will make it more likely you will sleep better the next night.</a:t>
            </a:r>
          </a:p>
          <a:p>
            <a:endParaRPr lang="en-US" sz="3600" dirty="0"/>
          </a:p>
          <a:p>
            <a:endParaRPr lang="en-US" dirty="0"/>
          </a:p>
        </p:txBody>
      </p:sp>
      <p:sp>
        <p:nvSpPr>
          <p:cNvPr id="7" name="Slide Number Placeholder 6"/>
          <p:cNvSpPr>
            <a:spLocks noGrp="1"/>
          </p:cNvSpPr>
          <p:nvPr>
            <p:ph type="sldNum" sz="quarter" idx="12"/>
          </p:nvPr>
        </p:nvSpPr>
        <p:spPr>
          <a:xfrm>
            <a:off x="0" y="6552487"/>
            <a:ext cx="990601" cy="273049"/>
          </a:xfrm>
        </p:spPr>
        <p:txBody>
          <a:bodyPr/>
          <a:lstStyle/>
          <a:p>
            <a:pPr algn="l"/>
            <a:fld id="{E5137D0E-4A4F-4307-8994-C1891D747D59}" type="slidenum">
              <a:rPr lang="en-US" smtClean="0"/>
              <a:pPr algn="l"/>
              <a:t>46</a:t>
            </a:fld>
            <a:endParaRPr lang="en-US" dirty="0"/>
          </a:p>
        </p:txBody>
      </p:sp>
    </p:spTree>
    <p:extLst>
      <p:ext uri="{BB962C8B-B14F-4D97-AF65-F5344CB8AC3E}">
        <p14:creationId xmlns:p14="http://schemas.microsoft.com/office/powerpoint/2010/main" val="1951279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 calcmode="lin" valueType="num">
                                      <p:cBhvr additive="base">
                                        <p:cTn id="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anim calcmode="lin" valueType="num">
                                      <p:cBhvr additive="base">
                                        <p:cTn id="1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anim calcmode="lin" valueType="num">
                                      <p:cBhvr additive="base">
                                        <p:cTn id="19"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9" end="9"/>
                                            </p:txEl>
                                          </p:spTgt>
                                        </p:tgtEl>
                                        <p:attrNameLst>
                                          <p:attrName>style.visibility</p:attrName>
                                        </p:attrNameLst>
                                      </p:cBhvr>
                                      <p:to>
                                        <p:strVal val="visible"/>
                                      </p:to>
                                    </p:set>
                                    <p:anim calcmode="lin" valueType="num">
                                      <p:cBhvr additive="base">
                                        <p:cTn id="25"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446212" y="2743200"/>
            <a:ext cx="9601200" cy="1143000"/>
          </a:xfrm>
        </p:spPr>
        <p:txBody>
          <a:bodyPr anchor="ctr">
            <a:normAutofit/>
          </a:bodyPr>
          <a:lstStyle/>
          <a:p>
            <a:pPr algn="ctr"/>
            <a:r>
              <a:rPr lang="en-US" sz="3600" dirty="0"/>
              <a:t>How Insomnia Develops Over Time</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6" name="Slide Number Placeholder 5"/>
          <p:cNvSpPr>
            <a:spLocks noGrp="1"/>
          </p:cNvSpPr>
          <p:nvPr>
            <p:ph type="sldNum" sz="quarter" idx="12"/>
          </p:nvPr>
        </p:nvSpPr>
        <p:spPr>
          <a:xfrm>
            <a:off x="0" y="6557898"/>
            <a:ext cx="990601" cy="273049"/>
          </a:xfrm>
        </p:spPr>
        <p:txBody>
          <a:bodyPr/>
          <a:lstStyle/>
          <a:p>
            <a:pPr algn="l"/>
            <a:fld id="{E5137D0E-4A4F-4307-8994-C1891D747D59}" type="slidenum">
              <a:rPr lang="en-US" smtClean="0"/>
              <a:pPr algn="l"/>
              <a:t>47</a:t>
            </a:fld>
            <a:endParaRPr lang="en-US" dirty="0"/>
          </a:p>
        </p:txBody>
      </p:sp>
    </p:spTree>
    <p:extLst>
      <p:ext uri="{BB962C8B-B14F-4D97-AF65-F5344CB8AC3E}">
        <p14:creationId xmlns:p14="http://schemas.microsoft.com/office/powerpoint/2010/main" val="898492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algn="ctr" eaLnBrk="1" hangingPunct="1"/>
            <a:r>
              <a:rPr lang="en-US" altLang="en-US" sz="4000" b="1"/>
              <a:t>Four Factor Model of Insomnia</a:t>
            </a:r>
          </a:p>
        </p:txBody>
      </p:sp>
      <p:sp>
        <p:nvSpPr>
          <p:cNvPr id="54275" name="Rectangle 3"/>
          <p:cNvSpPr>
            <a:spLocks noGrp="1" noChangeArrowheads="1"/>
          </p:cNvSpPr>
          <p:nvPr>
            <p:ph type="body" idx="1"/>
          </p:nvPr>
        </p:nvSpPr>
        <p:spPr/>
        <p:txBody>
          <a:bodyPr>
            <a:normAutofit fontScale="92500" lnSpcReduction="20000"/>
          </a:bodyPr>
          <a:lstStyle/>
          <a:p>
            <a:pPr marL="609600" indent="-609600"/>
            <a:r>
              <a:rPr lang="en-US" altLang="en-US" sz="2800" dirty="0"/>
              <a:t>Predisposing factors</a:t>
            </a:r>
            <a:r>
              <a:rPr lang="en-US" altLang="en-US" dirty="0"/>
              <a:t> </a:t>
            </a:r>
          </a:p>
          <a:p>
            <a:pPr marL="990600" lvl="1" indent="-533400"/>
            <a:r>
              <a:rPr lang="en-US" altLang="en-US" dirty="0"/>
              <a:t>Increased arousal level</a:t>
            </a:r>
          </a:p>
          <a:p>
            <a:pPr marL="990600" lvl="1" indent="-533400"/>
            <a:r>
              <a:rPr lang="en-US" altLang="en-US" dirty="0"/>
              <a:t>Medical and mental health factors</a:t>
            </a:r>
          </a:p>
          <a:p>
            <a:pPr marL="609600" indent="-609600"/>
            <a:r>
              <a:rPr lang="en-US" altLang="en-US" sz="2800" dirty="0"/>
              <a:t>Precipitating factors</a:t>
            </a:r>
          </a:p>
          <a:p>
            <a:pPr marL="990600" lvl="1" indent="-533400"/>
            <a:r>
              <a:rPr lang="en-US" altLang="en-US" dirty="0"/>
              <a:t>life stress</a:t>
            </a:r>
          </a:p>
          <a:p>
            <a:pPr marL="990600" lvl="1" indent="-533400"/>
            <a:r>
              <a:rPr lang="en-US" altLang="en-US" dirty="0"/>
              <a:t>trauma</a:t>
            </a:r>
          </a:p>
          <a:p>
            <a:pPr marL="609600" indent="-609600"/>
            <a:r>
              <a:rPr lang="en-US" altLang="en-US" sz="2800" dirty="0"/>
              <a:t>Perpetuating factors</a:t>
            </a:r>
            <a:r>
              <a:rPr lang="en-US" altLang="en-US" dirty="0"/>
              <a:t> </a:t>
            </a:r>
          </a:p>
          <a:p>
            <a:pPr marL="990600" lvl="1" indent="-533400"/>
            <a:r>
              <a:rPr lang="en-US" altLang="en-US" dirty="0"/>
              <a:t>sleep hygiene issues</a:t>
            </a:r>
          </a:p>
          <a:p>
            <a:pPr marL="990600" lvl="1" indent="-533400"/>
            <a:r>
              <a:rPr lang="en-US" altLang="en-US" dirty="0"/>
              <a:t>excessive time in bed</a:t>
            </a:r>
          </a:p>
          <a:p>
            <a:pPr marL="990600" lvl="1" indent="-533400"/>
            <a:r>
              <a:rPr lang="en-US" altLang="en-US" dirty="0"/>
              <a:t>incompatible non-sleep related behavior in bed</a:t>
            </a:r>
          </a:p>
          <a:p>
            <a:pPr marL="990600" lvl="1" indent="-533400"/>
            <a:r>
              <a:rPr lang="en-US" altLang="en-US" dirty="0"/>
              <a:t>cognitive arousal, worry about sleep, sleep effort</a:t>
            </a:r>
          </a:p>
          <a:p>
            <a:pPr marL="609600" indent="-609600"/>
            <a:r>
              <a:rPr lang="en-US" altLang="en-US" sz="2800" dirty="0"/>
              <a:t>Conditioned arousal – “classical conditioning”</a:t>
            </a:r>
          </a:p>
        </p:txBody>
      </p:sp>
      <p:pic>
        <p:nvPicPr>
          <p:cNvPr id="4" name="Picture 3"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5" name="Slide Number Placeholder 4"/>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48</a:t>
            </a:fld>
            <a:endParaRPr lang="en-US" dirty="0"/>
          </a:p>
        </p:txBody>
      </p:sp>
    </p:spTree>
    <p:extLst>
      <p:ext uri="{BB962C8B-B14F-4D97-AF65-F5344CB8AC3E}">
        <p14:creationId xmlns:p14="http://schemas.microsoft.com/office/powerpoint/2010/main" val="428881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 calcmode="lin" valueType="num">
                                      <p:cBhvr>
                                        <p:cTn id="7" dur="500" fill="hold"/>
                                        <p:tgtEl>
                                          <p:spTgt spid="5427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427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4275">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54275">
                                            <p:txEl>
                                              <p:pRg st="1" end="1"/>
                                            </p:txEl>
                                          </p:spTgt>
                                        </p:tgtEl>
                                        <p:attrNameLst>
                                          <p:attrName>style.visibility</p:attrName>
                                        </p:attrNameLst>
                                      </p:cBhvr>
                                      <p:to>
                                        <p:strVal val="visible"/>
                                      </p:to>
                                    </p:set>
                                    <p:anim calcmode="lin" valueType="num">
                                      <p:cBhvr>
                                        <p:cTn id="14" dur="500" fill="hold"/>
                                        <p:tgtEl>
                                          <p:spTgt spid="54275">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54275">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54275">
                                            <p:txEl>
                                              <p:pRg st="1" end="1"/>
                                            </p:txEl>
                                          </p:spTgt>
                                        </p:tgtEl>
                                      </p:cBhvr>
                                    </p:animEffect>
                                  </p:childTnLst>
                                </p:cTn>
                              </p:par>
                              <p:par>
                                <p:cTn id="17" presetID="53" presetClass="entr" presetSubtype="0" fill="hold" nodeType="withEffect">
                                  <p:stCondLst>
                                    <p:cond delay="0"/>
                                  </p:stCondLst>
                                  <p:childTnLst>
                                    <p:set>
                                      <p:cBhvr>
                                        <p:cTn id="18" dur="1" fill="hold">
                                          <p:stCondLst>
                                            <p:cond delay="0"/>
                                          </p:stCondLst>
                                        </p:cTn>
                                        <p:tgtEl>
                                          <p:spTgt spid="54275">
                                            <p:txEl>
                                              <p:pRg st="2" end="2"/>
                                            </p:txEl>
                                          </p:spTgt>
                                        </p:tgtEl>
                                        <p:attrNameLst>
                                          <p:attrName>style.visibility</p:attrName>
                                        </p:attrNameLst>
                                      </p:cBhvr>
                                      <p:to>
                                        <p:strVal val="visible"/>
                                      </p:to>
                                    </p:set>
                                    <p:anim calcmode="lin" valueType="num">
                                      <p:cBhvr>
                                        <p:cTn id="19" dur="500" fill="hold"/>
                                        <p:tgtEl>
                                          <p:spTgt spid="54275">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54275">
                                            <p:txEl>
                                              <p:pRg st="2" end="2"/>
                                            </p:txEl>
                                          </p:spTgt>
                                        </p:tgtEl>
                                        <p:attrNameLst>
                                          <p:attrName>ppt_h</p:attrName>
                                        </p:attrNameLst>
                                      </p:cBhvr>
                                      <p:tavLst>
                                        <p:tav tm="0">
                                          <p:val>
                                            <p:fltVal val="0"/>
                                          </p:val>
                                        </p:tav>
                                        <p:tav tm="100000">
                                          <p:val>
                                            <p:strVal val="#ppt_h"/>
                                          </p:val>
                                        </p:tav>
                                      </p:tavLst>
                                    </p:anim>
                                    <p:animEffect transition="in" filter="fade">
                                      <p:cBhvr>
                                        <p:cTn id="21" dur="500"/>
                                        <p:tgtEl>
                                          <p:spTgt spid="54275">
                                            <p:txEl>
                                              <p:pRg st="2" end="2"/>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53" presetClass="entr" presetSubtype="0" fill="hold" nodeType="clickEffect">
                                  <p:stCondLst>
                                    <p:cond delay="0"/>
                                  </p:stCondLst>
                                  <p:childTnLst>
                                    <p:set>
                                      <p:cBhvr>
                                        <p:cTn id="25" dur="1" fill="hold">
                                          <p:stCondLst>
                                            <p:cond delay="0"/>
                                          </p:stCondLst>
                                        </p:cTn>
                                        <p:tgtEl>
                                          <p:spTgt spid="54275">
                                            <p:txEl>
                                              <p:pRg st="3" end="3"/>
                                            </p:txEl>
                                          </p:spTgt>
                                        </p:tgtEl>
                                        <p:attrNameLst>
                                          <p:attrName>style.visibility</p:attrName>
                                        </p:attrNameLst>
                                      </p:cBhvr>
                                      <p:to>
                                        <p:strVal val="visible"/>
                                      </p:to>
                                    </p:set>
                                    <p:anim calcmode="lin" valueType="num">
                                      <p:cBhvr>
                                        <p:cTn id="26" dur="500" fill="hold"/>
                                        <p:tgtEl>
                                          <p:spTgt spid="54275">
                                            <p:txEl>
                                              <p:pRg st="3" end="3"/>
                                            </p:txEl>
                                          </p:spTgt>
                                        </p:tgtEl>
                                        <p:attrNameLst>
                                          <p:attrName>ppt_w</p:attrName>
                                        </p:attrNameLst>
                                      </p:cBhvr>
                                      <p:tavLst>
                                        <p:tav tm="0">
                                          <p:val>
                                            <p:fltVal val="0"/>
                                          </p:val>
                                        </p:tav>
                                        <p:tav tm="100000">
                                          <p:val>
                                            <p:strVal val="#ppt_w"/>
                                          </p:val>
                                        </p:tav>
                                      </p:tavLst>
                                    </p:anim>
                                    <p:anim calcmode="lin" valueType="num">
                                      <p:cBhvr>
                                        <p:cTn id="27" dur="500" fill="hold"/>
                                        <p:tgtEl>
                                          <p:spTgt spid="54275">
                                            <p:txEl>
                                              <p:pRg st="3" end="3"/>
                                            </p:txEl>
                                          </p:spTgt>
                                        </p:tgtEl>
                                        <p:attrNameLst>
                                          <p:attrName>ppt_h</p:attrName>
                                        </p:attrNameLst>
                                      </p:cBhvr>
                                      <p:tavLst>
                                        <p:tav tm="0">
                                          <p:val>
                                            <p:fltVal val="0"/>
                                          </p:val>
                                        </p:tav>
                                        <p:tav tm="100000">
                                          <p:val>
                                            <p:strVal val="#ppt_h"/>
                                          </p:val>
                                        </p:tav>
                                      </p:tavLst>
                                    </p:anim>
                                    <p:animEffect transition="in" filter="fade">
                                      <p:cBhvr>
                                        <p:cTn id="28" dur="500"/>
                                        <p:tgtEl>
                                          <p:spTgt spid="54275">
                                            <p:txEl>
                                              <p:pRg st="3" end="3"/>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3" presetClass="entr" presetSubtype="0" fill="hold" nodeType="clickEffect">
                                  <p:stCondLst>
                                    <p:cond delay="0"/>
                                  </p:stCondLst>
                                  <p:childTnLst>
                                    <p:set>
                                      <p:cBhvr>
                                        <p:cTn id="32" dur="1" fill="hold">
                                          <p:stCondLst>
                                            <p:cond delay="0"/>
                                          </p:stCondLst>
                                        </p:cTn>
                                        <p:tgtEl>
                                          <p:spTgt spid="54275">
                                            <p:txEl>
                                              <p:pRg st="4" end="4"/>
                                            </p:txEl>
                                          </p:spTgt>
                                        </p:tgtEl>
                                        <p:attrNameLst>
                                          <p:attrName>style.visibility</p:attrName>
                                        </p:attrNameLst>
                                      </p:cBhvr>
                                      <p:to>
                                        <p:strVal val="visible"/>
                                      </p:to>
                                    </p:set>
                                    <p:anim calcmode="lin" valueType="num">
                                      <p:cBhvr>
                                        <p:cTn id="33" dur="500" fill="hold"/>
                                        <p:tgtEl>
                                          <p:spTgt spid="54275">
                                            <p:txEl>
                                              <p:pRg st="4" end="4"/>
                                            </p:txEl>
                                          </p:spTgt>
                                        </p:tgtEl>
                                        <p:attrNameLst>
                                          <p:attrName>ppt_w</p:attrName>
                                        </p:attrNameLst>
                                      </p:cBhvr>
                                      <p:tavLst>
                                        <p:tav tm="0">
                                          <p:val>
                                            <p:fltVal val="0"/>
                                          </p:val>
                                        </p:tav>
                                        <p:tav tm="100000">
                                          <p:val>
                                            <p:strVal val="#ppt_w"/>
                                          </p:val>
                                        </p:tav>
                                      </p:tavLst>
                                    </p:anim>
                                    <p:anim calcmode="lin" valueType="num">
                                      <p:cBhvr>
                                        <p:cTn id="34" dur="500" fill="hold"/>
                                        <p:tgtEl>
                                          <p:spTgt spid="54275">
                                            <p:txEl>
                                              <p:pRg st="4" end="4"/>
                                            </p:txEl>
                                          </p:spTgt>
                                        </p:tgtEl>
                                        <p:attrNameLst>
                                          <p:attrName>ppt_h</p:attrName>
                                        </p:attrNameLst>
                                      </p:cBhvr>
                                      <p:tavLst>
                                        <p:tav tm="0">
                                          <p:val>
                                            <p:fltVal val="0"/>
                                          </p:val>
                                        </p:tav>
                                        <p:tav tm="100000">
                                          <p:val>
                                            <p:strVal val="#ppt_h"/>
                                          </p:val>
                                        </p:tav>
                                      </p:tavLst>
                                    </p:anim>
                                    <p:animEffect transition="in" filter="fade">
                                      <p:cBhvr>
                                        <p:cTn id="35" dur="500"/>
                                        <p:tgtEl>
                                          <p:spTgt spid="54275">
                                            <p:txEl>
                                              <p:pRg st="4" end="4"/>
                                            </p:txEl>
                                          </p:spTgt>
                                        </p:tgtEl>
                                      </p:cBhvr>
                                    </p:animEffect>
                                  </p:childTnLst>
                                </p:cTn>
                              </p:par>
                              <p:par>
                                <p:cTn id="36" presetID="53" presetClass="entr" presetSubtype="0" fill="hold" nodeType="withEffect">
                                  <p:stCondLst>
                                    <p:cond delay="0"/>
                                  </p:stCondLst>
                                  <p:childTnLst>
                                    <p:set>
                                      <p:cBhvr>
                                        <p:cTn id="37" dur="1" fill="hold">
                                          <p:stCondLst>
                                            <p:cond delay="0"/>
                                          </p:stCondLst>
                                        </p:cTn>
                                        <p:tgtEl>
                                          <p:spTgt spid="54275">
                                            <p:txEl>
                                              <p:pRg st="5" end="5"/>
                                            </p:txEl>
                                          </p:spTgt>
                                        </p:tgtEl>
                                        <p:attrNameLst>
                                          <p:attrName>style.visibility</p:attrName>
                                        </p:attrNameLst>
                                      </p:cBhvr>
                                      <p:to>
                                        <p:strVal val="visible"/>
                                      </p:to>
                                    </p:set>
                                    <p:anim calcmode="lin" valueType="num">
                                      <p:cBhvr>
                                        <p:cTn id="38" dur="500" fill="hold"/>
                                        <p:tgtEl>
                                          <p:spTgt spid="54275">
                                            <p:txEl>
                                              <p:pRg st="5" end="5"/>
                                            </p:txEl>
                                          </p:spTgt>
                                        </p:tgtEl>
                                        <p:attrNameLst>
                                          <p:attrName>ppt_w</p:attrName>
                                        </p:attrNameLst>
                                      </p:cBhvr>
                                      <p:tavLst>
                                        <p:tav tm="0">
                                          <p:val>
                                            <p:fltVal val="0"/>
                                          </p:val>
                                        </p:tav>
                                        <p:tav tm="100000">
                                          <p:val>
                                            <p:strVal val="#ppt_w"/>
                                          </p:val>
                                        </p:tav>
                                      </p:tavLst>
                                    </p:anim>
                                    <p:anim calcmode="lin" valueType="num">
                                      <p:cBhvr>
                                        <p:cTn id="39" dur="500" fill="hold"/>
                                        <p:tgtEl>
                                          <p:spTgt spid="54275">
                                            <p:txEl>
                                              <p:pRg st="5" end="5"/>
                                            </p:txEl>
                                          </p:spTgt>
                                        </p:tgtEl>
                                        <p:attrNameLst>
                                          <p:attrName>ppt_h</p:attrName>
                                        </p:attrNameLst>
                                      </p:cBhvr>
                                      <p:tavLst>
                                        <p:tav tm="0">
                                          <p:val>
                                            <p:fltVal val="0"/>
                                          </p:val>
                                        </p:tav>
                                        <p:tav tm="100000">
                                          <p:val>
                                            <p:strVal val="#ppt_h"/>
                                          </p:val>
                                        </p:tav>
                                      </p:tavLst>
                                    </p:anim>
                                    <p:animEffect transition="in" filter="fade">
                                      <p:cBhvr>
                                        <p:cTn id="40" dur="500"/>
                                        <p:tgtEl>
                                          <p:spTgt spid="54275">
                                            <p:txEl>
                                              <p:pRg st="5" end="5"/>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53" presetClass="entr" presetSubtype="0" fill="hold" nodeType="clickEffect">
                                  <p:stCondLst>
                                    <p:cond delay="0"/>
                                  </p:stCondLst>
                                  <p:childTnLst>
                                    <p:set>
                                      <p:cBhvr>
                                        <p:cTn id="44" dur="1" fill="hold">
                                          <p:stCondLst>
                                            <p:cond delay="0"/>
                                          </p:stCondLst>
                                        </p:cTn>
                                        <p:tgtEl>
                                          <p:spTgt spid="54275">
                                            <p:txEl>
                                              <p:pRg st="6" end="6"/>
                                            </p:txEl>
                                          </p:spTgt>
                                        </p:tgtEl>
                                        <p:attrNameLst>
                                          <p:attrName>style.visibility</p:attrName>
                                        </p:attrNameLst>
                                      </p:cBhvr>
                                      <p:to>
                                        <p:strVal val="visible"/>
                                      </p:to>
                                    </p:set>
                                    <p:anim calcmode="lin" valueType="num">
                                      <p:cBhvr>
                                        <p:cTn id="45" dur="500" fill="hold"/>
                                        <p:tgtEl>
                                          <p:spTgt spid="54275">
                                            <p:txEl>
                                              <p:pRg st="6" end="6"/>
                                            </p:txEl>
                                          </p:spTgt>
                                        </p:tgtEl>
                                        <p:attrNameLst>
                                          <p:attrName>ppt_w</p:attrName>
                                        </p:attrNameLst>
                                      </p:cBhvr>
                                      <p:tavLst>
                                        <p:tav tm="0">
                                          <p:val>
                                            <p:fltVal val="0"/>
                                          </p:val>
                                        </p:tav>
                                        <p:tav tm="100000">
                                          <p:val>
                                            <p:strVal val="#ppt_w"/>
                                          </p:val>
                                        </p:tav>
                                      </p:tavLst>
                                    </p:anim>
                                    <p:anim calcmode="lin" valueType="num">
                                      <p:cBhvr>
                                        <p:cTn id="46" dur="500" fill="hold"/>
                                        <p:tgtEl>
                                          <p:spTgt spid="54275">
                                            <p:txEl>
                                              <p:pRg st="6" end="6"/>
                                            </p:txEl>
                                          </p:spTgt>
                                        </p:tgtEl>
                                        <p:attrNameLst>
                                          <p:attrName>ppt_h</p:attrName>
                                        </p:attrNameLst>
                                      </p:cBhvr>
                                      <p:tavLst>
                                        <p:tav tm="0">
                                          <p:val>
                                            <p:fltVal val="0"/>
                                          </p:val>
                                        </p:tav>
                                        <p:tav tm="100000">
                                          <p:val>
                                            <p:strVal val="#ppt_h"/>
                                          </p:val>
                                        </p:tav>
                                      </p:tavLst>
                                    </p:anim>
                                    <p:animEffect transition="in" filter="fade">
                                      <p:cBhvr>
                                        <p:cTn id="47" dur="500"/>
                                        <p:tgtEl>
                                          <p:spTgt spid="54275">
                                            <p:txEl>
                                              <p:pRg st="6" end="6"/>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53" presetClass="entr" presetSubtype="0" fill="hold" nodeType="clickEffect">
                                  <p:stCondLst>
                                    <p:cond delay="0"/>
                                  </p:stCondLst>
                                  <p:childTnLst>
                                    <p:set>
                                      <p:cBhvr>
                                        <p:cTn id="51" dur="1" fill="hold">
                                          <p:stCondLst>
                                            <p:cond delay="0"/>
                                          </p:stCondLst>
                                        </p:cTn>
                                        <p:tgtEl>
                                          <p:spTgt spid="54275">
                                            <p:txEl>
                                              <p:pRg st="7" end="7"/>
                                            </p:txEl>
                                          </p:spTgt>
                                        </p:tgtEl>
                                        <p:attrNameLst>
                                          <p:attrName>style.visibility</p:attrName>
                                        </p:attrNameLst>
                                      </p:cBhvr>
                                      <p:to>
                                        <p:strVal val="visible"/>
                                      </p:to>
                                    </p:set>
                                    <p:anim calcmode="lin" valueType="num">
                                      <p:cBhvr>
                                        <p:cTn id="52" dur="500" fill="hold"/>
                                        <p:tgtEl>
                                          <p:spTgt spid="54275">
                                            <p:txEl>
                                              <p:pRg st="7" end="7"/>
                                            </p:txEl>
                                          </p:spTgt>
                                        </p:tgtEl>
                                        <p:attrNameLst>
                                          <p:attrName>ppt_w</p:attrName>
                                        </p:attrNameLst>
                                      </p:cBhvr>
                                      <p:tavLst>
                                        <p:tav tm="0">
                                          <p:val>
                                            <p:fltVal val="0"/>
                                          </p:val>
                                        </p:tav>
                                        <p:tav tm="100000">
                                          <p:val>
                                            <p:strVal val="#ppt_w"/>
                                          </p:val>
                                        </p:tav>
                                      </p:tavLst>
                                    </p:anim>
                                    <p:anim calcmode="lin" valueType="num">
                                      <p:cBhvr>
                                        <p:cTn id="53" dur="500" fill="hold"/>
                                        <p:tgtEl>
                                          <p:spTgt spid="54275">
                                            <p:txEl>
                                              <p:pRg st="7" end="7"/>
                                            </p:txEl>
                                          </p:spTgt>
                                        </p:tgtEl>
                                        <p:attrNameLst>
                                          <p:attrName>ppt_h</p:attrName>
                                        </p:attrNameLst>
                                      </p:cBhvr>
                                      <p:tavLst>
                                        <p:tav tm="0">
                                          <p:val>
                                            <p:fltVal val="0"/>
                                          </p:val>
                                        </p:tav>
                                        <p:tav tm="100000">
                                          <p:val>
                                            <p:strVal val="#ppt_h"/>
                                          </p:val>
                                        </p:tav>
                                      </p:tavLst>
                                    </p:anim>
                                    <p:animEffect transition="in" filter="fade">
                                      <p:cBhvr>
                                        <p:cTn id="54" dur="500"/>
                                        <p:tgtEl>
                                          <p:spTgt spid="54275">
                                            <p:txEl>
                                              <p:pRg st="7" end="7"/>
                                            </p:txEl>
                                          </p:spTgt>
                                        </p:tgtEl>
                                      </p:cBhvr>
                                    </p:animEffect>
                                  </p:childTnLst>
                                </p:cTn>
                              </p:par>
                              <p:par>
                                <p:cTn id="55" presetID="53" presetClass="entr" presetSubtype="0" fill="hold" nodeType="withEffect">
                                  <p:stCondLst>
                                    <p:cond delay="0"/>
                                  </p:stCondLst>
                                  <p:childTnLst>
                                    <p:set>
                                      <p:cBhvr>
                                        <p:cTn id="56" dur="1" fill="hold">
                                          <p:stCondLst>
                                            <p:cond delay="0"/>
                                          </p:stCondLst>
                                        </p:cTn>
                                        <p:tgtEl>
                                          <p:spTgt spid="54275">
                                            <p:txEl>
                                              <p:pRg st="8" end="8"/>
                                            </p:txEl>
                                          </p:spTgt>
                                        </p:tgtEl>
                                        <p:attrNameLst>
                                          <p:attrName>style.visibility</p:attrName>
                                        </p:attrNameLst>
                                      </p:cBhvr>
                                      <p:to>
                                        <p:strVal val="visible"/>
                                      </p:to>
                                    </p:set>
                                    <p:anim calcmode="lin" valueType="num">
                                      <p:cBhvr>
                                        <p:cTn id="57" dur="500" fill="hold"/>
                                        <p:tgtEl>
                                          <p:spTgt spid="54275">
                                            <p:txEl>
                                              <p:pRg st="8" end="8"/>
                                            </p:txEl>
                                          </p:spTgt>
                                        </p:tgtEl>
                                        <p:attrNameLst>
                                          <p:attrName>ppt_w</p:attrName>
                                        </p:attrNameLst>
                                      </p:cBhvr>
                                      <p:tavLst>
                                        <p:tav tm="0">
                                          <p:val>
                                            <p:fltVal val="0"/>
                                          </p:val>
                                        </p:tav>
                                        <p:tav tm="100000">
                                          <p:val>
                                            <p:strVal val="#ppt_w"/>
                                          </p:val>
                                        </p:tav>
                                      </p:tavLst>
                                    </p:anim>
                                    <p:anim calcmode="lin" valueType="num">
                                      <p:cBhvr>
                                        <p:cTn id="58" dur="500" fill="hold"/>
                                        <p:tgtEl>
                                          <p:spTgt spid="54275">
                                            <p:txEl>
                                              <p:pRg st="8" end="8"/>
                                            </p:txEl>
                                          </p:spTgt>
                                        </p:tgtEl>
                                        <p:attrNameLst>
                                          <p:attrName>ppt_h</p:attrName>
                                        </p:attrNameLst>
                                      </p:cBhvr>
                                      <p:tavLst>
                                        <p:tav tm="0">
                                          <p:val>
                                            <p:fltVal val="0"/>
                                          </p:val>
                                        </p:tav>
                                        <p:tav tm="100000">
                                          <p:val>
                                            <p:strVal val="#ppt_h"/>
                                          </p:val>
                                        </p:tav>
                                      </p:tavLst>
                                    </p:anim>
                                    <p:animEffect transition="in" filter="fade">
                                      <p:cBhvr>
                                        <p:cTn id="59" dur="500"/>
                                        <p:tgtEl>
                                          <p:spTgt spid="54275">
                                            <p:txEl>
                                              <p:pRg st="8" end="8"/>
                                            </p:txEl>
                                          </p:spTgt>
                                        </p:tgtEl>
                                      </p:cBhvr>
                                    </p:animEffect>
                                  </p:childTnLst>
                                </p:cTn>
                              </p:par>
                              <p:par>
                                <p:cTn id="60" presetID="53" presetClass="entr" presetSubtype="0" fill="hold" nodeType="withEffect">
                                  <p:stCondLst>
                                    <p:cond delay="0"/>
                                  </p:stCondLst>
                                  <p:childTnLst>
                                    <p:set>
                                      <p:cBhvr>
                                        <p:cTn id="61" dur="1" fill="hold">
                                          <p:stCondLst>
                                            <p:cond delay="0"/>
                                          </p:stCondLst>
                                        </p:cTn>
                                        <p:tgtEl>
                                          <p:spTgt spid="54275">
                                            <p:txEl>
                                              <p:pRg st="9" end="9"/>
                                            </p:txEl>
                                          </p:spTgt>
                                        </p:tgtEl>
                                        <p:attrNameLst>
                                          <p:attrName>style.visibility</p:attrName>
                                        </p:attrNameLst>
                                      </p:cBhvr>
                                      <p:to>
                                        <p:strVal val="visible"/>
                                      </p:to>
                                    </p:set>
                                    <p:anim calcmode="lin" valueType="num">
                                      <p:cBhvr>
                                        <p:cTn id="62" dur="500" fill="hold"/>
                                        <p:tgtEl>
                                          <p:spTgt spid="54275">
                                            <p:txEl>
                                              <p:pRg st="9" end="9"/>
                                            </p:txEl>
                                          </p:spTgt>
                                        </p:tgtEl>
                                        <p:attrNameLst>
                                          <p:attrName>ppt_w</p:attrName>
                                        </p:attrNameLst>
                                      </p:cBhvr>
                                      <p:tavLst>
                                        <p:tav tm="0">
                                          <p:val>
                                            <p:fltVal val="0"/>
                                          </p:val>
                                        </p:tav>
                                        <p:tav tm="100000">
                                          <p:val>
                                            <p:strVal val="#ppt_w"/>
                                          </p:val>
                                        </p:tav>
                                      </p:tavLst>
                                    </p:anim>
                                    <p:anim calcmode="lin" valueType="num">
                                      <p:cBhvr>
                                        <p:cTn id="63" dur="500" fill="hold"/>
                                        <p:tgtEl>
                                          <p:spTgt spid="54275">
                                            <p:txEl>
                                              <p:pRg st="9" end="9"/>
                                            </p:txEl>
                                          </p:spTgt>
                                        </p:tgtEl>
                                        <p:attrNameLst>
                                          <p:attrName>ppt_h</p:attrName>
                                        </p:attrNameLst>
                                      </p:cBhvr>
                                      <p:tavLst>
                                        <p:tav tm="0">
                                          <p:val>
                                            <p:fltVal val="0"/>
                                          </p:val>
                                        </p:tav>
                                        <p:tav tm="100000">
                                          <p:val>
                                            <p:strVal val="#ppt_h"/>
                                          </p:val>
                                        </p:tav>
                                      </p:tavLst>
                                    </p:anim>
                                    <p:animEffect transition="in" filter="fade">
                                      <p:cBhvr>
                                        <p:cTn id="64" dur="500"/>
                                        <p:tgtEl>
                                          <p:spTgt spid="54275">
                                            <p:txEl>
                                              <p:pRg st="9" end="9"/>
                                            </p:txEl>
                                          </p:spTgt>
                                        </p:tgtEl>
                                      </p:cBhvr>
                                    </p:animEffect>
                                  </p:childTnLst>
                                </p:cTn>
                              </p:par>
                              <p:par>
                                <p:cTn id="65" presetID="53" presetClass="entr" presetSubtype="0" fill="hold" nodeType="withEffect">
                                  <p:stCondLst>
                                    <p:cond delay="0"/>
                                  </p:stCondLst>
                                  <p:childTnLst>
                                    <p:set>
                                      <p:cBhvr>
                                        <p:cTn id="66" dur="1" fill="hold">
                                          <p:stCondLst>
                                            <p:cond delay="0"/>
                                          </p:stCondLst>
                                        </p:cTn>
                                        <p:tgtEl>
                                          <p:spTgt spid="54275">
                                            <p:txEl>
                                              <p:pRg st="10" end="10"/>
                                            </p:txEl>
                                          </p:spTgt>
                                        </p:tgtEl>
                                        <p:attrNameLst>
                                          <p:attrName>style.visibility</p:attrName>
                                        </p:attrNameLst>
                                      </p:cBhvr>
                                      <p:to>
                                        <p:strVal val="visible"/>
                                      </p:to>
                                    </p:set>
                                    <p:anim calcmode="lin" valueType="num">
                                      <p:cBhvr>
                                        <p:cTn id="67" dur="500" fill="hold"/>
                                        <p:tgtEl>
                                          <p:spTgt spid="54275">
                                            <p:txEl>
                                              <p:pRg st="10" end="10"/>
                                            </p:txEl>
                                          </p:spTgt>
                                        </p:tgtEl>
                                        <p:attrNameLst>
                                          <p:attrName>ppt_w</p:attrName>
                                        </p:attrNameLst>
                                      </p:cBhvr>
                                      <p:tavLst>
                                        <p:tav tm="0">
                                          <p:val>
                                            <p:fltVal val="0"/>
                                          </p:val>
                                        </p:tav>
                                        <p:tav tm="100000">
                                          <p:val>
                                            <p:strVal val="#ppt_w"/>
                                          </p:val>
                                        </p:tav>
                                      </p:tavLst>
                                    </p:anim>
                                    <p:anim calcmode="lin" valueType="num">
                                      <p:cBhvr>
                                        <p:cTn id="68" dur="500" fill="hold"/>
                                        <p:tgtEl>
                                          <p:spTgt spid="54275">
                                            <p:txEl>
                                              <p:pRg st="10" end="10"/>
                                            </p:txEl>
                                          </p:spTgt>
                                        </p:tgtEl>
                                        <p:attrNameLst>
                                          <p:attrName>ppt_h</p:attrName>
                                        </p:attrNameLst>
                                      </p:cBhvr>
                                      <p:tavLst>
                                        <p:tav tm="0">
                                          <p:val>
                                            <p:fltVal val="0"/>
                                          </p:val>
                                        </p:tav>
                                        <p:tav tm="100000">
                                          <p:val>
                                            <p:strVal val="#ppt_h"/>
                                          </p:val>
                                        </p:tav>
                                      </p:tavLst>
                                    </p:anim>
                                    <p:animEffect transition="in" filter="fade">
                                      <p:cBhvr>
                                        <p:cTn id="69" dur="500"/>
                                        <p:tgtEl>
                                          <p:spTgt spid="54275">
                                            <p:txEl>
                                              <p:pRg st="10" end="10"/>
                                            </p:txEl>
                                          </p:spTgt>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53" presetClass="entr" presetSubtype="0" fill="hold" nodeType="clickEffect">
                                  <p:stCondLst>
                                    <p:cond delay="0"/>
                                  </p:stCondLst>
                                  <p:childTnLst>
                                    <p:set>
                                      <p:cBhvr>
                                        <p:cTn id="73" dur="1" fill="hold">
                                          <p:stCondLst>
                                            <p:cond delay="0"/>
                                          </p:stCondLst>
                                        </p:cTn>
                                        <p:tgtEl>
                                          <p:spTgt spid="54275">
                                            <p:txEl>
                                              <p:pRg st="11" end="11"/>
                                            </p:txEl>
                                          </p:spTgt>
                                        </p:tgtEl>
                                        <p:attrNameLst>
                                          <p:attrName>style.visibility</p:attrName>
                                        </p:attrNameLst>
                                      </p:cBhvr>
                                      <p:to>
                                        <p:strVal val="visible"/>
                                      </p:to>
                                    </p:set>
                                    <p:anim calcmode="lin" valueType="num">
                                      <p:cBhvr>
                                        <p:cTn id="74" dur="500" fill="hold"/>
                                        <p:tgtEl>
                                          <p:spTgt spid="54275">
                                            <p:txEl>
                                              <p:pRg st="11" end="11"/>
                                            </p:txEl>
                                          </p:spTgt>
                                        </p:tgtEl>
                                        <p:attrNameLst>
                                          <p:attrName>ppt_w</p:attrName>
                                        </p:attrNameLst>
                                      </p:cBhvr>
                                      <p:tavLst>
                                        <p:tav tm="0">
                                          <p:val>
                                            <p:fltVal val="0"/>
                                          </p:val>
                                        </p:tav>
                                        <p:tav tm="100000">
                                          <p:val>
                                            <p:strVal val="#ppt_w"/>
                                          </p:val>
                                        </p:tav>
                                      </p:tavLst>
                                    </p:anim>
                                    <p:anim calcmode="lin" valueType="num">
                                      <p:cBhvr>
                                        <p:cTn id="75" dur="500" fill="hold"/>
                                        <p:tgtEl>
                                          <p:spTgt spid="54275">
                                            <p:txEl>
                                              <p:pRg st="11" end="11"/>
                                            </p:txEl>
                                          </p:spTgt>
                                        </p:tgtEl>
                                        <p:attrNameLst>
                                          <p:attrName>ppt_h</p:attrName>
                                        </p:attrNameLst>
                                      </p:cBhvr>
                                      <p:tavLst>
                                        <p:tav tm="0">
                                          <p:val>
                                            <p:fltVal val="0"/>
                                          </p:val>
                                        </p:tav>
                                        <p:tav tm="100000">
                                          <p:val>
                                            <p:strVal val="#ppt_h"/>
                                          </p:val>
                                        </p:tav>
                                      </p:tavLst>
                                    </p:anim>
                                    <p:animEffect transition="in" filter="fade">
                                      <p:cBhvr>
                                        <p:cTn id="76" dur="500"/>
                                        <p:tgtEl>
                                          <p:spTgt spid="5427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4" name="Rectangle 8"/>
          <p:cNvSpPr>
            <a:spLocks noGrp="1" noChangeArrowheads="1"/>
          </p:cNvSpPr>
          <p:nvPr>
            <p:ph type="title"/>
          </p:nvPr>
        </p:nvSpPr>
        <p:spPr/>
        <p:txBody>
          <a:bodyPr/>
          <a:lstStyle/>
          <a:p>
            <a:r>
              <a:rPr lang="en-US" altLang="en-US" b="1" dirty="0"/>
              <a:t>Evolution</a:t>
            </a:r>
            <a:r>
              <a:rPr lang="en-US" altLang="en-US" dirty="0"/>
              <a:t> </a:t>
            </a:r>
            <a:r>
              <a:rPr lang="en-US" altLang="en-US" b="1" dirty="0"/>
              <a:t>of Insomnia – The 3 Factor Model</a:t>
            </a:r>
          </a:p>
        </p:txBody>
      </p:sp>
      <p:sp>
        <p:nvSpPr>
          <p:cNvPr id="34825" name="Rectangle 9"/>
          <p:cNvSpPr>
            <a:spLocks noGrp="1" noChangeArrowheads="1"/>
          </p:cNvSpPr>
          <p:nvPr>
            <p:ph sz="half" idx="1"/>
          </p:nvPr>
        </p:nvSpPr>
        <p:spPr>
          <a:xfrm>
            <a:off x="1141412" y="2057400"/>
            <a:ext cx="3061607" cy="3886200"/>
          </a:xfrm>
        </p:spPr>
        <p:txBody>
          <a:bodyPr/>
          <a:lstStyle/>
          <a:p>
            <a:pPr>
              <a:buFont typeface="Wingdings" pitchFamily="2" charset="2"/>
              <a:buNone/>
            </a:pPr>
            <a:r>
              <a:rPr lang="en-US" altLang="en-US" b="1" dirty="0">
                <a:solidFill>
                  <a:srgbClr val="C00000"/>
                </a:solidFill>
              </a:rPr>
              <a:t>PREDISPOSING FACTORS </a:t>
            </a:r>
          </a:p>
          <a:p>
            <a:pPr>
              <a:buFont typeface="Wingdings" pitchFamily="2" charset="2"/>
              <a:buNone/>
            </a:pPr>
            <a:r>
              <a:rPr lang="en-US" altLang="en-US" b="1" dirty="0">
                <a:solidFill>
                  <a:srgbClr val="C00000"/>
                </a:solidFill>
              </a:rPr>
              <a:t>  </a:t>
            </a:r>
          </a:p>
          <a:p>
            <a:r>
              <a:rPr lang="en-US" altLang="en-US" sz="2400" dirty="0"/>
              <a:t>Psychological</a:t>
            </a:r>
          </a:p>
          <a:p>
            <a:r>
              <a:rPr lang="en-US" altLang="en-US" sz="2400" dirty="0"/>
              <a:t>Personality Traits</a:t>
            </a:r>
          </a:p>
          <a:p>
            <a:r>
              <a:rPr lang="en-US" altLang="en-US" sz="2400" dirty="0"/>
              <a:t>Gender</a:t>
            </a:r>
          </a:p>
          <a:p>
            <a:r>
              <a:rPr lang="en-US" altLang="en-US" sz="2400" dirty="0"/>
              <a:t>Age</a:t>
            </a:r>
          </a:p>
          <a:p>
            <a:pPr>
              <a:buFont typeface="Wingdings" pitchFamily="2" charset="2"/>
              <a:buNone/>
            </a:pPr>
            <a:endParaRPr lang="en-US" altLang="en-US" sz="2400" dirty="0"/>
          </a:p>
          <a:p>
            <a:pPr>
              <a:buFont typeface="Wingdings" pitchFamily="2" charset="2"/>
              <a:buNone/>
            </a:pPr>
            <a:endParaRPr lang="en-US" altLang="en-US" dirty="0"/>
          </a:p>
        </p:txBody>
      </p:sp>
      <p:pic>
        <p:nvPicPr>
          <p:cNvPr id="6"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941761" y="1782537"/>
            <a:ext cx="6057900" cy="449852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5" name="Picture 4"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Slide Number Placeholder 3"/>
          <p:cNvSpPr>
            <a:spLocks noGrp="1"/>
          </p:cNvSpPr>
          <p:nvPr>
            <p:ph type="sldNum" sz="quarter" idx="12"/>
          </p:nvPr>
        </p:nvSpPr>
        <p:spPr>
          <a:xfrm>
            <a:off x="-10979" y="6552487"/>
            <a:ext cx="990601" cy="273049"/>
          </a:xfrm>
        </p:spPr>
        <p:txBody>
          <a:bodyPr/>
          <a:lstStyle/>
          <a:p>
            <a:pPr algn="l"/>
            <a:fld id="{E5137D0E-4A4F-4307-8994-C1891D747D59}" type="slidenum">
              <a:rPr lang="en-US" smtClean="0"/>
              <a:pPr algn="l"/>
              <a:t>49</a:t>
            </a:fld>
            <a:endParaRPr lang="en-US" dirty="0"/>
          </a:p>
        </p:txBody>
      </p:sp>
    </p:spTree>
    <p:extLst>
      <p:ext uri="{BB962C8B-B14F-4D97-AF65-F5344CB8AC3E}">
        <p14:creationId xmlns:p14="http://schemas.microsoft.com/office/powerpoint/2010/main" val="303085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825">
                                            <p:txEl>
                                              <p:pRg st="0" end="0"/>
                                            </p:txEl>
                                          </p:spTgt>
                                        </p:tgtEl>
                                        <p:attrNameLst>
                                          <p:attrName>style.visibility</p:attrName>
                                        </p:attrNameLst>
                                      </p:cBhvr>
                                      <p:to>
                                        <p:strVal val="visible"/>
                                      </p:to>
                                    </p:set>
                                    <p:anim calcmode="lin" valueType="num">
                                      <p:cBhvr additive="base">
                                        <p:cTn id="7" dur="500" fill="hold"/>
                                        <p:tgtEl>
                                          <p:spTgt spid="348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2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4825">
                                            <p:txEl>
                                              <p:pRg st="1" end="1"/>
                                            </p:txEl>
                                          </p:spTgt>
                                        </p:tgtEl>
                                        <p:attrNameLst>
                                          <p:attrName>style.visibility</p:attrName>
                                        </p:attrNameLst>
                                      </p:cBhvr>
                                      <p:to>
                                        <p:strVal val="visible"/>
                                      </p:to>
                                    </p:set>
                                    <p:anim calcmode="lin" valueType="num">
                                      <p:cBhvr additive="base">
                                        <p:cTn id="11" dur="500" fill="hold"/>
                                        <p:tgtEl>
                                          <p:spTgt spid="3482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482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4825">
                                            <p:txEl>
                                              <p:pRg st="2" end="2"/>
                                            </p:txEl>
                                          </p:spTgt>
                                        </p:tgtEl>
                                        <p:attrNameLst>
                                          <p:attrName>style.visibility</p:attrName>
                                        </p:attrNameLst>
                                      </p:cBhvr>
                                      <p:to>
                                        <p:strVal val="visible"/>
                                      </p:to>
                                    </p:set>
                                    <p:anim calcmode="lin" valueType="num">
                                      <p:cBhvr additive="base">
                                        <p:cTn id="15" dur="500" fill="hold"/>
                                        <p:tgtEl>
                                          <p:spTgt spid="3482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4825">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4825">
                                            <p:txEl>
                                              <p:pRg st="3" end="3"/>
                                            </p:txEl>
                                          </p:spTgt>
                                        </p:tgtEl>
                                        <p:attrNameLst>
                                          <p:attrName>style.visibility</p:attrName>
                                        </p:attrNameLst>
                                      </p:cBhvr>
                                      <p:to>
                                        <p:strVal val="visible"/>
                                      </p:to>
                                    </p:set>
                                    <p:anim calcmode="lin" valueType="num">
                                      <p:cBhvr additive="base">
                                        <p:cTn id="19" dur="500" fill="hold"/>
                                        <p:tgtEl>
                                          <p:spTgt spid="3482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4825">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4825">
                                            <p:txEl>
                                              <p:pRg st="4" end="4"/>
                                            </p:txEl>
                                          </p:spTgt>
                                        </p:tgtEl>
                                        <p:attrNameLst>
                                          <p:attrName>style.visibility</p:attrName>
                                        </p:attrNameLst>
                                      </p:cBhvr>
                                      <p:to>
                                        <p:strVal val="visible"/>
                                      </p:to>
                                    </p:set>
                                    <p:anim calcmode="lin" valueType="num">
                                      <p:cBhvr additive="base">
                                        <p:cTn id="23" dur="500" fill="hold"/>
                                        <p:tgtEl>
                                          <p:spTgt spid="34825">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4825">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4825">
                                            <p:txEl>
                                              <p:pRg st="5" end="5"/>
                                            </p:txEl>
                                          </p:spTgt>
                                        </p:tgtEl>
                                        <p:attrNameLst>
                                          <p:attrName>style.visibility</p:attrName>
                                        </p:attrNameLst>
                                      </p:cBhvr>
                                      <p:to>
                                        <p:strVal val="visible"/>
                                      </p:to>
                                    </p:set>
                                    <p:anim calcmode="lin" valueType="num">
                                      <p:cBhvr additive="base">
                                        <p:cTn id="27" dur="500" fill="hold"/>
                                        <p:tgtEl>
                                          <p:spTgt spid="34825">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482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arn(inVertical)">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598612" y="223935"/>
            <a:ext cx="9601200" cy="1143000"/>
          </a:xfrm>
        </p:spPr>
        <p:txBody>
          <a:bodyPr/>
          <a:lstStyle/>
          <a:p>
            <a:r>
              <a:rPr lang="en-US" dirty="0"/>
              <a:t>Brief History of Insomnia as a Field of Study</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Content Placeholder 1">
            <a:extLst>
              <a:ext uri="{FF2B5EF4-FFF2-40B4-BE49-F238E27FC236}">
                <a16:creationId xmlns:a16="http://schemas.microsoft.com/office/drawing/2014/main" id="{A3C36B1B-705F-4C9E-BA3E-80D3AE6FE86E}"/>
              </a:ext>
            </a:extLst>
          </p:cNvPr>
          <p:cNvSpPr txBox="1">
            <a:spLocks/>
          </p:cNvSpPr>
          <p:nvPr/>
        </p:nvSpPr>
        <p:spPr>
          <a:xfrm>
            <a:off x="1065211" y="1639368"/>
            <a:ext cx="8564881" cy="4685232"/>
          </a:xfrm>
          <a:prstGeom prst="rect">
            <a:avLst/>
          </a:prstGeom>
        </p:spPr>
        <p:txBody>
          <a:bodyPr/>
          <a:lstStyle>
            <a:lvl1pPr marL="223838" indent="-223838" algn="l" defTabSz="914400" rtl="0" eaLnBrk="1" latinLnBrk="0" hangingPunct="1">
              <a:lnSpc>
                <a:spcPct val="90000"/>
              </a:lnSpc>
              <a:spcBef>
                <a:spcPts val="1800"/>
              </a:spcBef>
              <a:buClr>
                <a:schemeClr val="accent2"/>
              </a:buClr>
              <a:buFont typeface="Arial" pitchFamily="34" charset="0"/>
              <a:buChar char="•"/>
              <a:defRPr sz="2000" kern="1200">
                <a:solidFill>
                  <a:schemeClr val="tx1"/>
                </a:solidFill>
                <a:latin typeface="+mn-lt"/>
                <a:ea typeface="+mn-ea"/>
                <a:cs typeface="+mn-cs"/>
              </a:defRPr>
            </a:lvl1pPr>
            <a:lvl2pPr marL="502920" indent="-223838" algn="l" defTabSz="914400" rtl="0" eaLnBrk="1" latinLnBrk="0" hangingPunct="1">
              <a:lnSpc>
                <a:spcPct val="90000"/>
              </a:lnSpc>
              <a:spcBef>
                <a:spcPts val="800"/>
              </a:spcBef>
              <a:buClr>
                <a:schemeClr val="accent2"/>
              </a:buClr>
              <a:buFont typeface="Arial" pitchFamily="34" charset="0"/>
              <a:buChar char="–"/>
              <a:defRPr sz="1800" kern="1200">
                <a:solidFill>
                  <a:schemeClr val="tx1"/>
                </a:solidFill>
                <a:latin typeface="+mn-lt"/>
                <a:ea typeface="+mn-ea"/>
                <a:cs typeface="+mn-cs"/>
              </a:defRPr>
            </a:lvl2pPr>
            <a:lvl3pPr marL="741363" indent="-17145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3pPr>
            <a:lvl4pPr marL="9667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4pPr>
            <a:lvl5pPr marL="12080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5pPr>
            <a:lvl6pPr marL="1444752"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6pPr>
            <a:lvl7pPr marL="1682496"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7pPr>
            <a:lvl8pPr marL="1920240"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8pPr>
            <a:lvl9pPr marL="2157984"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9pPr>
          </a:lstStyle>
          <a:p>
            <a:pPr marL="784225" lvl="1" indent="-285750"/>
            <a:r>
              <a:rPr lang="en-US" dirty="0"/>
              <a:t>1930s Jacobson applies PMR for insomnia</a:t>
            </a:r>
          </a:p>
          <a:p>
            <a:pPr marL="784225" lvl="1" indent="-285750"/>
            <a:r>
              <a:rPr lang="en-US" dirty="0"/>
              <a:t>1960s First clinical trials for insomnia (relaxation)</a:t>
            </a:r>
          </a:p>
          <a:p>
            <a:pPr marL="784225" lvl="1" indent="-285750"/>
            <a:r>
              <a:rPr lang="en-US" dirty="0">
                <a:solidFill>
                  <a:srgbClr val="FF0000"/>
                </a:solidFill>
              </a:rPr>
              <a:t>1972 Richard </a:t>
            </a:r>
            <a:r>
              <a:rPr lang="en-US" dirty="0" err="1">
                <a:solidFill>
                  <a:srgbClr val="FF0000"/>
                </a:solidFill>
              </a:rPr>
              <a:t>Bootzin</a:t>
            </a:r>
            <a:r>
              <a:rPr lang="en-US" dirty="0">
                <a:solidFill>
                  <a:srgbClr val="FF0000"/>
                </a:solidFill>
              </a:rPr>
              <a:t> applies stimulus control to insomnia treatment</a:t>
            </a:r>
          </a:p>
          <a:p>
            <a:pPr marL="784225" lvl="1" indent="-285750"/>
            <a:r>
              <a:rPr lang="en-US" dirty="0"/>
              <a:t>1978 </a:t>
            </a:r>
            <a:r>
              <a:rPr lang="en-US" dirty="0" err="1"/>
              <a:t>Bootzin</a:t>
            </a:r>
            <a:r>
              <a:rPr lang="en-US" dirty="0"/>
              <a:t> conducts first systematic review of insomnia </a:t>
            </a:r>
            <a:r>
              <a:rPr lang="en-US" dirty="0" err="1"/>
              <a:t>tx</a:t>
            </a:r>
            <a:endParaRPr lang="en-US" dirty="0"/>
          </a:p>
          <a:p>
            <a:pPr marL="784225" lvl="1" indent="-285750"/>
            <a:r>
              <a:rPr lang="en-US" dirty="0">
                <a:solidFill>
                  <a:srgbClr val="FF0000"/>
                </a:solidFill>
              </a:rPr>
              <a:t>1987 Sleep restriction therapy is created by Spielman and </a:t>
            </a:r>
            <a:r>
              <a:rPr lang="en-US" dirty="0" err="1">
                <a:solidFill>
                  <a:srgbClr val="FF0000"/>
                </a:solidFill>
              </a:rPr>
              <a:t>Saskin</a:t>
            </a:r>
            <a:endParaRPr lang="en-US" dirty="0">
              <a:solidFill>
                <a:srgbClr val="FF0000"/>
              </a:solidFill>
            </a:endParaRPr>
          </a:p>
          <a:p>
            <a:pPr marL="784225" lvl="1" indent="-285750"/>
            <a:r>
              <a:rPr lang="en-US" dirty="0"/>
              <a:t>1994 Morin et. Al and Murtaugh et al. publish first meta-analysis of insomnia treatment</a:t>
            </a:r>
          </a:p>
          <a:p>
            <a:pPr marL="784225" lvl="1" indent="-285750"/>
            <a:r>
              <a:rPr lang="en-US" dirty="0">
                <a:solidFill>
                  <a:srgbClr val="FF0000"/>
                </a:solidFill>
              </a:rPr>
              <a:t>2001 Edinger publishes first large scale placebo controlled RCT on CBT-I</a:t>
            </a:r>
          </a:p>
          <a:p>
            <a:pPr marL="784225" lvl="1" indent="-285750"/>
            <a:r>
              <a:rPr lang="en-US" dirty="0"/>
              <a:t>2003 </a:t>
            </a:r>
            <a:r>
              <a:rPr lang="en-US" dirty="0" err="1"/>
              <a:t>Lichstein</a:t>
            </a:r>
            <a:r>
              <a:rPr lang="en-US" dirty="0"/>
              <a:t> &amp; Perlis publish first text book for BSM</a:t>
            </a:r>
          </a:p>
          <a:p>
            <a:pPr marL="784225" lvl="1" indent="-285750"/>
            <a:r>
              <a:rPr lang="en-US" dirty="0"/>
              <a:t>2004 AASM sponsors first BSM course</a:t>
            </a:r>
          </a:p>
          <a:p>
            <a:pPr marL="784225" lvl="1" indent="-285750"/>
            <a:r>
              <a:rPr lang="en-US" dirty="0">
                <a:solidFill>
                  <a:srgbClr val="FF0000"/>
                </a:solidFill>
              </a:rPr>
              <a:t>2005 NIH states that CBT-I should be first line of treatment</a:t>
            </a:r>
          </a:p>
          <a:p>
            <a:pPr marL="784225" lvl="1" indent="-285750"/>
            <a:r>
              <a:rPr lang="en-US" dirty="0"/>
              <a:t>2008 AASM initiative to increase availability of CBT-I</a:t>
            </a:r>
          </a:p>
          <a:p>
            <a:pPr marL="784225" lvl="1" indent="-285750"/>
            <a:r>
              <a:rPr lang="en-US" dirty="0">
                <a:solidFill>
                  <a:srgbClr val="FF0000"/>
                </a:solidFill>
              </a:rPr>
              <a:t>2016 American College of Physicians issued a consensus statement that CBT-I should be the first line treatment for adult insomnia</a:t>
            </a:r>
          </a:p>
          <a:p>
            <a:pPr marL="784225" lvl="1" indent="-285750"/>
            <a:endParaRPr lang="en-US" dirty="0"/>
          </a:p>
        </p:txBody>
      </p:sp>
      <p:sp>
        <p:nvSpPr>
          <p:cNvPr id="7" name="Slide Number Placeholder 6"/>
          <p:cNvSpPr>
            <a:spLocks noGrp="1"/>
          </p:cNvSpPr>
          <p:nvPr>
            <p:ph type="sldNum" sz="quarter" idx="12"/>
          </p:nvPr>
        </p:nvSpPr>
        <p:spPr>
          <a:xfrm>
            <a:off x="48223" y="6584951"/>
            <a:ext cx="990601" cy="273049"/>
          </a:xfrm>
        </p:spPr>
        <p:txBody>
          <a:bodyPr/>
          <a:lstStyle/>
          <a:p>
            <a:pPr algn="l"/>
            <a:fld id="{E5137D0E-4A4F-4307-8994-C1891D747D59}" type="slidenum">
              <a:rPr lang="en-US" smtClean="0"/>
              <a:pPr algn="l"/>
              <a:t>5</a:t>
            </a:fld>
            <a:endParaRPr lang="en-US" dirty="0"/>
          </a:p>
        </p:txBody>
      </p:sp>
    </p:spTree>
    <p:extLst>
      <p:ext uri="{BB962C8B-B14F-4D97-AF65-F5344CB8AC3E}">
        <p14:creationId xmlns:p14="http://schemas.microsoft.com/office/powerpoint/2010/main" val="2574923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fade">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fade">
                                      <p:cBhvr>
                                        <p:cTn id="47" dur="500"/>
                                        <p:tgtEl>
                                          <p:spTgt spid="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
                                            <p:txEl>
                                              <p:pRg st="9" end="9"/>
                                            </p:txEl>
                                          </p:spTgt>
                                        </p:tgtEl>
                                        <p:attrNameLst>
                                          <p:attrName>style.visibility</p:attrName>
                                        </p:attrNameLst>
                                      </p:cBhvr>
                                      <p:to>
                                        <p:strVal val="visible"/>
                                      </p:to>
                                    </p:set>
                                    <p:animEffect transition="in" filter="fade">
                                      <p:cBhvr>
                                        <p:cTn id="52" dur="500"/>
                                        <p:tgtEl>
                                          <p:spTgt spid="4">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
                                            <p:txEl>
                                              <p:pRg st="10" end="10"/>
                                            </p:txEl>
                                          </p:spTgt>
                                        </p:tgtEl>
                                        <p:attrNameLst>
                                          <p:attrName>style.visibility</p:attrName>
                                        </p:attrNameLst>
                                      </p:cBhvr>
                                      <p:to>
                                        <p:strVal val="visible"/>
                                      </p:to>
                                    </p:set>
                                    <p:animEffect transition="in" filter="fade">
                                      <p:cBhvr>
                                        <p:cTn id="57" dur="500"/>
                                        <p:tgtEl>
                                          <p:spTgt spid="4">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4">
                                            <p:txEl>
                                              <p:pRg st="11" end="11"/>
                                            </p:txEl>
                                          </p:spTgt>
                                        </p:tgtEl>
                                        <p:attrNameLst>
                                          <p:attrName>style.visibility</p:attrName>
                                        </p:attrNameLst>
                                      </p:cBhvr>
                                      <p:to>
                                        <p:strVal val="visible"/>
                                      </p:to>
                                    </p:set>
                                    <p:animEffect transition="in" filter="fade">
                                      <p:cBhvr>
                                        <p:cTn id="62" dur="500"/>
                                        <p:tgtEl>
                                          <p:spTgt spid="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b="1" dirty="0"/>
              <a:t>Evolution</a:t>
            </a:r>
            <a:r>
              <a:rPr lang="en-US" altLang="en-US" dirty="0"/>
              <a:t> </a:t>
            </a:r>
            <a:r>
              <a:rPr lang="en-US" altLang="en-US" b="1" dirty="0"/>
              <a:t>of Insomnia – The 3 Factor Model</a:t>
            </a:r>
          </a:p>
        </p:txBody>
      </p:sp>
      <p:sp>
        <p:nvSpPr>
          <p:cNvPr id="37891" name="Rectangle 3"/>
          <p:cNvSpPr>
            <a:spLocks noGrp="1" noChangeArrowheads="1"/>
          </p:cNvSpPr>
          <p:nvPr>
            <p:ph sz="half" idx="1"/>
          </p:nvPr>
        </p:nvSpPr>
        <p:spPr>
          <a:xfrm>
            <a:off x="1116919" y="2002971"/>
            <a:ext cx="4358595" cy="3886200"/>
          </a:xfrm>
        </p:spPr>
        <p:txBody>
          <a:bodyPr>
            <a:normAutofit fontScale="85000" lnSpcReduction="20000"/>
          </a:bodyPr>
          <a:lstStyle/>
          <a:p>
            <a:pPr>
              <a:buFont typeface="Wingdings" pitchFamily="2" charset="2"/>
              <a:buNone/>
            </a:pPr>
            <a:r>
              <a:rPr lang="en-US" altLang="en-US" b="1" dirty="0">
                <a:solidFill>
                  <a:srgbClr val="C00000"/>
                </a:solidFill>
              </a:rPr>
              <a:t>PRECIPITATING </a:t>
            </a:r>
          </a:p>
          <a:p>
            <a:pPr>
              <a:buFont typeface="Wingdings" pitchFamily="2" charset="2"/>
              <a:buNone/>
            </a:pPr>
            <a:r>
              <a:rPr lang="en-US" altLang="en-US" b="1" dirty="0">
                <a:solidFill>
                  <a:srgbClr val="C00000"/>
                </a:solidFill>
              </a:rPr>
              <a:t>FACTORS</a:t>
            </a:r>
            <a:r>
              <a:rPr lang="en-US" altLang="en-US" dirty="0"/>
              <a:t> trigger the</a:t>
            </a:r>
          </a:p>
          <a:p>
            <a:pPr>
              <a:buFont typeface="Wingdings" pitchFamily="2" charset="2"/>
              <a:buNone/>
            </a:pPr>
            <a:r>
              <a:rPr lang="en-US" altLang="en-US" dirty="0"/>
              <a:t>Insomnia</a:t>
            </a:r>
          </a:p>
          <a:p>
            <a:pPr>
              <a:buFont typeface="Wingdings" pitchFamily="2" charset="2"/>
              <a:buNone/>
            </a:pPr>
            <a:r>
              <a:rPr lang="en-US" altLang="en-US" dirty="0"/>
              <a:t>   </a:t>
            </a:r>
          </a:p>
          <a:p>
            <a:r>
              <a:rPr lang="en-US" altLang="en-US" sz="2400" dirty="0"/>
              <a:t>Illness/disease</a:t>
            </a:r>
          </a:p>
          <a:p>
            <a:r>
              <a:rPr lang="en-US" altLang="en-US" sz="2400" dirty="0"/>
              <a:t>Stress (good and bad)</a:t>
            </a:r>
          </a:p>
          <a:p>
            <a:r>
              <a:rPr lang="en-US" altLang="en-US" sz="2400" dirty="0"/>
              <a:t>Major life changes</a:t>
            </a:r>
          </a:p>
          <a:p>
            <a:r>
              <a:rPr lang="en-US" altLang="en-US" sz="2400" dirty="0"/>
              <a:t>Trauma</a:t>
            </a:r>
          </a:p>
          <a:p>
            <a:r>
              <a:rPr lang="en-US" altLang="en-US" sz="2400" dirty="0"/>
              <a:t>Medication</a:t>
            </a:r>
          </a:p>
          <a:p>
            <a:pPr>
              <a:buFont typeface="Wingdings" pitchFamily="2" charset="2"/>
              <a:buNone/>
            </a:pPr>
            <a:endParaRPr lang="en-US" altLang="en-US" dirty="0"/>
          </a:p>
        </p:txBody>
      </p:sp>
      <p:sp>
        <p:nvSpPr>
          <p:cNvPr id="37892" name="Rectangle 4"/>
          <p:cNvSpPr>
            <a:spLocks noGrp="1" noChangeArrowheads="1"/>
          </p:cNvSpPr>
          <p:nvPr>
            <p:ph sz="half" idx="2"/>
          </p:nvPr>
        </p:nvSpPr>
        <p:spPr>
          <a:xfrm>
            <a:off x="6169026" y="1981200"/>
            <a:ext cx="4040187" cy="3886200"/>
          </a:xfrm>
        </p:spPr>
        <p:txBody>
          <a:bodyPr>
            <a:normAutofit fontScale="85000" lnSpcReduction="20000"/>
          </a:bodyPr>
          <a:lstStyle/>
          <a:p>
            <a:endParaRPr lang="en-US" altLang="en-US" dirty="0"/>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4341812" y="1905000"/>
            <a:ext cx="5637711" cy="441960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7" name="Picture 6"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Slide Number Placeholder 3"/>
          <p:cNvSpPr>
            <a:spLocks noGrp="1"/>
          </p:cNvSpPr>
          <p:nvPr>
            <p:ph type="sldNum" sz="quarter" idx="12"/>
          </p:nvPr>
        </p:nvSpPr>
        <p:spPr>
          <a:xfrm>
            <a:off x="-12409" y="6552487"/>
            <a:ext cx="990601" cy="273049"/>
          </a:xfrm>
        </p:spPr>
        <p:txBody>
          <a:bodyPr/>
          <a:lstStyle/>
          <a:p>
            <a:pPr algn="l"/>
            <a:fld id="{E5137D0E-4A4F-4307-8994-C1891D747D59}" type="slidenum">
              <a:rPr lang="en-US" smtClean="0"/>
              <a:pPr algn="l"/>
              <a:t>50</a:t>
            </a:fld>
            <a:endParaRPr lang="en-US" dirty="0"/>
          </a:p>
        </p:txBody>
      </p:sp>
    </p:spTree>
    <p:extLst>
      <p:ext uri="{BB962C8B-B14F-4D97-AF65-F5344CB8AC3E}">
        <p14:creationId xmlns:p14="http://schemas.microsoft.com/office/powerpoint/2010/main" val="3443622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 calcmode="lin" valueType="num">
                                      <p:cBhvr additive="base">
                                        <p:cTn id="7" dur="500" fill="hold"/>
                                        <p:tgtEl>
                                          <p:spTgt spid="378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9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7891">
                                            <p:txEl>
                                              <p:pRg st="1" end="1"/>
                                            </p:txEl>
                                          </p:spTgt>
                                        </p:tgtEl>
                                        <p:attrNameLst>
                                          <p:attrName>style.visibility</p:attrName>
                                        </p:attrNameLst>
                                      </p:cBhvr>
                                      <p:to>
                                        <p:strVal val="visible"/>
                                      </p:to>
                                    </p:set>
                                    <p:anim calcmode="lin" valueType="num">
                                      <p:cBhvr additive="base">
                                        <p:cTn id="11" dur="500" fill="hold"/>
                                        <p:tgtEl>
                                          <p:spTgt spid="3789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789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7891">
                                            <p:txEl>
                                              <p:pRg st="2" end="2"/>
                                            </p:txEl>
                                          </p:spTgt>
                                        </p:tgtEl>
                                        <p:attrNameLst>
                                          <p:attrName>style.visibility</p:attrName>
                                        </p:attrNameLst>
                                      </p:cBhvr>
                                      <p:to>
                                        <p:strVal val="visible"/>
                                      </p:to>
                                    </p:set>
                                    <p:anim calcmode="lin" valueType="num">
                                      <p:cBhvr additive="base">
                                        <p:cTn id="15" dur="500" fill="hold"/>
                                        <p:tgtEl>
                                          <p:spTgt spid="3789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7891">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7891">
                                            <p:txEl>
                                              <p:pRg st="3" end="3"/>
                                            </p:txEl>
                                          </p:spTgt>
                                        </p:tgtEl>
                                        <p:attrNameLst>
                                          <p:attrName>style.visibility</p:attrName>
                                        </p:attrNameLst>
                                      </p:cBhvr>
                                      <p:to>
                                        <p:strVal val="visible"/>
                                      </p:to>
                                    </p:set>
                                    <p:anim calcmode="lin" valueType="num">
                                      <p:cBhvr additive="base">
                                        <p:cTn id="19" dur="500" fill="hold"/>
                                        <p:tgtEl>
                                          <p:spTgt spid="3789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7891">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7891">
                                            <p:txEl>
                                              <p:pRg st="4" end="4"/>
                                            </p:txEl>
                                          </p:spTgt>
                                        </p:tgtEl>
                                        <p:attrNameLst>
                                          <p:attrName>style.visibility</p:attrName>
                                        </p:attrNameLst>
                                      </p:cBhvr>
                                      <p:to>
                                        <p:strVal val="visible"/>
                                      </p:to>
                                    </p:set>
                                    <p:anim calcmode="lin" valueType="num">
                                      <p:cBhvr additive="base">
                                        <p:cTn id="23" dur="500" fill="hold"/>
                                        <p:tgtEl>
                                          <p:spTgt spid="37891">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7891">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7891">
                                            <p:txEl>
                                              <p:pRg st="5" end="5"/>
                                            </p:txEl>
                                          </p:spTgt>
                                        </p:tgtEl>
                                        <p:attrNameLst>
                                          <p:attrName>style.visibility</p:attrName>
                                        </p:attrNameLst>
                                      </p:cBhvr>
                                      <p:to>
                                        <p:strVal val="visible"/>
                                      </p:to>
                                    </p:set>
                                    <p:anim calcmode="lin" valueType="num">
                                      <p:cBhvr additive="base">
                                        <p:cTn id="27" dur="500" fill="hold"/>
                                        <p:tgtEl>
                                          <p:spTgt spid="37891">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7891">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7891">
                                            <p:txEl>
                                              <p:pRg st="6" end="6"/>
                                            </p:txEl>
                                          </p:spTgt>
                                        </p:tgtEl>
                                        <p:attrNameLst>
                                          <p:attrName>style.visibility</p:attrName>
                                        </p:attrNameLst>
                                      </p:cBhvr>
                                      <p:to>
                                        <p:strVal val="visible"/>
                                      </p:to>
                                    </p:set>
                                    <p:anim calcmode="lin" valueType="num">
                                      <p:cBhvr additive="base">
                                        <p:cTn id="31" dur="500" fill="hold"/>
                                        <p:tgtEl>
                                          <p:spTgt spid="37891">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7891">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7891">
                                            <p:txEl>
                                              <p:pRg st="7" end="7"/>
                                            </p:txEl>
                                          </p:spTgt>
                                        </p:tgtEl>
                                        <p:attrNameLst>
                                          <p:attrName>style.visibility</p:attrName>
                                        </p:attrNameLst>
                                      </p:cBhvr>
                                      <p:to>
                                        <p:strVal val="visible"/>
                                      </p:to>
                                    </p:set>
                                    <p:anim calcmode="lin" valueType="num">
                                      <p:cBhvr additive="base">
                                        <p:cTn id="35" dur="500" fill="hold"/>
                                        <p:tgtEl>
                                          <p:spTgt spid="37891">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7891">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7891">
                                            <p:txEl>
                                              <p:pRg st="8" end="8"/>
                                            </p:txEl>
                                          </p:spTgt>
                                        </p:tgtEl>
                                        <p:attrNameLst>
                                          <p:attrName>style.visibility</p:attrName>
                                        </p:attrNameLst>
                                      </p:cBhvr>
                                      <p:to>
                                        <p:strVal val="visible"/>
                                      </p:to>
                                    </p:set>
                                    <p:anim calcmode="lin" valueType="num">
                                      <p:cBhvr additive="base">
                                        <p:cTn id="39" dur="500" fill="hold"/>
                                        <p:tgtEl>
                                          <p:spTgt spid="37891">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7891">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nodeType="click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1000" fill="hold"/>
                                        <p:tgtEl>
                                          <p:spTgt spid="6"/>
                                        </p:tgtEl>
                                        <p:attrNameLst>
                                          <p:attrName>ppt_w</p:attrName>
                                        </p:attrNameLst>
                                      </p:cBhvr>
                                      <p:tavLst>
                                        <p:tav tm="0">
                                          <p:val>
                                            <p:fltVal val="0"/>
                                          </p:val>
                                        </p:tav>
                                        <p:tav tm="100000">
                                          <p:val>
                                            <p:strVal val="#ppt_w"/>
                                          </p:val>
                                        </p:tav>
                                      </p:tavLst>
                                    </p:anim>
                                    <p:anim calcmode="lin" valueType="num">
                                      <p:cBhvr>
                                        <p:cTn id="46" dur="1000" fill="hold"/>
                                        <p:tgtEl>
                                          <p:spTgt spid="6"/>
                                        </p:tgtEl>
                                        <p:attrNameLst>
                                          <p:attrName>ppt_h</p:attrName>
                                        </p:attrNameLst>
                                      </p:cBhvr>
                                      <p:tavLst>
                                        <p:tav tm="0">
                                          <p:val>
                                            <p:fltVal val="0"/>
                                          </p:val>
                                        </p:tav>
                                        <p:tav tm="100000">
                                          <p:val>
                                            <p:strVal val="#ppt_h"/>
                                          </p:val>
                                        </p:tav>
                                      </p:tavLst>
                                    </p:anim>
                                    <p:anim calcmode="lin" valueType="num">
                                      <p:cBhvr>
                                        <p:cTn id="47" dur="1000" fill="hold"/>
                                        <p:tgtEl>
                                          <p:spTgt spid="6"/>
                                        </p:tgtEl>
                                        <p:attrNameLst>
                                          <p:attrName>style.rotation</p:attrName>
                                        </p:attrNameLst>
                                      </p:cBhvr>
                                      <p:tavLst>
                                        <p:tav tm="0">
                                          <p:val>
                                            <p:fltVal val="90"/>
                                          </p:val>
                                        </p:tav>
                                        <p:tav tm="100000">
                                          <p:val>
                                            <p:fltVal val="0"/>
                                          </p:val>
                                        </p:tav>
                                      </p:tavLst>
                                    </p:anim>
                                    <p:animEffect transition="in" filter="fade">
                                      <p:cBhvr>
                                        <p:cTn id="4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en-US" b="1" dirty="0"/>
              <a:t>Evolution</a:t>
            </a:r>
            <a:r>
              <a:rPr lang="en-US" altLang="en-US" dirty="0"/>
              <a:t> </a:t>
            </a:r>
            <a:r>
              <a:rPr lang="en-US" altLang="en-US" b="1" dirty="0"/>
              <a:t>of Insomnia – The 3 Factor Model</a:t>
            </a:r>
          </a:p>
        </p:txBody>
      </p:sp>
      <p:sp>
        <p:nvSpPr>
          <p:cNvPr id="36867" name="Rectangle 3"/>
          <p:cNvSpPr>
            <a:spLocks noGrp="1" noChangeArrowheads="1"/>
          </p:cNvSpPr>
          <p:nvPr>
            <p:ph sz="half" idx="1"/>
          </p:nvPr>
        </p:nvSpPr>
        <p:spPr>
          <a:xfrm>
            <a:off x="1059768" y="1981200"/>
            <a:ext cx="3208564" cy="3886200"/>
          </a:xfrm>
        </p:spPr>
        <p:txBody>
          <a:bodyPr>
            <a:normAutofit fontScale="62500" lnSpcReduction="20000"/>
          </a:bodyPr>
          <a:lstStyle/>
          <a:p>
            <a:pPr marL="0" indent="0">
              <a:buNone/>
            </a:pPr>
            <a:r>
              <a:rPr lang="en-US" altLang="en-US" sz="3000" b="1" dirty="0">
                <a:solidFill>
                  <a:srgbClr val="C00000"/>
                </a:solidFill>
              </a:rPr>
              <a:t>PERPETUATING FACTORS </a:t>
            </a:r>
            <a:r>
              <a:rPr lang="en-US" altLang="en-US" sz="3000" dirty="0"/>
              <a:t>emerge in an effort to resolve the insomnia:</a:t>
            </a:r>
          </a:p>
          <a:p>
            <a:pPr marL="0" indent="0">
              <a:buNone/>
            </a:pPr>
            <a:endParaRPr lang="en-US" altLang="en-US" sz="2400" dirty="0"/>
          </a:p>
          <a:p>
            <a:r>
              <a:rPr lang="en-US" altLang="en-US" sz="2400" dirty="0"/>
              <a:t>Excessive time in bed</a:t>
            </a:r>
          </a:p>
          <a:p>
            <a:r>
              <a:rPr lang="en-US" altLang="en-US" sz="2400" dirty="0"/>
              <a:t>Variable schedule</a:t>
            </a:r>
          </a:p>
          <a:p>
            <a:r>
              <a:rPr lang="en-US" altLang="en-US" sz="2400" dirty="0"/>
              <a:t>Sleep incompatible</a:t>
            </a:r>
          </a:p>
          <a:p>
            <a:pPr>
              <a:buFont typeface="Wingdings" pitchFamily="2" charset="2"/>
              <a:buNone/>
            </a:pPr>
            <a:r>
              <a:rPr lang="en-US" altLang="en-US" sz="2400" dirty="0"/>
              <a:t>    activity in bedroom</a:t>
            </a:r>
          </a:p>
          <a:p>
            <a:r>
              <a:rPr lang="en-US" altLang="en-US" sz="2400" dirty="0"/>
              <a:t>Conditioned arousal</a:t>
            </a:r>
          </a:p>
          <a:p>
            <a:r>
              <a:rPr lang="en-US" altLang="en-US" sz="2400" dirty="0"/>
              <a:t>Increased caffeine</a:t>
            </a:r>
          </a:p>
          <a:p>
            <a:r>
              <a:rPr lang="en-US" altLang="en-US" sz="2400" dirty="0"/>
              <a:t>Alcohol</a:t>
            </a:r>
          </a:p>
          <a:p>
            <a:pPr>
              <a:buFont typeface="Wingdings" pitchFamily="2" charset="2"/>
              <a:buNone/>
            </a:pPr>
            <a:endParaRPr lang="en-US" altLang="en-US" dirty="0"/>
          </a:p>
        </p:txBody>
      </p:sp>
      <p:sp>
        <p:nvSpPr>
          <p:cNvPr id="36868" name="Rectangle 4"/>
          <p:cNvSpPr>
            <a:spLocks noGrp="1" noChangeArrowheads="1"/>
          </p:cNvSpPr>
          <p:nvPr>
            <p:ph sz="half" idx="2"/>
          </p:nvPr>
        </p:nvSpPr>
        <p:spPr>
          <a:xfrm>
            <a:off x="6169026" y="1981200"/>
            <a:ext cx="4040187" cy="3886200"/>
          </a:xfrm>
        </p:spPr>
        <p:txBody>
          <a:bodyPr>
            <a:normAutofit fontScale="62500" lnSpcReduction="20000"/>
          </a:bodyPr>
          <a:lstStyle/>
          <a:p>
            <a:endParaRPr lang="en-US" altLang="en-US" dirty="0"/>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4341812" y="1981200"/>
            <a:ext cx="5637711" cy="419916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7" name="Picture 6"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Slide Number Placeholder 3"/>
          <p:cNvSpPr>
            <a:spLocks noGrp="1"/>
          </p:cNvSpPr>
          <p:nvPr>
            <p:ph type="sldNum" sz="quarter" idx="12"/>
          </p:nvPr>
        </p:nvSpPr>
        <p:spPr>
          <a:xfrm>
            <a:off x="-6999" y="6584951"/>
            <a:ext cx="990601" cy="273049"/>
          </a:xfrm>
        </p:spPr>
        <p:txBody>
          <a:bodyPr/>
          <a:lstStyle/>
          <a:p>
            <a:pPr algn="l"/>
            <a:fld id="{E5137D0E-4A4F-4307-8994-C1891D747D59}" type="slidenum">
              <a:rPr lang="en-US" smtClean="0"/>
              <a:pPr algn="l"/>
              <a:t>51</a:t>
            </a:fld>
            <a:endParaRPr lang="en-US" dirty="0"/>
          </a:p>
        </p:txBody>
      </p:sp>
    </p:spTree>
    <p:extLst>
      <p:ext uri="{BB962C8B-B14F-4D97-AF65-F5344CB8AC3E}">
        <p14:creationId xmlns:p14="http://schemas.microsoft.com/office/powerpoint/2010/main" val="62715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 calcmode="lin" valueType="num">
                                      <p:cBhvr additive="base">
                                        <p:cTn id="7" dur="500" fill="hold"/>
                                        <p:tgtEl>
                                          <p:spTgt spid="368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867">
                                            <p:txEl>
                                              <p:pRg st="2" end="2"/>
                                            </p:txEl>
                                          </p:spTgt>
                                        </p:tgtEl>
                                        <p:attrNameLst>
                                          <p:attrName>style.visibility</p:attrName>
                                        </p:attrNameLst>
                                      </p:cBhvr>
                                      <p:to>
                                        <p:strVal val="visible"/>
                                      </p:to>
                                    </p:set>
                                    <p:anim calcmode="lin" valueType="num">
                                      <p:cBhvr additive="base">
                                        <p:cTn id="11" dur="500" fill="hold"/>
                                        <p:tgtEl>
                                          <p:spTgt spid="36867">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6867">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6867">
                                            <p:txEl>
                                              <p:pRg st="3" end="3"/>
                                            </p:txEl>
                                          </p:spTgt>
                                        </p:tgtEl>
                                        <p:attrNameLst>
                                          <p:attrName>style.visibility</p:attrName>
                                        </p:attrNameLst>
                                      </p:cBhvr>
                                      <p:to>
                                        <p:strVal val="visible"/>
                                      </p:to>
                                    </p:set>
                                    <p:anim calcmode="lin" valueType="num">
                                      <p:cBhvr additive="base">
                                        <p:cTn id="15" dur="500" fill="hold"/>
                                        <p:tgtEl>
                                          <p:spTgt spid="36867">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6867">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6867">
                                            <p:txEl>
                                              <p:pRg st="4" end="4"/>
                                            </p:txEl>
                                          </p:spTgt>
                                        </p:tgtEl>
                                        <p:attrNameLst>
                                          <p:attrName>style.visibility</p:attrName>
                                        </p:attrNameLst>
                                      </p:cBhvr>
                                      <p:to>
                                        <p:strVal val="visible"/>
                                      </p:to>
                                    </p:set>
                                    <p:anim calcmode="lin" valueType="num">
                                      <p:cBhvr additive="base">
                                        <p:cTn id="19" dur="500" fill="hold"/>
                                        <p:tgtEl>
                                          <p:spTgt spid="36867">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6867">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6867">
                                            <p:txEl>
                                              <p:pRg st="5" end="5"/>
                                            </p:txEl>
                                          </p:spTgt>
                                        </p:tgtEl>
                                        <p:attrNameLst>
                                          <p:attrName>style.visibility</p:attrName>
                                        </p:attrNameLst>
                                      </p:cBhvr>
                                      <p:to>
                                        <p:strVal val="visible"/>
                                      </p:to>
                                    </p:set>
                                    <p:anim calcmode="lin" valueType="num">
                                      <p:cBhvr additive="base">
                                        <p:cTn id="23" dur="500" fill="hold"/>
                                        <p:tgtEl>
                                          <p:spTgt spid="36867">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6867">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6867">
                                            <p:txEl>
                                              <p:pRg st="6" end="6"/>
                                            </p:txEl>
                                          </p:spTgt>
                                        </p:tgtEl>
                                        <p:attrNameLst>
                                          <p:attrName>style.visibility</p:attrName>
                                        </p:attrNameLst>
                                      </p:cBhvr>
                                      <p:to>
                                        <p:strVal val="visible"/>
                                      </p:to>
                                    </p:set>
                                    <p:anim calcmode="lin" valueType="num">
                                      <p:cBhvr additive="base">
                                        <p:cTn id="27" dur="500" fill="hold"/>
                                        <p:tgtEl>
                                          <p:spTgt spid="36867">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6867">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6867">
                                            <p:txEl>
                                              <p:pRg st="7" end="7"/>
                                            </p:txEl>
                                          </p:spTgt>
                                        </p:tgtEl>
                                        <p:attrNameLst>
                                          <p:attrName>style.visibility</p:attrName>
                                        </p:attrNameLst>
                                      </p:cBhvr>
                                      <p:to>
                                        <p:strVal val="visible"/>
                                      </p:to>
                                    </p:set>
                                    <p:anim calcmode="lin" valueType="num">
                                      <p:cBhvr additive="base">
                                        <p:cTn id="31" dur="500" fill="hold"/>
                                        <p:tgtEl>
                                          <p:spTgt spid="36867">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6867">
                                            <p:txEl>
                                              <p:pRg st="7" end="7"/>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6867">
                                            <p:txEl>
                                              <p:pRg st="8" end="8"/>
                                            </p:txEl>
                                          </p:spTgt>
                                        </p:tgtEl>
                                        <p:attrNameLst>
                                          <p:attrName>style.visibility</p:attrName>
                                        </p:attrNameLst>
                                      </p:cBhvr>
                                      <p:to>
                                        <p:strVal val="visible"/>
                                      </p:to>
                                    </p:set>
                                    <p:anim calcmode="lin" valueType="num">
                                      <p:cBhvr additive="base">
                                        <p:cTn id="35" dur="500" fill="hold"/>
                                        <p:tgtEl>
                                          <p:spTgt spid="36867">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686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1000" fill="hold"/>
                                        <p:tgtEl>
                                          <p:spTgt spid="6"/>
                                        </p:tgtEl>
                                        <p:attrNameLst>
                                          <p:attrName>ppt_w</p:attrName>
                                        </p:attrNameLst>
                                      </p:cBhvr>
                                      <p:tavLst>
                                        <p:tav tm="0">
                                          <p:val>
                                            <p:fltVal val="0"/>
                                          </p:val>
                                        </p:tav>
                                        <p:tav tm="100000">
                                          <p:val>
                                            <p:strVal val="#ppt_w"/>
                                          </p:val>
                                        </p:tav>
                                      </p:tavLst>
                                    </p:anim>
                                    <p:anim calcmode="lin" valueType="num">
                                      <p:cBhvr>
                                        <p:cTn id="42" dur="1000" fill="hold"/>
                                        <p:tgtEl>
                                          <p:spTgt spid="6"/>
                                        </p:tgtEl>
                                        <p:attrNameLst>
                                          <p:attrName>ppt_h</p:attrName>
                                        </p:attrNameLst>
                                      </p:cBhvr>
                                      <p:tavLst>
                                        <p:tav tm="0">
                                          <p:val>
                                            <p:fltVal val="0"/>
                                          </p:val>
                                        </p:tav>
                                        <p:tav tm="100000">
                                          <p:val>
                                            <p:strVal val="#ppt_h"/>
                                          </p:val>
                                        </p:tav>
                                      </p:tavLst>
                                    </p:anim>
                                    <p:anim calcmode="lin" valueType="num">
                                      <p:cBhvr>
                                        <p:cTn id="43" dur="1000" fill="hold"/>
                                        <p:tgtEl>
                                          <p:spTgt spid="6"/>
                                        </p:tgtEl>
                                        <p:attrNameLst>
                                          <p:attrName>style.rotation</p:attrName>
                                        </p:attrNameLst>
                                      </p:cBhvr>
                                      <p:tavLst>
                                        <p:tav tm="0">
                                          <p:val>
                                            <p:fltVal val="90"/>
                                          </p:val>
                                        </p:tav>
                                        <p:tav tm="100000">
                                          <p:val>
                                            <p:fltVal val="0"/>
                                          </p:val>
                                        </p:tav>
                                      </p:tavLst>
                                    </p:anim>
                                    <p:animEffect transition="in" filter="fade">
                                      <p:cBhvr>
                                        <p:cTn id="4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C6C5E-C243-4895-A5E9-183813909679}"/>
              </a:ext>
            </a:extLst>
          </p:cNvPr>
          <p:cNvSpPr>
            <a:spLocks noGrp="1"/>
          </p:cNvSpPr>
          <p:nvPr>
            <p:ph type="title"/>
          </p:nvPr>
        </p:nvSpPr>
        <p:spPr>
          <a:xfrm>
            <a:off x="5974245" y="3028331"/>
            <a:ext cx="4419600" cy="1401448"/>
          </a:xfrm>
        </p:spPr>
        <p:txBody>
          <a:bodyPr vert="horz" lIns="91440" tIns="45720" rIns="91440" bIns="45720" rtlCol="0" anchor="t">
            <a:noAutofit/>
          </a:bodyPr>
          <a:lstStyle/>
          <a:p>
            <a:pPr>
              <a:lnSpc>
                <a:spcPct val="90000"/>
              </a:lnSpc>
            </a:pPr>
            <a:r>
              <a:rPr lang="en-US" sz="5400" dirty="0">
                <a:solidFill>
                  <a:srgbClr val="000000"/>
                </a:solidFill>
              </a:rPr>
              <a:t>Excessive Time </a:t>
            </a:r>
            <a:br>
              <a:rPr lang="en-US" sz="5400" dirty="0">
                <a:solidFill>
                  <a:srgbClr val="000000"/>
                </a:solidFill>
              </a:rPr>
            </a:br>
            <a:r>
              <a:rPr lang="en-US" sz="5400" dirty="0">
                <a:solidFill>
                  <a:srgbClr val="000000"/>
                </a:solidFill>
              </a:rPr>
              <a:t>in Bed</a:t>
            </a:r>
          </a:p>
        </p:txBody>
      </p:sp>
      <p:pic>
        <p:nvPicPr>
          <p:cNvPr id="3074" name="Picture 2" descr="MitraClip Transcatheter Mitral Valve Repair | Physician Site">
            <a:extLst>
              <a:ext uri="{FF2B5EF4-FFF2-40B4-BE49-F238E27FC236}">
                <a16:creationId xmlns:a16="http://schemas.microsoft.com/office/drawing/2014/main" id="{98CCE3F0-5B5A-484C-B128-80D42EAA9F28}"/>
              </a:ext>
            </a:extLst>
          </p:cNvPr>
          <p:cNvPicPr>
            <a:picLocks noChangeAspect="1" noChangeArrowheads="1"/>
          </p:cNvPicPr>
          <p:nvPr/>
        </p:nvPicPr>
        <p:blipFill rotWithShape="1">
          <a:blip r:embed="rId2">
            <a:alphaModFix/>
            <a:extLst>
              <a:ext uri="{28A0092B-C50C-407E-A947-70E740481C1C}">
                <a14:useLocalDpi xmlns:a14="http://schemas.microsoft.com/office/drawing/2010/main" val="0"/>
              </a:ext>
            </a:extLst>
          </a:blip>
          <a:srcRect l="16980" r="17846" b="1"/>
          <a:stretch/>
        </p:blipFill>
        <p:spPr bwMode="auto">
          <a:xfrm>
            <a:off x="1522433" y="770037"/>
            <a:ext cx="3973993" cy="6097438"/>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noFill/>
          <a:effectLst>
            <a:softEdge rad="0"/>
          </a:effectLst>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52</a:t>
            </a:fld>
            <a:endParaRPr lang="en-US"/>
          </a:p>
        </p:txBody>
      </p:sp>
    </p:spTree>
    <p:extLst>
      <p:ext uri="{BB962C8B-B14F-4D97-AF65-F5344CB8AC3E}">
        <p14:creationId xmlns:p14="http://schemas.microsoft.com/office/powerpoint/2010/main" val="72019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3074"/>
                                        </p:tgtEl>
                                        <p:attrNameLst>
                                          <p:attrName>style.visibility</p:attrName>
                                        </p:attrNameLst>
                                      </p:cBhvr>
                                      <p:to>
                                        <p:strVal val="visible"/>
                                      </p:to>
                                    </p:set>
                                    <p:anim calcmode="lin" valueType="num">
                                      <p:cBhvr>
                                        <p:cTn id="13" dur="1000" fill="hold"/>
                                        <p:tgtEl>
                                          <p:spTgt spid="3074"/>
                                        </p:tgtEl>
                                        <p:attrNameLst>
                                          <p:attrName>ppt_w</p:attrName>
                                        </p:attrNameLst>
                                      </p:cBhvr>
                                      <p:tavLst>
                                        <p:tav tm="0">
                                          <p:val>
                                            <p:fltVal val="0"/>
                                          </p:val>
                                        </p:tav>
                                        <p:tav tm="100000">
                                          <p:val>
                                            <p:strVal val="#ppt_w"/>
                                          </p:val>
                                        </p:tav>
                                      </p:tavLst>
                                    </p:anim>
                                    <p:anim calcmode="lin" valueType="num">
                                      <p:cBhvr>
                                        <p:cTn id="14" dur="1000" fill="hold"/>
                                        <p:tgtEl>
                                          <p:spTgt spid="3074"/>
                                        </p:tgtEl>
                                        <p:attrNameLst>
                                          <p:attrName>ppt_h</p:attrName>
                                        </p:attrNameLst>
                                      </p:cBhvr>
                                      <p:tavLst>
                                        <p:tav tm="0">
                                          <p:val>
                                            <p:fltVal val="0"/>
                                          </p:val>
                                        </p:tav>
                                        <p:tav tm="100000">
                                          <p:val>
                                            <p:strVal val="#ppt_h"/>
                                          </p:val>
                                        </p:tav>
                                      </p:tavLst>
                                    </p:anim>
                                    <p:anim calcmode="lin" valueType="num">
                                      <p:cBhvr>
                                        <p:cTn id="15" dur="1000" fill="hold"/>
                                        <p:tgtEl>
                                          <p:spTgt spid="3074"/>
                                        </p:tgtEl>
                                        <p:attrNameLst>
                                          <p:attrName>style.rotation</p:attrName>
                                        </p:attrNameLst>
                                      </p:cBhvr>
                                      <p:tavLst>
                                        <p:tav tm="0">
                                          <p:val>
                                            <p:fltVal val="90"/>
                                          </p:val>
                                        </p:tav>
                                        <p:tav tm="100000">
                                          <p:val>
                                            <p:fltVal val="0"/>
                                          </p:val>
                                        </p:tav>
                                      </p:tavLst>
                                    </p:anim>
                                    <p:animEffect transition="in" filter="fade">
                                      <p:cBhvr>
                                        <p:cTn id="16" dur="1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8" descr="Three Simple Shifts to Improve Your Health Quotient">
            <a:extLst>
              <a:ext uri="{FF2B5EF4-FFF2-40B4-BE49-F238E27FC236}">
                <a16:creationId xmlns:a16="http://schemas.microsoft.com/office/drawing/2014/main" id="{6235F3EF-1F52-4D82-A721-AFEFA805417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270" b="20620"/>
          <a:stretch/>
        </p:blipFill>
        <p:spPr bwMode="auto">
          <a:xfrm>
            <a:off x="1522412" y="1282"/>
            <a:ext cx="9143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53</a:t>
            </a:fld>
            <a:endParaRPr lang="en-US"/>
          </a:p>
        </p:txBody>
      </p:sp>
    </p:spTree>
    <p:extLst>
      <p:ext uri="{BB962C8B-B14F-4D97-AF65-F5344CB8AC3E}">
        <p14:creationId xmlns:p14="http://schemas.microsoft.com/office/powerpoint/2010/main" val="3220241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B07D32-B32F-45DB-AA53-D870BA355389}"/>
              </a:ext>
            </a:extLst>
          </p:cNvPr>
          <p:cNvSpPr>
            <a:spLocks noGrp="1"/>
          </p:cNvSpPr>
          <p:nvPr>
            <p:ph type="title"/>
          </p:nvPr>
        </p:nvSpPr>
        <p:spPr/>
        <p:txBody>
          <a:bodyPr/>
          <a:lstStyle/>
          <a:p>
            <a:r>
              <a:rPr lang="en-US" dirty="0"/>
              <a:t>Perpetuation Factor - Excessive Time in Bed</a:t>
            </a:r>
          </a:p>
        </p:txBody>
      </p:sp>
      <p:sp>
        <p:nvSpPr>
          <p:cNvPr id="5" name="Not Equal 4">
            <a:extLst>
              <a:ext uri="{FF2B5EF4-FFF2-40B4-BE49-F238E27FC236}">
                <a16:creationId xmlns:a16="http://schemas.microsoft.com/office/drawing/2014/main" id="{FEF06793-8D90-4762-A1AA-7F0EDF41A1C1}"/>
              </a:ext>
            </a:extLst>
          </p:cNvPr>
          <p:cNvSpPr/>
          <p:nvPr/>
        </p:nvSpPr>
        <p:spPr>
          <a:xfrm>
            <a:off x="5596870" y="2527867"/>
            <a:ext cx="905436" cy="995082"/>
          </a:xfrm>
          <a:prstGeom prst="mathNotEqual">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7" name="TextBox 6">
            <a:extLst>
              <a:ext uri="{FF2B5EF4-FFF2-40B4-BE49-F238E27FC236}">
                <a16:creationId xmlns:a16="http://schemas.microsoft.com/office/drawing/2014/main" id="{D3D6E56D-D638-470D-9A7C-8B81930CD02C}"/>
              </a:ext>
            </a:extLst>
          </p:cNvPr>
          <p:cNvSpPr txBox="1"/>
          <p:nvPr/>
        </p:nvSpPr>
        <p:spPr>
          <a:xfrm>
            <a:off x="3745659" y="2187388"/>
            <a:ext cx="1676400" cy="1631216"/>
          </a:xfrm>
          <a:prstGeom prst="rect">
            <a:avLst/>
          </a:prstGeom>
          <a:noFill/>
        </p:spPr>
        <p:txBody>
          <a:bodyPr wrap="square" rtlCol="0">
            <a:spAutoFit/>
          </a:bodyPr>
          <a:lstStyle/>
          <a:p>
            <a:pPr algn="ctr"/>
            <a:r>
              <a:rPr lang="en-US" sz="10000" b="1" dirty="0"/>
              <a:t>7</a:t>
            </a:r>
          </a:p>
        </p:txBody>
      </p:sp>
      <p:sp>
        <p:nvSpPr>
          <p:cNvPr id="9" name="TextBox 8">
            <a:extLst>
              <a:ext uri="{FF2B5EF4-FFF2-40B4-BE49-F238E27FC236}">
                <a16:creationId xmlns:a16="http://schemas.microsoft.com/office/drawing/2014/main" id="{A52B18F3-705D-4C40-9A68-3DC0D26C83AC}"/>
              </a:ext>
            </a:extLst>
          </p:cNvPr>
          <p:cNvSpPr txBox="1"/>
          <p:nvPr/>
        </p:nvSpPr>
        <p:spPr>
          <a:xfrm>
            <a:off x="6704012" y="2209800"/>
            <a:ext cx="1676400" cy="1631216"/>
          </a:xfrm>
          <a:prstGeom prst="rect">
            <a:avLst/>
          </a:prstGeom>
          <a:noFill/>
        </p:spPr>
        <p:txBody>
          <a:bodyPr wrap="square" rtlCol="0">
            <a:spAutoFit/>
          </a:bodyPr>
          <a:lstStyle/>
          <a:p>
            <a:pPr algn="ctr"/>
            <a:r>
              <a:rPr lang="en-US" sz="10000" b="1"/>
              <a:t>9</a:t>
            </a:r>
            <a:endParaRPr lang="en-US" sz="10000" b="1" dirty="0"/>
          </a:p>
        </p:txBody>
      </p:sp>
      <p:sp>
        <p:nvSpPr>
          <p:cNvPr id="11" name="Arrow: Up 10">
            <a:extLst>
              <a:ext uri="{FF2B5EF4-FFF2-40B4-BE49-F238E27FC236}">
                <a16:creationId xmlns:a16="http://schemas.microsoft.com/office/drawing/2014/main" id="{ADF3CD72-69BC-4CCF-990A-D0C94467DF5D}"/>
              </a:ext>
            </a:extLst>
          </p:cNvPr>
          <p:cNvSpPr/>
          <p:nvPr/>
        </p:nvSpPr>
        <p:spPr>
          <a:xfrm>
            <a:off x="4279059" y="3818604"/>
            <a:ext cx="609600" cy="654784"/>
          </a:xfrm>
          <a:prstGeom prst="up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Arrow: Up 12">
            <a:extLst>
              <a:ext uri="{FF2B5EF4-FFF2-40B4-BE49-F238E27FC236}">
                <a16:creationId xmlns:a16="http://schemas.microsoft.com/office/drawing/2014/main" id="{9A676A42-F554-4C8C-BD49-6B1A2A712952}"/>
              </a:ext>
            </a:extLst>
          </p:cNvPr>
          <p:cNvSpPr/>
          <p:nvPr/>
        </p:nvSpPr>
        <p:spPr>
          <a:xfrm>
            <a:off x="7237412" y="3818604"/>
            <a:ext cx="609600" cy="654784"/>
          </a:xfrm>
          <a:prstGeom prst="up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4" name="TextBox 13">
            <a:extLst>
              <a:ext uri="{FF2B5EF4-FFF2-40B4-BE49-F238E27FC236}">
                <a16:creationId xmlns:a16="http://schemas.microsoft.com/office/drawing/2014/main" id="{2D3C0136-D0FA-48B6-B793-82AB6AF0EF72}"/>
              </a:ext>
            </a:extLst>
          </p:cNvPr>
          <p:cNvSpPr txBox="1"/>
          <p:nvPr/>
        </p:nvSpPr>
        <p:spPr>
          <a:xfrm>
            <a:off x="3503612" y="4724401"/>
            <a:ext cx="2093258" cy="830997"/>
          </a:xfrm>
          <a:prstGeom prst="rect">
            <a:avLst/>
          </a:prstGeom>
          <a:noFill/>
        </p:spPr>
        <p:txBody>
          <a:bodyPr wrap="square" rtlCol="0">
            <a:spAutoFit/>
          </a:bodyPr>
          <a:lstStyle/>
          <a:p>
            <a:pPr algn="ctr"/>
            <a:r>
              <a:rPr lang="en-US" sz="2400" b="1" dirty="0"/>
              <a:t>Ability to Sleep</a:t>
            </a:r>
          </a:p>
        </p:txBody>
      </p:sp>
      <p:sp>
        <p:nvSpPr>
          <p:cNvPr id="15" name="TextBox 14">
            <a:extLst>
              <a:ext uri="{FF2B5EF4-FFF2-40B4-BE49-F238E27FC236}">
                <a16:creationId xmlns:a16="http://schemas.microsoft.com/office/drawing/2014/main" id="{398AE822-6C14-470C-B028-89846DD164C3}"/>
              </a:ext>
            </a:extLst>
          </p:cNvPr>
          <p:cNvSpPr txBox="1"/>
          <p:nvPr/>
        </p:nvSpPr>
        <p:spPr>
          <a:xfrm>
            <a:off x="6603159" y="4678234"/>
            <a:ext cx="1878106" cy="461665"/>
          </a:xfrm>
          <a:prstGeom prst="rect">
            <a:avLst/>
          </a:prstGeom>
          <a:noFill/>
        </p:spPr>
        <p:txBody>
          <a:bodyPr wrap="square" rtlCol="0">
            <a:spAutoFit/>
          </a:bodyPr>
          <a:lstStyle/>
          <a:p>
            <a:pPr algn="ctr"/>
            <a:r>
              <a:rPr lang="en-US" sz="2400" b="1" dirty="0"/>
              <a:t>Time in Bed</a:t>
            </a:r>
          </a:p>
        </p:txBody>
      </p:sp>
      <p:pic>
        <p:nvPicPr>
          <p:cNvPr id="17" name="Content Placeholder 3">
            <a:extLst>
              <a:ext uri="{FF2B5EF4-FFF2-40B4-BE49-F238E27FC236}">
                <a16:creationId xmlns:a16="http://schemas.microsoft.com/office/drawing/2014/main" id="{1B8138E8-866A-4395-BE83-0C22C79C86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2413" y="0"/>
            <a:ext cx="1248833" cy="762000"/>
          </a:xfrm>
          <a:prstGeom prst="rect">
            <a:avLst/>
          </a:prstGeom>
        </p:spPr>
      </p:pic>
      <p:sp>
        <p:nvSpPr>
          <p:cNvPr id="6" name="Slide Number Placeholder 5"/>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54</a:t>
            </a:fld>
            <a:endParaRPr lang="en-US" dirty="0"/>
          </a:p>
        </p:txBody>
      </p:sp>
    </p:spTree>
    <p:extLst>
      <p:ext uri="{BB962C8B-B14F-4D97-AF65-F5344CB8AC3E}">
        <p14:creationId xmlns:p14="http://schemas.microsoft.com/office/powerpoint/2010/main" val="3000302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959D3-4026-44FD-96BC-E72902D54EA6}"/>
              </a:ext>
            </a:extLst>
          </p:cNvPr>
          <p:cNvSpPr>
            <a:spLocks noGrp="1"/>
          </p:cNvSpPr>
          <p:nvPr>
            <p:ph type="title"/>
          </p:nvPr>
        </p:nvSpPr>
        <p:spPr/>
        <p:txBody>
          <a:bodyPr/>
          <a:lstStyle/>
          <a:p>
            <a:r>
              <a:rPr lang="en-US" dirty="0"/>
              <a:t>Sleep Restriction Added</a:t>
            </a:r>
          </a:p>
        </p:txBody>
      </p:sp>
      <p:sp>
        <p:nvSpPr>
          <p:cNvPr id="5" name="Not Equal 4">
            <a:extLst>
              <a:ext uri="{FF2B5EF4-FFF2-40B4-BE49-F238E27FC236}">
                <a16:creationId xmlns:a16="http://schemas.microsoft.com/office/drawing/2014/main" id="{4904A177-3454-4A2F-8AED-DC8E70903E56}"/>
              </a:ext>
            </a:extLst>
          </p:cNvPr>
          <p:cNvSpPr/>
          <p:nvPr/>
        </p:nvSpPr>
        <p:spPr>
          <a:xfrm>
            <a:off x="6094412" y="2433918"/>
            <a:ext cx="905436" cy="995082"/>
          </a:xfrm>
          <a:prstGeom prst="mathNotEqual">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7" name="TextBox 6">
            <a:extLst>
              <a:ext uri="{FF2B5EF4-FFF2-40B4-BE49-F238E27FC236}">
                <a16:creationId xmlns:a16="http://schemas.microsoft.com/office/drawing/2014/main" id="{858E4736-DC98-4B32-9E94-B911F5991336}"/>
              </a:ext>
            </a:extLst>
          </p:cNvPr>
          <p:cNvSpPr txBox="1"/>
          <p:nvPr/>
        </p:nvSpPr>
        <p:spPr>
          <a:xfrm>
            <a:off x="3194330" y="2147408"/>
            <a:ext cx="2698376" cy="1631216"/>
          </a:xfrm>
          <a:prstGeom prst="rect">
            <a:avLst/>
          </a:prstGeom>
          <a:noFill/>
        </p:spPr>
        <p:txBody>
          <a:bodyPr wrap="square" rtlCol="0">
            <a:spAutoFit/>
          </a:bodyPr>
          <a:lstStyle/>
          <a:p>
            <a:pPr algn="ctr"/>
            <a:r>
              <a:rPr lang="en-US" sz="10000" b="1" dirty="0"/>
              <a:t>6.5</a:t>
            </a:r>
          </a:p>
        </p:txBody>
      </p:sp>
      <p:sp>
        <p:nvSpPr>
          <p:cNvPr id="9" name="TextBox 8">
            <a:extLst>
              <a:ext uri="{FF2B5EF4-FFF2-40B4-BE49-F238E27FC236}">
                <a16:creationId xmlns:a16="http://schemas.microsoft.com/office/drawing/2014/main" id="{2590A0E4-0EBD-481F-9BC1-64527C02E50F}"/>
              </a:ext>
            </a:extLst>
          </p:cNvPr>
          <p:cNvSpPr txBox="1"/>
          <p:nvPr/>
        </p:nvSpPr>
        <p:spPr>
          <a:xfrm>
            <a:off x="7201554" y="2115851"/>
            <a:ext cx="1676400" cy="1631216"/>
          </a:xfrm>
          <a:prstGeom prst="rect">
            <a:avLst/>
          </a:prstGeom>
          <a:noFill/>
        </p:spPr>
        <p:txBody>
          <a:bodyPr wrap="square" rtlCol="0">
            <a:spAutoFit/>
          </a:bodyPr>
          <a:lstStyle/>
          <a:p>
            <a:pPr algn="ctr"/>
            <a:r>
              <a:rPr lang="en-US" sz="10000" b="1" dirty="0"/>
              <a:t>6</a:t>
            </a:r>
          </a:p>
        </p:txBody>
      </p:sp>
      <p:sp>
        <p:nvSpPr>
          <p:cNvPr id="11" name="Arrow: Up 10">
            <a:extLst>
              <a:ext uri="{FF2B5EF4-FFF2-40B4-BE49-F238E27FC236}">
                <a16:creationId xmlns:a16="http://schemas.microsoft.com/office/drawing/2014/main" id="{AEF2C498-7F4E-42C9-84D8-7736F1FCEDFB}"/>
              </a:ext>
            </a:extLst>
          </p:cNvPr>
          <p:cNvSpPr/>
          <p:nvPr/>
        </p:nvSpPr>
        <p:spPr>
          <a:xfrm>
            <a:off x="4238718" y="3864583"/>
            <a:ext cx="609600" cy="654784"/>
          </a:xfrm>
          <a:prstGeom prst="up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Arrow: Up 12">
            <a:extLst>
              <a:ext uri="{FF2B5EF4-FFF2-40B4-BE49-F238E27FC236}">
                <a16:creationId xmlns:a16="http://schemas.microsoft.com/office/drawing/2014/main" id="{49A2297E-A3F6-4BC9-AF33-291EC3CF478F}"/>
              </a:ext>
            </a:extLst>
          </p:cNvPr>
          <p:cNvSpPr/>
          <p:nvPr/>
        </p:nvSpPr>
        <p:spPr>
          <a:xfrm>
            <a:off x="7734954" y="3864583"/>
            <a:ext cx="609600" cy="654784"/>
          </a:xfrm>
          <a:prstGeom prst="up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7" name="TextBox 16">
            <a:extLst>
              <a:ext uri="{FF2B5EF4-FFF2-40B4-BE49-F238E27FC236}">
                <a16:creationId xmlns:a16="http://schemas.microsoft.com/office/drawing/2014/main" id="{FF914984-03C0-49A5-AD4B-005CA3503970}"/>
              </a:ext>
            </a:extLst>
          </p:cNvPr>
          <p:cNvSpPr txBox="1"/>
          <p:nvPr/>
        </p:nvSpPr>
        <p:spPr>
          <a:xfrm>
            <a:off x="6993125" y="4924361"/>
            <a:ext cx="2093258" cy="830997"/>
          </a:xfrm>
          <a:prstGeom prst="rect">
            <a:avLst/>
          </a:prstGeom>
          <a:noFill/>
        </p:spPr>
        <p:txBody>
          <a:bodyPr wrap="square" rtlCol="0">
            <a:spAutoFit/>
          </a:bodyPr>
          <a:lstStyle/>
          <a:p>
            <a:pPr algn="ctr"/>
            <a:r>
              <a:rPr lang="en-US" sz="2400" b="1" dirty="0"/>
              <a:t>Ability to Sleep</a:t>
            </a:r>
          </a:p>
        </p:txBody>
      </p:sp>
      <p:sp>
        <p:nvSpPr>
          <p:cNvPr id="19" name="TextBox 18">
            <a:extLst>
              <a:ext uri="{FF2B5EF4-FFF2-40B4-BE49-F238E27FC236}">
                <a16:creationId xmlns:a16="http://schemas.microsoft.com/office/drawing/2014/main" id="{57FEC87F-1E9D-4B34-BEA3-C63C9ACFDED0}"/>
              </a:ext>
            </a:extLst>
          </p:cNvPr>
          <p:cNvSpPr txBox="1"/>
          <p:nvPr/>
        </p:nvSpPr>
        <p:spPr>
          <a:xfrm>
            <a:off x="3604465" y="4924361"/>
            <a:ext cx="1878106" cy="461665"/>
          </a:xfrm>
          <a:prstGeom prst="rect">
            <a:avLst/>
          </a:prstGeom>
          <a:noFill/>
        </p:spPr>
        <p:txBody>
          <a:bodyPr wrap="square" rtlCol="0">
            <a:spAutoFit/>
          </a:bodyPr>
          <a:lstStyle/>
          <a:p>
            <a:pPr algn="ctr"/>
            <a:r>
              <a:rPr lang="en-US" sz="2400" b="1" dirty="0"/>
              <a:t>Time in Bed</a:t>
            </a:r>
          </a:p>
        </p:txBody>
      </p:sp>
      <p:pic>
        <p:nvPicPr>
          <p:cNvPr id="21" name="Content Placeholder 3">
            <a:extLst>
              <a:ext uri="{FF2B5EF4-FFF2-40B4-BE49-F238E27FC236}">
                <a16:creationId xmlns:a16="http://schemas.microsoft.com/office/drawing/2014/main" id="{CE0C675E-B593-4268-8DAD-5E098118EBA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2413" y="0"/>
            <a:ext cx="1248833" cy="762000"/>
          </a:xfrm>
          <a:prstGeom prst="rect">
            <a:avLst/>
          </a:prstGeom>
        </p:spPr>
      </p:pic>
      <p:sp>
        <p:nvSpPr>
          <p:cNvPr id="6" name="Slide Number Placeholder 5"/>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55</a:t>
            </a:fld>
            <a:endParaRPr lang="en-US" dirty="0"/>
          </a:p>
        </p:txBody>
      </p:sp>
    </p:spTree>
    <p:extLst>
      <p:ext uri="{BB962C8B-B14F-4D97-AF65-F5344CB8AC3E}">
        <p14:creationId xmlns:p14="http://schemas.microsoft.com/office/powerpoint/2010/main" val="3502445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7DB2D-0332-4C6B-8BDA-5209529F1ABC}"/>
              </a:ext>
            </a:extLst>
          </p:cNvPr>
          <p:cNvSpPr>
            <a:spLocks noGrp="1"/>
          </p:cNvSpPr>
          <p:nvPr>
            <p:ph type="title"/>
          </p:nvPr>
        </p:nvSpPr>
        <p:spPr/>
        <p:txBody>
          <a:bodyPr/>
          <a:lstStyle/>
          <a:p>
            <a:r>
              <a:rPr lang="en-US" dirty="0"/>
              <a:t>Gradual Changes are the Key!</a:t>
            </a:r>
          </a:p>
        </p:txBody>
      </p:sp>
      <p:pic>
        <p:nvPicPr>
          <p:cNvPr id="5" name="Picture 2">
            <a:extLst>
              <a:ext uri="{FF2B5EF4-FFF2-40B4-BE49-F238E27FC236}">
                <a16:creationId xmlns:a16="http://schemas.microsoft.com/office/drawing/2014/main" id="{C460AF20-6BA1-4712-88A7-6D6C3AE111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0506" y="1730188"/>
            <a:ext cx="5127812" cy="512781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5DBE2570-1AF9-41EE-BF56-0567D4516640}"/>
              </a:ext>
            </a:extLst>
          </p:cNvPr>
          <p:cNvSpPr txBox="1"/>
          <p:nvPr/>
        </p:nvSpPr>
        <p:spPr>
          <a:xfrm>
            <a:off x="5838661" y="4773453"/>
            <a:ext cx="528917" cy="646331"/>
          </a:xfrm>
          <a:prstGeom prst="rect">
            <a:avLst/>
          </a:prstGeom>
          <a:noFill/>
        </p:spPr>
        <p:txBody>
          <a:bodyPr wrap="square" rtlCol="0">
            <a:spAutoFit/>
          </a:bodyPr>
          <a:lstStyle/>
          <a:p>
            <a:pPr algn="ctr"/>
            <a:r>
              <a:rPr lang="en-US" sz="3600" dirty="0">
                <a:solidFill>
                  <a:schemeClr val="bg1"/>
                </a:solidFill>
              </a:rPr>
              <a:t>6</a:t>
            </a:r>
          </a:p>
        </p:txBody>
      </p:sp>
      <p:sp>
        <p:nvSpPr>
          <p:cNvPr id="9" name="TextBox 8">
            <a:extLst>
              <a:ext uri="{FF2B5EF4-FFF2-40B4-BE49-F238E27FC236}">
                <a16:creationId xmlns:a16="http://schemas.microsoft.com/office/drawing/2014/main" id="{821CBA13-8475-48FA-B2C8-39DAFC6E277C}"/>
              </a:ext>
            </a:extLst>
          </p:cNvPr>
          <p:cNvSpPr txBox="1"/>
          <p:nvPr/>
        </p:nvSpPr>
        <p:spPr>
          <a:xfrm>
            <a:off x="7196571" y="4471397"/>
            <a:ext cx="528917" cy="646331"/>
          </a:xfrm>
          <a:prstGeom prst="rect">
            <a:avLst/>
          </a:prstGeom>
          <a:noFill/>
        </p:spPr>
        <p:txBody>
          <a:bodyPr wrap="square" rtlCol="0">
            <a:spAutoFit/>
          </a:bodyPr>
          <a:lstStyle/>
          <a:p>
            <a:pPr algn="ctr"/>
            <a:r>
              <a:rPr lang="en-US" sz="3600" dirty="0">
                <a:solidFill>
                  <a:schemeClr val="bg1"/>
                </a:solidFill>
              </a:rPr>
              <a:t>7</a:t>
            </a:r>
          </a:p>
        </p:txBody>
      </p:sp>
      <p:sp>
        <p:nvSpPr>
          <p:cNvPr id="11" name="TextBox 10">
            <a:extLst>
              <a:ext uri="{FF2B5EF4-FFF2-40B4-BE49-F238E27FC236}">
                <a16:creationId xmlns:a16="http://schemas.microsoft.com/office/drawing/2014/main" id="{09DD306E-AE2E-4614-9232-6F0FC52DCCDD}"/>
              </a:ext>
            </a:extLst>
          </p:cNvPr>
          <p:cNvSpPr txBox="1"/>
          <p:nvPr/>
        </p:nvSpPr>
        <p:spPr>
          <a:xfrm>
            <a:off x="3669457" y="4088304"/>
            <a:ext cx="932331" cy="646331"/>
          </a:xfrm>
          <a:prstGeom prst="rect">
            <a:avLst/>
          </a:prstGeom>
          <a:noFill/>
        </p:spPr>
        <p:txBody>
          <a:bodyPr wrap="square" rtlCol="0">
            <a:spAutoFit/>
          </a:bodyPr>
          <a:lstStyle/>
          <a:p>
            <a:pPr algn="ctr"/>
            <a:r>
              <a:rPr lang="en-US" sz="3600" dirty="0">
                <a:solidFill>
                  <a:schemeClr val="bg1"/>
                </a:solidFill>
              </a:rPr>
              <a:t>4.5</a:t>
            </a:r>
          </a:p>
        </p:txBody>
      </p:sp>
      <p:sp>
        <p:nvSpPr>
          <p:cNvPr id="13" name="TextBox 12">
            <a:extLst>
              <a:ext uri="{FF2B5EF4-FFF2-40B4-BE49-F238E27FC236}">
                <a16:creationId xmlns:a16="http://schemas.microsoft.com/office/drawing/2014/main" id="{BB2745EC-D8AE-4C47-8F5D-1986CBEDCD30}"/>
              </a:ext>
            </a:extLst>
          </p:cNvPr>
          <p:cNvSpPr txBox="1"/>
          <p:nvPr/>
        </p:nvSpPr>
        <p:spPr>
          <a:xfrm>
            <a:off x="4512142" y="4448609"/>
            <a:ext cx="528917" cy="646331"/>
          </a:xfrm>
          <a:prstGeom prst="rect">
            <a:avLst/>
          </a:prstGeom>
          <a:noFill/>
        </p:spPr>
        <p:txBody>
          <a:bodyPr wrap="square" rtlCol="0">
            <a:spAutoFit/>
          </a:bodyPr>
          <a:lstStyle/>
          <a:p>
            <a:pPr algn="ctr"/>
            <a:r>
              <a:rPr lang="en-US" sz="3600" dirty="0">
                <a:solidFill>
                  <a:schemeClr val="bg1"/>
                </a:solidFill>
              </a:rPr>
              <a:t>5</a:t>
            </a:r>
          </a:p>
        </p:txBody>
      </p:sp>
      <p:sp>
        <p:nvSpPr>
          <p:cNvPr id="15" name="TextBox 14">
            <a:extLst>
              <a:ext uri="{FF2B5EF4-FFF2-40B4-BE49-F238E27FC236}">
                <a16:creationId xmlns:a16="http://schemas.microsoft.com/office/drawing/2014/main" id="{223DFB2E-CB6D-41D4-B440-4C4DB648D770}"/>
              </a:ext>
            </a:extLst>
          </p:cNvPr>
          <p:cNvSpPr txBox="1"/>
          <p:nvPr/>
        </p:nvSpPr>
        <p:spPr>
          <a:xfrm>
            <a:off x="4951413" y="4724401"/>
            <a:ext cx="932331" cy="646331"/>
          </a:xfrm>
          <a:prstGeom prst="rect">
            <a:avLst/>
          </a:prstGeom>
          <a:noFill/>
        </p:spPr>
        <p:txBody>
          <a:bodyPr wrap="square" rtlCol="0">
            <a:spAutoFit/>
          </a:bodyPr>
          <a:lstStyle/>
          <a:p>
            <a:pPr algn="ctr"/>
            <a:r>
              <a:rPr lang="en-US" sz="3600" dirty="0">
                <a:solidFill>
                  <a:schemeClr val="bg1"/>
                </a:solidFill>
              </a:rPr>
              <a:t>5.5</a:t>
            </a:r>
          </a:p>
        </p:txBody>
      </p:sp>
      <p:sp>
        <p:nvSpPr>
          <p:cNvPr id="17" name="TextBox 16">
            <a:extLst>
              <a:ext uri="{FF2B5EF4-FFF2-40B4-BE49-F238E27FC236}">
                <a16:creationId xmlns:a16="http://schemas.microsoft.com/office/drawing/2014/main" id="{E63A0D58-0215-4CB7-8A74-D0CD65602E19}"/>
              </a:ext>
            </a:extLst>
          </p:cNvPr>
          <p:cNvSpPr txBox="1"/>
          <p:nvPr/>
        </p:nvSpPr>
        <p:spPr>
          <a:xfrm>
            <a:off x="6359130" y="4691214"/>
            <a:ext cx="932331" cy="646331"/>
          </a:xfrm>
          <a:prstGeom prst="rect">
            <a:avLst/>
          </a:prstGeom>
          <a:noFill/>
        </p:spPr>
        <p:txBody>
          <a:bodyPr wrap="square" rtlCol="0">
            <a:spAutoFit/>
          </a:bodyPr>
          <a:lstStyle/>
          <a:p>
            <a:pPr algn="ctr"/>
            <a:r>
              <a:rPr lang="en-US" sz="3600" dirty="0">
                <a:solidFill>
                  <a:schemeClr val="bg1"/>
                </a:solidFill>
              </a:rPr>
              <a:t>6.5</a:t>
            </a:r>
          </a:p>
        </p:txBody>
      </p:sp>
      <p:sp>
        <p:nvSpPr>
          <p:cNvPr id="19" name="TextBox 18">
            <a:extLst>
              <a:ext uri="{FF2B5EF4-FFF2-40B4-BE49-F238E27FC236}">
                <a16:creationId xmlns:a16="http://schemas.microsoft.com/office/drawing/2014/main" id="{C50A8844-16AA-4376-9240-5AABB16840A5}"/>
              </a:ext>
            </a:extLst>
          </p:cNvPr>
          <p:cNvSpPr txBox="1"/>
          <p:nvPr/>
        </p:nvSpPr>
        <p:spPr>
          <a:xfrm>
            <a:off x="7588817" y="4088904"/>
            <a:ext cx="932331" cy="646331"/>
          </a:xfrm>
          <a:prstGeom prst="rect">
            <a:avLst/>
          </a:prstGeom>
          <a:noFill/>
        </p:spPr>
        <p:txBody>
          <a:bodyPr wrap="square" rtlCol="0">
            <a:spAutoFit/>
          </a:bodyPr>
          <a:lstStyle/>
          <a:p>
            <a:pPr algn="ctr"/>
            <a:r>
              <a:rPr lang="en-US" sz="3600" dirty="0">
                <a:solidFill>
                  <a:schemeClr val="bg1"/>
                </a:solidFill>
              </a:rPr>
              <a:t>7.5</a:t>
            </a:r>
          </a:p>
        </p:txBody>
      </p:sp>
      <p:pic>
        <p:nvPicPr>
          <p:cNvPr id="21" name="Content Placeholder 3">
            <a:extLst>
              <a:ext uri="{FF2B5EF4-FFF2-40B4-BE49-F238E27FC236}">
                <a16:creationId xmlns:a16="http://schemas.microsoft.com/office/drawing/2014/main" id="{F7F5915F-71AD-422A-AD0C-A9239A348F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2413" y="0"/>
            <a:ext cx="1248833" cy="762000"/>
          </a:xfrm>
          <a:prstGeom prst="rect">
            <a:avLst/>
          </a:prstGeom>
        </p:spPr>
      </p:pic>
      <p:sp>
        <p:nvSpPr>
          <p:cNvPr id="6" name="Slide Number Placeholder 5"/>
          <p:cNvSpPr>
            <a:spLocks noGrp="1"/>
          </p:cNvSpPr>
          <p:nvPr>
            <p:ph type="sldNum" sz="quarter" idx="12"/>
          </p:nvPr>
        </p:nvSpPr>
        <p:spPr>
          <a:xfrm>
            <a:off x="-1137" y="6556545"/>
            <a:ext cx="990601" cy="273049"/>
          </a:xfrm>
        </p:spPr>
        <p:txBody>
          <a:bodyPr/>
          <a:lstStyle/>
          <a:p>
            <a:pPr algn="l"/>
            <a:fld id="{E5137D0E-4A4F-4307-8994-C1891D747D59}" type="slidenum">
              <a:rPr lang="en-US" smtClean="0"/>
              <a:pPr algn="l"/>
              <a:t>56</a:t>
            </a:fld>
            <a:endParaRPr lang="en-US"/>
          </a:p>
        </p:txBody>
      </p:sp>
    </p:spTree>
    <p:extLst>
      <p:ext uri="{BB962C8B-B14F-4D97-AF65-F5344CB8AC3E}">
        <p14:creationId xmlns:p14="http://schemas.microsoft.com/office/powerpoint/2010/main" val="1715523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a:t>The 4</a:t>
            </a:r>
            <a:r>
              <a:rPr lang="en-US" baseline="30000" dirty="0"/>
              <a:t>th</a:t>
            </a:r>
            <a:r>
              <a:rPr lang="en-US" dirty="0"/>
              <a:t> Factor - Conditioned Arousal</a:t>
            </a:r>
          </a:p>
        </p:txBody>
      </p:sp>
      <p:pic>
        <p:nvPicPr>
          <p:cNvPr id="4" name="Picture 2">
            <a:extLst>
              <a:ext uri="{FF2B5EF4-FFF2-40B4-BE49-F238E27FC236}">
                <a16:creationId xmlns:a16="http://schemas.microsoft.com/office/drawing/2014/main" id="{4FA784EF-ECE6-441C-85F2-7D09AD0A5E7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646898" y="1524000"/>
            <a:ext cx="5486400" cy="362102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46805A4-29BE-4DE3-9B8A-A6EE5AC0D41F}"/>
              </a:ext>
            </a:extLst>
          </p:cNvPr>
          <p:cNvSpPr txBox="1"/>
          <p:nvPr/>
        </p:nvSpPr>
        <p:spPr>
          <a:xfrm>
            <a:off x="1277133" y="1392894"/>
            <a:ext cx="3901583" cy="5016758"/>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rgbClr val="FFC000"/>
                </a:solidFill>
              </a:rPr>
              <a:t>Excessive worry about sleep</a:t>
            </a:r>
          </a:p>
          <a:p>
            <a:pPr marL="285750" indent="-285750">
              <a:buFont typeface="Arial" panose="020B0604020202020204" pitchFamily="34" charset="0"/>
              <a:buChar char="•"/>
            </a:pPr>
            <a:endParaRPr lang="en-US" sz="2400" dirty="0">
              <a:solidFill>
                <a:srgbClr val="FFC000"/>
              </a:solidFill>
            </a:endParaRPr>
          </a:p>
          <a:p>
            <a:pPr marL="285750" indent="-285750">
              <a:buFont typeface="Arial" panose="020B0604020202020204" pitchFamily="34" charset="0"/>
              <a:buChar char="•"/>
            </a:pPr>
            <a:r>
              <a:rPr lang="en-US" sz="2400" dirty="0">
                <a:solidFill>
                  <a:srgbClr val="FFC000"/>
                </a:solidFill>
              </a:rPr>
              <a:t>Preoccupation with consequences of not sleeping</a:t>
            </a:r>
          </a:p>
          <a:p>
            <a:pPr marL="285750" indent="-285750">
              <a:buFont typeface="Arial" panose="020B0604020202020204" pitchFamily="34" charset="0"/>
              <a:buChar char="•"/>
            </a:pPr>
            <a:endParaRPr lang="en-US" sz="2400" dirty="0">
              <a:solidFill>
                <a:srgbClr val="FFC000"/>
              </a:solidFill>
            </a:endParaRPr>
          </a:p>
          <a:p>
            <a:pPr marL="285750" indent="-285750">
              <a:buFont typeface="Arial" panose="020B0604020202020204" pitchFamily="34" charset="0"/>
              <a:buChar char="•"/>
            </a:pPr>
            <a:r>
              <a:rPr lang="en-US" sz="2400" dirty="0">
                <a:solidFill>
                  <a:srgbClr val="FFC000"/>
                </a:solidFill>
              </a:rPr>
              <a:t>Unrealistic expectations</a:t>
            </a:r>
          </a:p>
          <a:p>
            <a:pPr marL="285750" indent="-285750">
              <a:buFont typeface="Arial" panose="020B0604020202020204" pitchFamily="34" charset="0"/>
              <a:buChar char="•"/>
            </a:pPr>
            <a:endParaRPr lang="en-US" sz="2400" dirty="0">
              <a:solidFill>
                <a:srgbClr val="FFC000"/>
              </a:solidFill>
            </a:endParaRPr>
          </a:p>
          <a:p>
            <a:pPr marL="285750" indent="-285750">
              <a:buFont typeface="Arial" panose="020B0604020202020204" pitchFamily="34" charset="0"/>
              <a:buChar char="•"/>
            </a:pPr>
            <a:r>
              <a:rPr lang="en-US" sz="2400" dirty="0">
                <a:solidFill>
                  <a:srgbClr val="FFC000"/>
                </a:solidFill>
              </a:rPr>
              <a:t>Distortions such as catastrophizing</a:t>
            </a:r>
          </a:p>
          <a:p>
            <a:pPr marL="285750" indent="-285750">
              <a:buFont typeface="Arial" panose="020B0604020202020204" pitchFamily="34" charset="0"/>
              <a:buChar char="•"/>
            </a:pPr>
            <a:endParaRPr lang="en-US" sz="3200" dirty="0">
              <a:solidFill>
                <a:srgbClr val="FFFF00"/>
              </a:solidFill>
            </a:endParaRPr>
          </a:p>
        </p:txBody>
      </p:sp>
      <p:sp>
        <p:nvSpPr>
          <p:cNvPr id="7" name="Slide Number Placeholder 6"/>
          <p:cNvSpPr>
            <a:spLocks noGrp="1"/>
          </p:cNvSpPr>
          <p:nvPr>
            <p:ph type="sldNum" sz="quarter" idx="12"/>
          </p:nvPr>
        </p:nvSpPr>
        <p:spPr>
          <a:xfrm>
            <a:off x="-19173" y="6584951"/>
            <a:ext cx="990601" cy="273049"/>
          </a:xfrm>
        </p:spPr>
        <p:txBody>
          <a:bodyPr/>
          <a:lstStyle/>
          <a:p>
            <a:pPr algn="l"/>
            <a:fld id="{E5137D0E-4A4F-4307-8994-C1891D747D59}" type="slidenum">
              <a:rPr lang="en-US" smtClean="0"/>
              <a:pPr algn="l"/>
              <a:t>57</a:t>
            </a:fld>
            <a:endParaRPr lang="en-US" dirty="0"/>
          </a:p>
        </p:txBody>
      </p:sp>
    </p:spTree>
    <p:extLst>
      <p:ext uri="{BB962C8B-B14F-4D97-AF65-F5344CB8AC3E}">
        <p14:creationId xmlns:p14="http://schemas.microsoft.com/office/powerpoint/2010/main" val="641187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 calcmode="lin" valueType="num">
                                      <p:cBhvr additive="base">
                                        <p:cTn id="11"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anim calcmode="lin" valueType="num">
                                      <p:cBhvr additive="base">
                                        <p:cTn id="1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anim calcmode="lin" valueType="num">
                                      <p:cBhvr additive="base">
                                        <p:cTn id="19"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 calcmode="lin" valueType="num">
                                      <p:cBhvr>
                                        <p:cTn id="27" dur="1000" fill="hold"/>
                                        <p:tgtEl>
                                          <p:spTgt spid="4"/>
                                        </p:tgtEl>
                                        <p:attrNameLst>
                                          <p:attrName>style.rotation</p:attrName>
                                        </p:attrNameLst>
                                      </p:cBhvr>
                                      <p:tavLst>
                                        <p:tav tm="0">
                                          <p:val>
                                            <p:fltVal val="90"/>
                                          </p:val>
                                        </p:tav>
                                        <p:tav tm="100000">
                                          <p:val>
                                            <p:fltVal val="0"/>
                                          </p:val>
                                        </p:tav>
                                      </p:tavLst>
                                    </p:anim>
                                    <p:animEffect transition="in" filter="fade">
                                      <p:cBhvr>
                                        <p:cTn id="2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2667000"/>
            <a:ext cx="2438400" cy="1676400"/>
          </a:xfrm>
        </p:spPr>
        <p:txBody>
          <a:bodyPr anchor="t">
            <a:normAutofit/>
          </a:bodyPr>
          <a:lstStyle/>
          <a:p>
            <a:r>
              <a:rPr lang="en-US" b="1" dirty="0"/>
              <a:t>Evolution of Insomnia</a:t>
            </a:r>
          </a:p>
        </p:txBody>
      </p:sp>
      <p:graphicFrame>
        <p:nvGraphicFramePr>
          <p:cNvPr id="4" name="Content Placeholder 3"/>
          <p:cNvGraphicFramePr>
            <a:graphicFrameLocks noGrp="1"/>
          </p:cNvGraphicFramePr>
          <p:nvPr>
            <p:ph idx="1"/>
          </p:nvPr>
        </p:nvGraphicFramePr>
        <p:xfrm>
          <a:off x="3198812" y="0"/>
          <a:ext cx="8610600" cy="6781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6612" y="5105400"/>
            <a:ext cx="1528665" cy="1528665"/>
          </a:xfrm>
          <a:prstGeom prst="rect">
            <a:avLst/>
          </a:prstGeom>
        </p:spPr>
      </p:pic>
      <p:sp>
        <p:nvSpPr>
          <p:cNvPr id="7" name="Slide Number Placeholder 6"/>
          <p:cNvSpPr>
            <a:spLocks noGrp="1"/>
          </p:cNvSpPr>
          <p:nvPr>
            <p:ph type="sldNum" sz="quarter" idx="12"/>
          </p:nvPr>
        </p:nvSpPr>
        <p:spPr>
          <a:xfrm>
            <a:off x="-7900" y="6584951"/>
            <a:ext cx="990601" cy="273049"/>
          </a:xfrm>
        </p:spPr>
        <p:txBody>
          <a:bodyPr/>
          <a:lstStyle/>
          <a:p>
            <a:pPr algn="l"/>
            <a:fld id="{E5137D0E-4A4F-4307-8994-C1891D747D59}" type="slidenum">
              <a:rPr lang="en-US" smtClean="0"/>
              <a:pPr algn="l"/>
              <a:t>58</a:t>
            </a:fld>
            <a:endParaRPr lang="en-US" dirty="0"/>
          </a:p>
        </p:txBody>
      </p:sp>
    </p:spTree>
    <p:extLst>
      <p:ext uri="{BB962C8B-B14F-4D97-AF65-F5344CB8AC3E}">
        <p14:creationId xmlns:p14="http://schemas.microsoft.com/office/powerpoint/2010/main" val="429657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Conditioned Insomnia</a:t>
            </a:r>
          </a:p>
        </p:txBody>
      </p:sp>
      <p:sp>
        <p:nvSpPr>
          <p:cNvPr id="5" name="Oval 4"/>
          <p:cNvSpPr/>
          <p:nvPr/>
        </p:nvSpPr>
        <p:spPr>
          <a:xfrm>
            <a:off x="1751012" y="2999232"/>
            <a:ext cx="2196192" cy="1975758"/>
          </a:xfrm>
          <a:prstGeom prst="ellipse">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Bed/</a:t>
            </a:r>
          </a:p>
          <a:p>
            <a:pPr algn="ctr"/>
            <a:r>
              <a:rPr lang="en-US" dirty="0"/>
              <a:t>Bedroom</a:t>
            </a:r>
          </a:p>
        </p:txBody>
      </p:sp>
      <p:sp>
        <p:nvSpPr>
          <p:cNvPr id="6" name="Right Arrow 5"/>
          <p:cNvSpPr/>
          <p:nvPr/>
        </p:nvSpPr>
        <p:spPr>
          <a:xfrm>
            <a:off x="4053341" y="3744795"/>
            <a:ext cx="978408" cy="484632"/>
          </a:xfrm>
          <a:prstGeom prst="rightArrow">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8" name="Right Arrow 7"/>
          <p:cNvSpPr/>
          <p:nvPr/>
        </p:nvSpPr>
        <p:spPr>
          <a:xfrm>
            <a:off x="7438744" y="3687646"/>
            <a:ext cx="978408" cy="484632"/>
          </a:xfrm>
          <a:prstGeom prst="rightArrow">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Oval 11"/>
          <p:cNvSpPr/>
          <p:nvPr/>
        </p:nvSpPr>
        <p:spPr>
          <a:xfrm>
            <a:off x="5072570" y="2549572"/>
            <a:ext cx="2325352" cy="2760779"/>
          </a:xfrm>
          <a:prstGeom prst="ellipse">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Tossing</a:t>
            </a:r>
          </a:p>
          <a:p>
            <a:pPr algn="ctr"/>
            <a:r>
              <a:rPr lang="en-US" dirty="0"/>
              <a:t>Turning</a:t>
            </a:r>
          </a:p>
          <a:p>
            <a:pPr algn="ctr"/>
            <a:r>
              <a:rPr lang="en-US" dirty="0"/>
              <a:t>Anxiety about Sleep</a:t>
            </a:r>
          </a:p>
          <a:p>
            <a:pPr algn="ctr"/>
            <a:r>
              <a:rPr lang="en-US" dirty="0"/>
              <a:t>Sleeplessness</a:t>
            </a:r>
          </a:p>
        </p:txBody>
      </p:sp>
      <p:sp>
        <p:nvSpPr>
          <p:cNvPr id="13" name="Oval 12"/>
          <p:cNvSpPr/>
          <p:nvPr/>
        </p:nvSpPr>
        <p:spPr>
          <a:xfrm>
            <a:off x="8417152" y="2942083"/>
            <a:ext cx="2249260" cy="1975758"/>
          </a:xfrm>
          <a:prstGeom prst="ellipse">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Conditioned Insomnia</a:t>
            </a:r>
          </a:p>
        </p:txBody>
      </p:sp>
      <p:pic>
        <p:nvPicPr>
          <p:cNvPr id="9" name="Picture 8"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7" name="Slide Number Placeholder 6"/>
          <p:cNvSpPr>
            <a:spLocks noGrp="1"/>
          </p:cNvSpPr>
          <p:nvPr>
            <p:ph type="sldNum" sz="quarter" idx="12"/>
          </p:nvPr>
        </p:nvSpPr>
        <p:spPr>
          <a:xfrm>
            <a:off x="0" y="6553200"/>
            <a:ext cx="990601" cy="273049"/>
          </a:xfrm>
        </p:spPr>
        <p:txBody>
          <a:bodyPr/>
          <a:lstStyle/>
          <a:p>
            <a:pPr algn="l"/>
            <a:fld id="{E5137D0E-4A4F-4307-8994-C1891D747D59}" type="slidenum">
              <a:rPr lang="en-US" smtClean="0"/>
              <a:pPr algn="l"/>
              <a:t>59</a:t>
            </a:fld>
            <a:endParaRPr lang="en-US" dirty="0"/>
          </a:p>
        </p:txBody>
      </p:sp>
    </p:spTree>
    <p:extLst>
      <p:ext uri="{BB962C8B-B14F-4D97-AF65-F5344CB8AC3E}">
        <p14:creationId xmlns:p14="http://schemas.microsoft.com/office/powerpoint/2010/main" val="1574396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446212" y="2743200"/>
            <a:ext cx="9601200" cy="1143000"/>
          </a:xfrm>
        </p:spPr>
        <p:txBody>
          <a:bodyPr anchor="ctr">
            <a:normAutofit/>
          </a:bodyPr>
          <a:lstStyle/>
          <a:p>
            <a:pPr algn="ctr"/>
            <a:r>
              <a:rPr lang="en-US" sz="3600" dirty="0"/>
              <a:t>Introduction to Sleep and Insomnia</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6" name="Slide Number Placeholder 5"/>
          <p:cNvSpPr>
            <a:spLocks noGrp="1"/>
          </p:cNvSpPr>
          <p:nvPr>
            <p:ph type="sldNum" sz="quarter" idx="12"/>
          </p:nvPr>
        </p:nvSpPr>
        <p:spPr>
          <a:xfrm>
            <a:off x="-1588" y="6553200"/>
            <a:ext cx="990601" cy="273049"/>
          </a:xfrm>
        </p:spPr>
        <p:txBody>
          <a:bodyPr/>
          <a:lstStyle/>
          <a:p>
            <a:pPr algn="l"/>
            <a:fld id="{E5137D0E-4A4F-4307-8994-C1891D747D59}" type="slidenum">
              <a:rPr lang="en-US" smtClean="0"/>
              <a:pPr algn="l"/>
              <a:t>6</a:t>
            </a:fld>
            <a:endParaRPr lang="en-US" dirty="0"/>
          </a:p>
        </p:txBody>
      </p:sp>
    </p:spTree>
    <p:extLst>
      <p:ext uri="{BB962C8B-B14F-4D97-AF65-F5344CB8AC3E}">
        <p14:creationId xmlns:p14="http://schemas.microsoft.com/office/powerpoint/2010/main" val="717892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altLang="en-US" sz="4000" dirty="0"/>
              <a:t>Pathophysiology of Insomnia</a:t>
            </a:r>
            <a:endParaRPr lang="en-US" altLang="en-US" sz="4000" b="1" dirty="0"/>
          </a:p>
        </p:txBody>
      </p:sp>
      <p:sp>
        <p:nvSpPr>
          <p:cNvPr id="51203" name="Rectangle 3"/>
          <p:cNvSpPr>
            <a:spLocks noGrp="1" noChangeArrowheads="1"/>
          </p:cNvSpPr>
          <p:nvPr>
            <p:ph type="body" idx="1"/>
          </p:nvPr>
        </p:nvSpPr>
        <p:spPr>
          <a:xfrm>
            <a:off x="1971449" y="1518558"/>
            <a:ext cx="4620985" cy="4612368"/>
          </a:xfrm>
        </p:spPr>
        <p:txBody>
          <a:bodyPr>
            <a:normAutofit fontScale="92500" lnSpcReduction="10000"/>
          </a:bodyPr>
          <a:lstStyle/>
          <a:p>
            <a:pPr marL="0" indent="-1587">
              <a:buNone/>
            </a:pPr>
            <a:r>
              <a:rPr lang="en-US" altLang="en-US" sz="3800" b="1" dirty="0"/>
              <a:t>Increased Physiologic and Cognitive Arousal</a:t>
            </a:r>
          </a:p>
          <a:p>
            <a:pPr marL="0" indent="0">
              <a:buNone/>
            </a:pPr>
            <a:endParaRPr lang="en-US" dirty="0"/>
          </a:p>
          <a:p>
            <a:r>
              <a:rPr lang="en-US" dirty="0"/>
              <a:t>Metabolic rate </a:t>
            </a:r>
          </a:p>
          <a:p>
            <a:r>
              <a:rPr lang="en-US" dirty="0"/>
              <a:t>Sympathetic activation </a:t>
            </a:r>
          </a:p>
          <a:p>
            <a:r>
              <a:rPr lang="en-US" dirty="0"/>
              <a:t>Hypothalamic-Pituitary-Adrenal Axis (stress system) </a:t>
            </a:r>
          </a:p>
          <a:p>
            <a:r>
              <a:rPr lang="en-US" dirty="0"/>
              <a:t>Cortical arousal measured by:</a:t>
            </a:r>
          </a:p>
          <a:p>
            <a:pPr lvl="1"/>
            <a:r>
              <a:rPr lang="en-US" dirty="0"/>
              <a:t>Electroencephalogram (EEG) </a:t>
            </a:r>
          </a:p>
          <a:p>
            <a:pPr lvl="1"/>
            <a:r>
              <a:rPr lang="en-US" dirty="0"/>
              <a:t>Brain metabolism (PET, fMRI) </a:t>
            </a:r>
            <a:endParaRPr lang="en-US" altLang="en-US" sz="2000" b="1" dirty="0">
              <a:solidFill>
                <a:srgbClr val="FF0000"/>
              </a:solidFill>
            </a:endParaRPr>
          </a:p>
        </p:txBody>
      </p:sp>
      <p:pic>
        <p:nvPicPr>
          <p:cNvPr id="16388" name="Picture 4" descr="energizer-bunn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5469" y="1828801"/>
            <a:ext cx="3464719" cy="395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Slide Number Placeholder 3"/>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60</a:t>
            </a:fld>
            <a:endParaRPr lang="en-US" dirty="0"/>
          </a:p>
        </p:txBody>
      </p:sp>
    </p:spTree>
    <p:extLst>
      <p:ext uri="{BB962C8B-B14F-4D97-AF65-F5344CB8AC3E}">
        <p14:creationId xmlns:p14="http://schemas.microsoft.com/office/powerpoint/2010/main" val="1082800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 calcmode="lin" valueType="num">
                                      <p:cBhvr>
                                        <p:cTn id="7" dur="500" fill="hold"/>
                                        <p:tgtEl>
                                          <p:spTgt spid="5120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120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120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51203">
                                            <p:txEl>
                                              <p:pRg st="2" end="2"/>
                                            </p:txEl>
                                          </p:spTgt>
                                        </p:tgtEl>
                                        <p:attrNameLst>
                                          <p:attrName>style.visibility</p:attrName>
                                        </p:attrNameLst>
                                      </p:cBhvr>
                                      <p:to>
                                        <p:strVal val="visible"/>
                                      </p:to>
                                    </p:set>
                                    <p:anim calcmode="lin" valueType="num">
                                      <p:cBhvr>
                                        <p:cTn id="14" dur="500" fill="hold"/>
                                        <p:tgtEl>
                                          <p:spTgt spid="51203">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51203">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5120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51203">
                                            <p:txEl>
                                              <p:pRg st="3" end="3"/>
                                            </p:txEl>
                                          </p:spTgt>
                                        </p:tgtEl>
                                        <p:attrNameLst>
                                          <p:attrName>style.visibility</p:attrName>
                                        </p:attrNameLst>
                                      </p:cBhvr>
                                      <p:to>
                                        <p:strVal val="visible"/>
                                      </p:to>
                                    </p:set>
                                    <p:anim calcmode="lin" valueType="num">
                                      <p:cBhvr>
                                        <p:cTn id="21" dur="500" fill="hold"/>
                                        <p:tgtEl>
                                          <p:spTgt spid="51203">
                                            <p:txEl>
                                              <p:pRg st="3" end="3"/>
                                            </p:txEl>
                                          </p:spTgt>
                                        </p:tgtEl>
                                        <p:attrNameLst>
                                          <p:attrName>ppt_w</p:attrName>
                                        </p:attrNameLst>
                                      </p:cBhvr>
                                      <p:tavLst>
                                        <p:tav tm="0">
                                          <p:val>
                                            <p:fltVal val="0"/>
                                          </p:val>
                                        </p:tav>
                                        <p:tav tm="100000">
                                          <p:val>
                                            <p:strVal val="#ppt_w"/>
                                          </p:val>
                                        </p:tav>
                                      </p:tavLst>
                                    </p:anim>
                                    <p:anim calcmode="lin" valueType="num">
                                      <p:cBhvr>
                                        <p:cTn id="22" dur="500" fill="hold"/>
                                        <p:tgtEl>
                                          <p:spTgt spid="51203">
                                            <p:txEl>
                                              <p:pRg st="3" end="3"/>
                                            </p:txEl>
                                          </p:spTgt>
                                        </p:tgtEl>
                                        <p:attrNameLst>
                                          <p:attrName>ppt_h</p:attrName>
                                        </p:attrNameLst>
                                      </p:cBhvr>
                                      <p:tavLst>
                                        <p:tav tm="0">
                                          <p:val>
                                            <p:fltVal val="0"/>
                                          </p:val>
                                        </p:tav>
                                        <p:tav tm="100000">
                                          <p:val>
                                            <p:strVal val="#ppt_h"/>
                                          </p:val>
                                        </p:tav>
                                      </p:tavLst>
                                    </p:anim>
                                    <p:animEffect transition="in" filter="fade">
                                      <p:cBhvr>
                                        <p:cTn id="23" dur="500"/>
                                        <p:tgtEl>
                                          <p:spTgt spid="5120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51203">
                                            <p:txEl>
                                              <p:pRg st="4" end="4"/>
                                            </p:txEl>
                                          </p:spTgt>
                                        </p:tgtEl>
                                        <p:attrNameLst>
                                          <p:attrName>style.visibility</p:attrName>
                                        </p:attrNameLst>
                                      </p:cBhvr>
                                      <p:to>
                                        <p:strVal val="visible"/>
                                      </p:to>
                                    </p:set>
                                    <p:anim calcmode="lin" valueType="num">
                                      <p:cBhvr>
                                        <p:cTn id="28" dur="500" fill="hold"/>
                                        <p:tgtEl>
                                          <p:spTgt spid="51203">
                                            <p:txEl>
                                              <p:pRg st="4" end="4"/>
                                            </p:txEl>
                                          </p:spTgt>
                                        </p:tgtEl>
                                        <p:attrNameLst>
                                          <p:attrName>ppt_w</p:attrName>
                                        </p:attrNameLst>
                                      </p:cBhvr>
                                      <p:tavLst>
                                        <p:tav tm="0">
                                          <p:val>
                                            <p:fltVal val="0"/>
                                          </p:val>
                                        </p:tav>
                                        <p:tav tm="100000">
                                          <p:val>
                                            <p:strVal val="#ppt_w"/>
                                          </p:val>
                                        </p:tav>
                                      </p:tavLst>
                                    </p:anim>
                                    <p:anim calcmode="lin" valueType="num">
                                      <p:cBhvr>
                                        <p:cTn id="29" dur="500" fill="hold"/>
                                        <p:tgtEl>
                                          <p:spTgt spid="51203">
                                            <p:txEl>
                                              <p:pRg st="4" end="4"/>
                                            </p:txEl>
                                          </p:spTgt>
                                        </p:tgtEl>
                                        <p:attrNameLst>
                                          <p:attrName>ppt_h</p:attrName>
                                        </p:attrNameLst>
                                      </p:cBhvr>
                                      <p:tavLst>
                                        <p:tav tm="0">
                                          <p:val>
                                            <p:fltVal val="0"/>
                                          </p:val>
                                        </p:tav>
                                        <p:tav tm="100000">
                                          <p:val>
                                            <p:strVal val="#ppt_h"/>
                                          </p:val>
                                        </p:tav>
                                      </p:tavLst>
                                    </p:anim>
                                    <p:animEffect transition="in" filter="fade">
                                      <p:cBhvr>
                                        <p:cTn id="30" dur="500"/>
                                        <p:tgtEl>
                                          <p:spTgt spid="5120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nodeType="clickEffect">
                                  <p:stCondLst>
                                    <p:cond delay="0"/>
                                  </p:stCondLst>
                                  <p:childTnLst>
                                    <p:set>
                                      <p:cBhvr>
                                        <p:cTn id="34" dur="1" fill="hold">
                                          <p:stCondLst>
                                            <p:cond delay="0"/>
                                          </p:stCondLst>
                                        </p:cTn>
                                        <p:tgtEl>
                                          <p:spTgt spid="51203">
                                            <p:txEl>
                                              <p:pRg st="5" end="5"/>
                                            </p:txEl>
                                          </p:spTgt>
                                        </p:tgtEl>
                                        <p:attrNameLst>
                                          <p:attrName>style.visibility</p:attrName>
                                        </p:attrNameLst>
                                      </p:cBhvr>
                                      <p:to>
                                        <p:strVal val="visible"/>
                                      </p:to>
                                    </p:set>
                                    <p:anim calcmode="lin" valueType="num">
                                      <p:cBhvr>
                                        <p:cTn id="35" dur="500" fill="hold"/>
                                        <p:tgtEl>
                                          <p:spTgt spid="51203">
                                            <p:txEl>
                                              <p:pRg st="5" end="5"/>
                                            </p:txEl>
                                          </p:spTgt>
                                        </p:tgtEl>
                                        <p:attrNameLst>
                                          <p:attrName>ppt_w</p:attrName>
                                        </p:attrNameLst>
                                      </p:cBhvr>
                                      <p:tavLst>
                                        <p:tav tm="0">
                                          <p:val>
                                            <p:fltVal val="0"/>
                                          </p:val>
                                        </p:tav>
                                        <p:tav tm="100000">
                                          <p:val>
                                            <p:strVal val="#ppt_w"/>
                                          </p:val>
                                        </p:tav>
                                      </p:tavLst>
                                    </p:anim>
                                    <p:anim calcmode="lin" valueType="num">
                                      <p:cBhvr>
                                        <p:cTn id="36" dur="500" fill="hold"/>
                                        <p:tgtEl>
                                          <p:spTgt spid="51203">
                                            <p:txEl>
                                              <p:pRg st="5" end="5"/>
                                            </p:txEl>
                                          </p:spTgt>
                                        </p:tgtEl>
                                        <p:attrNameLst>
                                          <p:attrName>ppt_h</p:attrName>
                                        </p:attrNameLst>
                                      </p:cBhvr>
                                      <p:tavLst>
                                        <p:tav tm="0">
                                          <p:val>
                                            <p:fltVal val="0"/>
                                          </p:val>
                                        </p:tav>
                                        <p:tav tm="100000">
                                          <p:val>
                                            <p:strVal val="#ppt_h"/>
                                          </p:val>
                                        </p:tav>
                                      </p:tavLst>
                                    </p:anim>
                                    <p:animEffect transition="in" filter="fade">
                                      <p:cBhvr>
                                        <p:cTn id="37" dur="500"/>
                                        <p:tgtEl>
                                          <p:spTgt spid="51203">
                                            <p:txEl>
                                              <p:pRg st="5" end="5"/>
                                            </p:txEl>
                                          </p:spTgt>
                                        </p:tgtEl>
                                      </p:cBhvr>
                                    </p:animEffect>
                                  </p:childTnLst>
                                </p:cTn>
                              </p:par>
                              <p:par>
                                <p:cTn id="38" presetID="53" presetClass="entr" presetSubtype="0" fill="hold" nodeType="withEffect">
                                  <p:stCondLst>
                                    <p:cond delay="0"/>
                                  </p:stCondLst>
                                  <p:childTnLst>
                                    <p:set>
                                      <p:cBhvr>
                                        <p:cTn id="39" dur="1" fill="hold">
                                          <p:stCondLst>
                                            <p:cond delay="0"/>
                                          </p:stCondLst>
                                        </p:cTn>
                                        <p:tgtEl>
                                          <p:spTgt spid="51203">
                                            <p:txEl>
                                              <p:pRg st="6" end="6"/>
                                            </p:txEl>
                                          </p:spTgt>
                                        </p:tgtEl>
                                        <p:attrNameLst>
                                          <p:attrName>style.visibility</p:attrName>
                                        </p:attrNameLst>
                                      </p:cBhvr>
                                      <p:to>
                                        <p:strVal val="visible"/>
                                      </p:to>
                                    </p:set>
                                    <p:anim calcmode="lin" valueType="num">
                                      <p:cBhvr>
                                        <p:cTn id="40" dur="500" fill="hold"/>
                                        <p:tgtEl>
                                          <p:spTgt spid="51203">
                                            <p:txEl>
                                              <p:pRg st="6" end="6"/>
                                            </p:txEl>
                                          </p:spTgt>
                                        </p:tgtEl>
                                        <p:attrNameLst>
                                          <p:attrName>ppt_w</p:attrName>
                                        </p:attrNameLst>
                                      </p:cBhvr>
                                      <p:tavLst>
                                        <p:tav tm="0">
                                          <p:val>
                                            <p:fltVal val="0"/>
                                          </p:val>
                                        </p:tav>
                                        <p:tav tm="100000">
                                          <p:val>
                                            <p:strVal val="#ppt_w"/>
                                          </p:val>
                                        </p:tav>
                                      </p:tavLst>
                                    </p:anim>
                                    <p:anim calcmode="lin" valueType="num">
                                      <p:cBhvr>
                                        <p:cTn id="41" dur="500" fill="hold"/>
                                        <p:tgtEl>
                                          <p:spTgt spid="51203">
                                            <p:txEl>
                                              <p:pRg st="6" end="6"/>
                                            </p:txEl>
                                          </p:spTgt>
                                        </p:tgtEl>
                                        <p:attrNameLst>
                                          <p:attrName>ppt_h</p:attrName>
                                        </p:attrNameLst>
                                      </p:cBhvr>
                                      <p:tavLst>
                                        <p:tav tm="0">
                                          <p:val>
                                            <p:fltVal val="0"/>
                                          </p:val>
                                        </p:tav>
                                        <p:tav tm="100000">
                                          <p:val>
                                            <p:strVal val="#ppt_h"/>
                                          </p:val>
                                        </p:tav>
                                      </p:tavLst>
                                    </p:anim>
                                    <p:animEffect transition="in" filter="fade">
                                      <p:cBhvr>
                                        <p:cTn id="42" dur="500"/>
                                        <p:tgtEl>
                                          <p:spTgt spid="51203">
                                            <p:txEl>
                                              <p:pRg st="6" end="6"/>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51203">
                                            <p:txEl>
                                              <p:pRg st="7" end="7"/>
                                            </p:txEl>
                                          </p:spTgt>
                                        </p:tgtEl>
                                        <p:attrNameLst>
                                          <p:attrName>style.visibility</p:attrName>
                                        </p:attrNameLst>
                                      </p:cBhvr>
                                      <p:to>
                                        <p:strVal val="visible"/>
                                      </p:to>
                                    </p:set>
                                    <p:animEffect transition="in" filter="fade">
                                      <p:cBhvr>
                                        <p:cTn id="45" dur="500"/>
                                        <p:tgtEl>
                                          <p:spTgt spid="5120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Reduced ability to nap</a:t>
            </a:r>
          </a:p>
        </p:txBody>
      </p:sp>
      <p:pic>
        <p:nvPicPr>
          <p:cNvPr id="1843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167062" y="2210040"/>
            <a:ext cx="6248400" cy="2987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8723313" y="1461036"/>
            <a:ext cx="849085" cy="630033"/>
          </a:xfrm>
          <a:prstGeom prst="rect">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t>Minutes to Fall Asleep</a:t>
            </a:r>
          </a:p>
          <a:p>
            <a:pPr algn="ctr"/>
            <a:r>
              <a:rPr lang="en-US" sz="900" dirty="0"/>
              <a:t>MSLT</a:t>
            </a:r>
          </a:p>
        </p:txBody>
      </p:sp>
      <p:sp>
        <p:nvSpPr>
          <p:cNvPr id="6" name="Rectangle 5"/>
          <p:cNvSpPr/>
          <p:nvPr/>
        </p:nvSpPr>
        <p:spPr>
          <a:xfrm>
            <a:off x="3167062" y="5383386"/>
            <a:ext cx="6248400" cy="906235"/>
          </a:xfrm>
          <a:prstGeom prst="rect">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Reduced ability to nap = Hyperarousal</a:t>
            </a:r>
          </a:p>
          <a:p>
            <a:pPr algn="ctr"/>
            <a:r>
              <a:rPr lang="en-US" sz="2400" dirty="0"/>
              <a:t>“Tired but Wired”  </a:t>
            </a:r>
          </a:p>
          <a:p>
            <a:pPr algn="ctr"/>
            <a:r>
              <a:rPr lang="en-US" sz="800" dirty="0"/>
              <a:t>Bonnet &amp; Arant, 1995, 1997, 1998, from Mamber, R , CBT for Insomnia, A Hand’s On Approach</a:t>
            </a:r>
          </a:p>
        </p:txBody>
      </p:sp>
      <p:pic>
        <p:nvPicPr>
          <p:cNvPr id="7" name="Picture 6"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8" name="Slide Number Placeholder 7"/>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61</a:t>
            </a:fld>
            <a:endParaRPr lang="en-US" dirty="0"/>
          </a:p>
        </p:txBody>
      </p:sp>
    </p:spTree>
    <p:extLst>
      <p:ext uri="{BB962C8B-B14F-4D97-AF65-F5344CB8AC3E}">
        <p14:creationId xmlns:p14="http://schemas.microsoft.com/office/powerpoint/2010/main" val="2811706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fade">
                                      <p:cBhvr>
                                        <p:cTn id="7" dur="1000"/>
                                        <p:tgtEl>
                                          <p:spTgt spid="18434"/>
                                        </p:tgtEl>
                                      </p:cBhvr>
                                    </p:animEffect>
                                    <p:anim calcmode="lin" valueType="num">
                                      <p:cBhvr>
                                        <p:cTn id="8" dur="1000" fill="hold"/>
                                        <p:tgtEl>
                                          <p:spTgt spid="18434"/>
                                        </p:tgtEl>
                                        <p:attrNameLst>
                                          <p:attrName>ppt_x</p:attrName>
                                        </p:attrNameLst>
                                      </p:cBhvr>
                                      <p:tavLst>
                                        <p:tav tm="0">
                                          <p:val>
                                            <p:strVal val="#ppt_x"/>
                                          </p:val>
                                        </p:tav>
                                        <p:tav tm="100000">
                                          <p:val>
                                            <p:strVal val="#ppt_x"/>
                                          </p:val>
                                        </p:tav>
                                      </p:tavLst>
                                    </p:anim>
                                    <p:anim calcmode="lin" valueType="num">
                                      <p:cBhvr>
                                        <p:cTn id="9" dur="1000" fill="hold"/>
                                        <p:tgtEl>
                                          <p:spTgt spid="184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circle(in)">
                                      <p:cBhvr>
                                        <p:cTn id="1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0102" y="533400"/>
            <a:ext cx="9601200" cy="1143000"/>
          </a:xfrm>
        </p:spPr>
        <p:txBody>
          <a:bodyPr/>
          <a:lstStyle/>
          <a:p>
            <a:r>
              <a:rPr lang="en-US" dirty="0"/>
              <a:t>Sleep Effort</a:t>
            </a:r>
          </a:p>
        </p:txBody>
      </p:sp>
      <p:sp>
        <p:nvSpPr>
          <p:cNvPr id="5" name="Oval 4"/>
          <p:cNvSpPr/>
          <p:nvPr/>
        </p:nvSpPr>
        <p:spPr>
          <a:xfrm>
            <a:off x="5313707" y="1563008"/>
            <a:ext cx="2114550" cy="914400"/>
          </a:xfrm>
          <a:prstGeom prst="ellipse">
            <a:avLst/>
          </a:prstGeom>
          <a:solidFill>
            <a:srgbClr val="9900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Pre-sleep anticipatory anxiety</a:t>
            </a:r>
          </a:p>
        </p:txBody>
      </p:sp>
      <p:sp>
        <p:nvSpPr>
          <p:cNvPr id="7" name="Oval 6"/>
          <p:cNvSpPr/>
          <p:nvPr/>
        </p:nvSpPr>
        <p:spPr>
          <a:xfrm>
            <a:off x="8380023" y="3274313"/>
            <a:ext cx="2441121" cy="1036864"/>
          </a:xfrm>
          <a:prstGeom prst="ellipse">
            <a:avLst/>
          </a:prstGeom>
          <a:solidFill>
            <a:srgbClr val="9900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Hyper-attention to threat</a:t>
            </a:r>
          </a:p>
        </p:txBody>
      </p:sp>
      <p:sp>
        <p:nvSpPr>
          <p:cNvPr id="8" name="Oval 7"/>
          <p:cNvSpPr/>
          <p:nvPr/>
        </p:nvSpPr>
        <p:spPr>
          <a:xfrm>
            <a:off x="5210859" y="5316766"/>
            <a:ext cx="2294164" cy="1074057"/>
          </a:xfrm>
          <a:prstGeom prst="ellipse">
            <a:avLst/>
          </a:prstGeom>
          <a:solidFill>
            <a:srgbClr val="9900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Rigid Sleep Rules</a:t>
            </a:r>
          </a:p>
        </p:txBody>
      </p:sp>
      <p:sp>
        <p:nvSpPr>
          <p:cNvPr id="11" name="Oval 10"/>
          <p:cNvSpPr/>
          <p:nvPr/>
        </p:nvSpPr>
        <p:spPr>
          <a:xfrm>
            <a:off x="2132012" y="3367768"/>
            <a:ext cx="2441121" cy="1143000"/>
          </a:xfrm>
          <a:prstGeom prst="ellipse">
            <a:avLst/>
          </a:prstGeom>
          <a:solidFill>
            <a:srgbClr val="9900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Catastrophizing</a:t>
            </a:r>
          </a:p>
        </p:txBody>
      </p:sp>
      <p:sp>
        <p:nvSpPr>
          <p:cNvPr id="12" name="Oval 11"/>
          <p:cNvSpPr/>
          <p:nvPr/>
        </p:nvSpPr>
        <p:spPr>
          <a:xfrm>
            <a:off x="5294310" y="3249386"/>
            <a:ext cx="2277836" cy="1379764"/>
          </a:xfrm>
          <a:prstGeom prst="ellipse">
            <a:avLst/>
          </a:prstGeom>
          <a:solidFill>
            <a:srgbClr val="66006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Sleep Effort</a:t>
            </a:r>
          </a:p>
        </p:txBody>
      </p:sp>
      <p:cxnSp>
        <p:nvCxnSpPr>
          <p:cNvPr id="18" name="Straight Arrow Connector 17"/>
          <p:cNvCxnSpPr/>
          <p:nvPr/>
        </p:nvCxnSpPr>
        <p:spPr>
          <a:xfrm>
            <a:off x="6364071" y="2672586"/>
            <a:ext cx="8167" cy="46264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flipV="1">
            <a:off x="4700449" y="3976692"/>
            <a:ext cx="510410" cy="134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H="1">
            <a:off x="7655597" y="3810000"/>
            <a:ext cx="572415" cy="1926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flipV="1">
            <a:off x="6385394" y="4780195"/>
            <a:ext cx="8166" cy="42726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16" name="Picture 15"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6" name="Slide Number Placeholder 5"/>
          <p:cNvSpPr>
            <a:spLocks noGrp="1"/>
          </p:cNvSpPr>
          <p:nvPr>
            <p:ph type="sldNum" sz="quarter" idx="12"/>
          </p:nvPr>
        </p:nvSpPr>
        <p:spPr>
          <a:xfrm>
            <a:off x="-12409" y="6601634"/>
            <a:ext cx="990601" cy="273049"/>
          </a:xfrm>
        </p:spPr>
        <p:txBody>
          <a:bodyPr/>
          <a:lstStyle/>
          <a:p>
            <a:pPr algn="l"/>
            <a:fld id="{E5137D0E-4A4F-4307-8994-C1891D747D59}" type="slidenum">
              <a:rPr lang="en-US" smtClean="0"/>
              <a:pPr algn="l"/>
              <a:t>62</a:t>
            </a:fld>
            <a:endParaRPr lang="en-US" dirty="0"/>
          </a:p>
        </p:txBody>
      </p:sp>
    </p:spTree>
    <p:extLst>
      <p:ext uri="{BB962C8B-B14F-4D97-AF65-F5344CB8AC3E}">
        <p14:creationId xmlns:p14="http://schemas.microsoft.com/office/powerpoint/2010/main" val="1913067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ppt_x"/>
                                          </p:val>
                                        </p:tav>
                                        <p:tav tm="100000">
                                          <p:val>
                                            <p:strVal val="#ppt_x"/>
                                          </p:val>
                                        </p:tav>
                                      </p:tavLst>
                                    </p:anim>
                                    <p:anim calcmode="lin" valueType="num">
                                      <p:cBhvr additive="base">
                                        <p:cTn id="1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ppt_x"/>
                                          </p:val>
                                        </p:tav>
                                        <p:tav tm="100000">
                                          <p:val>
                                            <p:strVal val="#ppt_x"/>
                                          </p:val>
                                        </p:tav>
                                      </p:tavLst>
                                    </p:anim>
                                    <p:anim calcmode="lin" valueType="num">
                                      <p:cBhvr additive="base">
                                        <p:cTn id="2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ppt_x"/>
                                          </p:val>
                                        </p:tav>
                                        <p:tav tm="100000">
                                          <p:val>
                                            <p:strVal val="#ppt_x"/>
                                          </p:val>
                                        </p:tav>
                                      </p:tavLst>
                                    </p:anim>
                                    <p:anim calcmode="lin" valueType="num">
                                      <p:cBhvr additive="base">
                                        <p:cTn id="33" dur="500" fill="hold"/>
                                        <p:tgtEl>
                                          <p:spTgt spid="2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ppt_x"/>
                                          </p:val>
                                        </p:tav>
                                        <p:tav tm="100000">
                                          <p:val>
                                            <p:strVal val="#ppt_x"/>
                                          </p:val>
                                        </p:tav>
                                      </p:tavLst>
                                    </p:anim>
                                    <p:anim calcmode="lin" valueType="num">
                                      <p:cBhvr additive="base">
                                        <p:cTn id="4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1" grpId="0" animBg="1"/>
      <p:bldP spid="1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a:t>Tying it all together</a:t>
            </a:r>
          </a:p>
        </p:txBody>
      </p:sp>
      <p:pic>
        <p:nvPicPr>
          <p:cNvPr id="4" name="Picture 2" descr="Image result for The Cognitive Behavioral model of insomnia&quot;">
            <a:extLst>
              <a:ext uri="{FF2B5EF4-FFF2-40B4-BE49-F238E27FC236}">
                <a16:creationId xmlns:a16="http://schemas.microsoft.com/office/drawing/2014/main" id="{4601C305-E958-4545-833D-3158B00171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5812" y="1371600"/>
            <a:ext cx="7667739" cy="5200266"/>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a:xfrm>
            <a:off x="0" y="6553200"/>
            <a:ext cx="990601" cy="273049"/>
          </a:xfrm>
        </p:spPr>
        <p:txBody>
          <a:bodyPr/>
          <a:lstStyle/>
          <a:p>
            <a:pPr algn="l"/>
            <a:fld id="{E5137D0E-4A4F-4307-8994-C1891D747D59}" type="slidenum">
              <a:rPr lang="en-US" smtClean="0"/>
              <a:pPr algn="l"/>
              <a:t>63</a:t>
            </a:fld>
            <a:endParaRPr lang="en-US"/>
          </a:p>
        </p:txBody>
      </p:sp>
    </p:spTree>
    <p:extLst>
      <p:ext uri="{BB962C8B-B14F-4D97-AF65-F5344CB8AC3E}">
        <p14:creationId xmlns:p14="http://schemas.microsoft.com/office/powerpoint/2010/main" val="898279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446212" y="2743200"/>
            <a:ext cx="9601200" cy="1143000"/>
          </a:xfrm>
        </p:spPr>
        <p:txBody>
          <a:bodyPr anchor="ctr">
            <a:normAutofit/>
          </a:bodyPr>
          <a:lstStyle/>
          <a:p>
            <a:pPr algn="ctr"/>
            <a:r>
              <a:rPr lang="en-US" sz="3600" dirty="0"/>
              <a:t>Questions?</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6" name="Slide Number Placeholder 5"/>
          <p:cNvSpPr>
            <a:spLocks noGrp="1"/>
          </p:cNvSpPr>
          <p:nvPr>
            <p:ph type="sldNum" sz="quarter" idx="12"/>
          </p:nvPr>
        </p:nvSpPr>
        <p:spPr>
          <a:xfrm>
            <a:off x="-1588" y="6553200"/>
            <a:ext cx="990601" cy="273049"/>
          </a:xfrm>
        </p:spPr>
        <p:txBody>
          <a:bodyPr/>
          <a:lstStyle/>
          <a:p>
            <a:pPr algn="l"/>
            <a:fld id="{E5137D0E-4A4F-4307-8994-C1891D747D59}" type="slidenum">
              <a:rPr lang="en-US" smtClean="0"/>
              <a:pPr algn="l"/>
              <a:t>64</a:t>
            </a:fld>
            <a:endParaRPr lang="en-US" dirty="0"/>
          </a:p>
        </p:txBody>
      </p:sp>
    </p:spTree>
    <p:extLst>
      <p:ext uri="{BB962C8B-B14F-4D97-AF65-F5344CB8AC3E}">
        <p14:creationId xmlns:p14="http://schemas.microsoft.com/office/powerpoint/2010/main" val="99946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598612" y="533400"/>
            <a:ext cx="9601200" cy="1143000"/>
          </a:xfrm>
        </p:spPr>
        <p:txBody>
          <a:bodyPr anchor="ctr">
            <a:normAutofit/>
          </a:bodyPr>
          <a:lstStyle/>
          <a:p>
            <a:pPr algn="ctr"/>
            <a:r>
              <a:rPr lang="en-US" sz="3600" dirty="0"/>
              <a:t>10-Minute Break!</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pic>
        <p:nvPicPr>
          <p:cNvPr id="3074" name="Picture 2" descr="https://farm9.staticflickr.com/8331/8422065722_009646575d_z.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9552" y="1981200"/>
            <a:ext cx="8439912" cy="3962400"/>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65</a:t>
            </a:fld>
            <a:endParaRPr lang="en-US" dirty="0"/>
          </a:p>
        </p:txBody>
      </p:sp>
    </p:spTree>
    <p:extLst>
      <p:ext uri="{BB962C8B-B14F-4D97-AF65-F5344CB8AC3E}">
        <p14:creationId xmlns:p14="http://schemas.microsoft.com/office/powerpoint/2010/main" val="1118741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ipe(down)">
                                      <p:cBhvr>
                                        <p:cTn id="7" dur="580">
                                          <p:stCondLst>
                                            <p:cond delay="0"/>
                                          </p:stCondLst>
                                        </p:cTn>
                                        <p:tgtEl>
                                          <p:spTgt spid="3074"/>
                                        </p:tgtEl>
                                      </p:cBhvr>
                                    </p:animEffect>
                                    <p:anim calcmode="lin" valueType="num">
                                      <p:cBhvr>
                                        <p:cTn id="8" dur="1822" tmFilter="0,0; 0.14,0.36; 0.43,0.73; 0.71,0.91; 1.0,1.0">
                                          <p:stCondLst>
                                            <p:cond delay="0"/>
                                          </p:stCondLst>
                                        </p:cTn>
                                        <p:tgtEl>
                                          <p:spTgt spid="307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07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07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07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074"/>
                                        </p:tgtEl>
                                        <p:attrNameLst>
                                          <p:attrName>ppt_y</p:attrName>
                                        </p:attrNameLst>
                                      </p:cBhvr>
                                      <p:tavLst>
                                        <p:tav tm="0" fmla="#ppt_y-sin(pi*$)/81">
                                          <p:val>
                                            <p:fltVal val="0"/>
                                          </p:val>
                                        </p:tav>
                                        <p:tav tm="100000">
                                          <p:val>
                                            <p:fltVal val="1"/>
                                          </p:val>
                                        </p:tav>
                                      </p:tavLst>
                                    </p:anim>
                                    <p:animScale>
                                      <p:cBhvr>
                                        <p:cTn id="13" dur="26">
                                          <p:stCondLst>
                                            <p:cond delay="650"/>
                                          </p:stCondLst>
                                        </p:cTn>
                                        <p:tgtEl>
                                          <p:spTgt spid="3074"/>
                                        </p:tgtEl>
                                      </p:cBhvr>
                                      <p:to x="100000" y="60000"/>
                                    </p:animScale>
                                    <p:animScale>
                                      <p:cBhvr>
                                        <p:cTn id="14" dur="166" decel="50000">
                                          <p:stCondLst>
                                            <p:cond delay="676"/>
                                          </p:stCondLst>
                                        </p:cTn>
                                        <p:tgtEl>
                                          <p:spTgt spid="3074"/>
                                        </p:tgtEl>
                                      </p:cBhvr>
                                      <p:to x="100000" y="100000"/>
                                    </p:animScale>
                                    <p:animScale>
                                      <p:cBhvr>
                                        <p:cTn id="15" dur="26">
                                          <p:stCondLst>
                                            <p:cond delay="1312"/>
                                          </p:stCondLst>
                                        </p:cTn>
                                        <p:tgtEl>
                                          <p:spTgt spid="3074"/>
                                        </p:tgtEl>
                                      </p:cBhvr>
                                      <p:to x="100000" y="80000"/>
                                    </p:animScale>
                                    <p:animScale>
                                      <p:cBhvr>
                                        <p:cTn id="16" dur="166" decel="50000">
                                          <p:stCondLst>
                                            <p:cond delay="1338"/>
                                          </p:stCondLst>
                                        </p:cTn>
                                        <p:tgtEl>
                                          <p:spTgt spid="3074"/>
                                        </p:tgtEl>
                                      </p:cBhvr>
                                      <p:to x="100000" y="100000"/>
                                    </p:animScale>
                                    <p:animScale>
                                      <p:cBhvr>
                                        <p:cTn id="17" dur="26">
                                          <p:stCondLst>
                                            <p:cond delay="1642"/>
                                          </p:stCondLst>
                                        </p:cTn>
                                        <p:tgtEl>
                                          <p:spTgt spid="3074"/>
                                        </p:tgtEl>
                                      </p:cBhvr>
                                      <p:to x="100000" y="90000"/>
                                    </p:animScale>
                                    <p:animScale>
                                      <p:cBhvr>
                                        <p:cTn id="18" dur="166" decel="50000">
                                          <p:stCondLst>
                                            <p:cond delay="1668"/>
                                          </p:stCondLst>
                                        </p:cTn>
                                        <p:tgtEl>
                                          <p:spTgt spid="3074"/>
                                        </p:tgtEl>
                                      </p:cBhvr>
                                      <p:to x="100000" y="100000"/>
                                    </p:animScale>
                                    <p:animScale>
                                      <p:cBhvr>
                                        <p:cTn id="19" dur="26">
                                          <p:stCondLst>
                                            <p:cond delay="1808"/>
                                          </p:stCondLst>
                                        </p:cTn>
                                        <p:tgtEl>
                                          <p:spTgt spid="3074"/>
                                        </p:tgtEl>
                                      </p:cBhvr>
                                      <p:to x="100000" y="95000"/>
                                    </p:animScale>
                                    <p:animScale>
                                      <p:cBhvr>
                                        <p:cTn id="20" dur="166" decel="50000">
                                          <p:stCondLst>
                                            <p:cond delay="1834"/>
                                          </p:stCondLst>
                                        </p:cTn>
                                        <p:tgtEl>
                                          <p:spTgt spid="307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446212" y="2743200"/>
            <a:ext cx="9601200" cy="1143000"/>
          </a:xfrm>
        </p:spPr>
        <p:txBody>
          <a:bodyPr anchor="ctr">
            <a:normAutofit/>
          </a:bodyPr>
          <a:lstStyle/>
          <a:p>
            <a:pPr algn="ctr"/>
            <a:r>
              <a:rPr lang="en-US" sz="3600" dirty="0"/>
              <a:t>Defining Insomnia</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6" name="Slide Number Placeholder 5"/>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66</a:t>
            </a:fld>
            <a:endParaRPr lang="en-US" dirty="0"/>
          </a:p>
        </p:txBody>
      </p:sp>
    </p:spTree>
    <p:extLst>
      <p:ext uri="{BB962C8B-B14F-4D97-AF65-F5344CB8AC3E}">
        <p14:creationId xmlns:p14="http://schemas.microsoft.com/office/powerpoint/2010/main" val="1853777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algn="ctr" eaLnBrk="1" hangingPunct="1"/>
            <a:r>
              <a:rPr lang="en-US" altLang="en-US" sz="4000" b="1" dirty="0"/>
              <a:t>What is Insomnia? (Pre-DSM-5)</a:t>
            </a:r>
          </a:p>
        </p:txBody>
      </p:sp>
      <p:sp>
        <p:nvSpPr>
          <p:cNvPr id="47107" name="Rectangle 3"/>
          <p:cNvSpPr>
            <a:spLocks noGrp="1" noChangeArrowheads="1"/>
          </p:cNvSpPr>
          <p:nvPr>
            <p:ph type="body" idx="1"/>
          </p:nvPr>
        </p:nvSpPr>
        <p:spPr/>
        <p:txBody>
          <a:bodyPr/>
          <a:lstStyle/>
          <a:p>
            <a:pPr marL="342900" indent="-342900">
              <a:buNone/>
            </a:pPr>
            <a:r>
              <a:rPr lang="en-US" altLang="en-US" sz="2800" b="1" dirty="0">
                <a:solidFill>
                  <a:schemeClr val="tx2"/>
                </a:solidFill>
              </a:rPr>
              <a:t>Definition:</a:t>
            </a:r>
          </a:p>
          <a:p>
            <a:pPr marL="742950" lvl="1" indent="-285750"/>
            <a:r>
              <a:rPr lang="en-US" altLang="en-US" sz="2400" dirty="0">
                <a:solidFill>
                  <a:schemeClr val="tx2"/>
                </a:solidFill>
              </a:rPr>
              <a:t>Complaint of inadequate or insufficient sleep</a:t>
            </a:r>
          </a:p>
          <a:p>
            <a:pPr marL="1143000" lvl="2" indent="-228600"/>
            <a:r>
              <a:rPr lang="en-US" altLang="en-US" dirty="0">
                <a:solidFill>
                  <a:schemeClr val="tx2"/>
                </a:solidFill>
              </a:rPr>
              <a:t>Difficulty initiating sleep (30+ minutes to fall asleep)</a:t>
            </a:r>
          </a:p>
          <a:p>
            <a:pPr marL="1143000" lvl="2" indent="-228600"/>
            <a:r>
              <a:rPr lang="en-US" altLang="en-US" dirty="0">
                <a:solidFill>
                  <a:schemeClr val="tx2"/>
                </a:solidFill>
              </a:rPr>
              <a:t>Frequent awakenings from sleep (multiple &amp; lengthy)</a:t>
            </a:r>
          </a:p>
          <a:p>
            <a:pPr marL="1143000" lvl="2" indent="-228600"/>
            <a:r>
              <a:rPr lang="en-US" altLang="en-US" dirty="0">
                <a:solidFill>
                  <a:schemeClr val="tx2"/>
                </a:solidFill>
              </a:rPr>
              <a:t>Short sleep time with daytime impairment</a:t>
            </a:r>
          </a:p>
          <a:p>
            <a:pPr marL="1143000" lvl="2" indent="-228600"/>
            <a:r>
              <a:rPr lang="en-US" altLang="en-US" dirty="0">
                <a:solidFill>
                  <a:schemeClr val="tx2"/>
                </a:solidFill>
              </a:rPr>
              <a:t>Complaint of non-restorative sleep (Not in DSM-5 but is in ICSD-3)</a:t>
            </a:r>
          </a:p>
          <a:p>
            <a:pPr marL="1143000" lvl="2" indent="-228600"/>
            <a:r>
              <a:rPr lang="en-US" altLang="en-US" dirty="0">
                <a:solidFill>
                  <a:schemeClr val="tx2"/>
                </a:solidFill>
              </a:rPr>
              <a:t>3 nights or more per week for 1 month or greater duration</a:t>
            </a:r>
          </a:p>
          <a:p>
            <a:pPr marL="914400" lvl="2" indent="0">
              <a:buNone/>
            </a:pPr>
            <a:endParaRPr lang="en-US" altLang="en-US" dirty="0">
              <a:solidFill>
                <a:schemeClr val="tx2"/>
              </a:solidFill>
            </a:endParaRPr>
          </a:p>
          <a:p>
            <a:pPr marL="742950" lvl="1" indent="-285750"/>
            <a:r>
              <a:rPr lang="en-US" altLang="en-US" sz="2400" dirty="0">
                <a:solidFill>
                  <a:schemeClr val="tx2"/>
                </a:solidFill>
              </a:rPr>
              <a:t>Complaint of daytime consequences such as fatigue or impairment in social, occupational or other areas of functioning.</a:t>
            </a:r>
          </a:p>
        </p:txBody>
      </p:sp>
      <p:pic>
        <p:nvPicPr>
          <p:cNvPr id="4" name="Picture 3"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5" name="Slide Number Placeholder 4"/>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67</a:t>
            </a:fld>
            <a:endParaRPr lang="en-US" dirty="0"/>
          </a:p>
        </p:txBody>
      </p:sp>
    </p:spTree>
    <p:extLst>
      <p:ext uri="{BB962C8B-B14F-4D97-AF65-F5344CB8AC3E}">
        <p14:creationId xmlns:p14="http://schemas.microsoft.com/office/powerpoint/2010/main" val="1718903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 calcmode="lin" valueType="num">
                                      <p:cBhvr>
                                        <p:cTn id="7" dur="500" fill="hold"/>
                                        <p:tgtEl>
                                          <p:spTgt spid="4710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7107">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7107">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47107">
                                            <p:txEl>
                                              <p:pRg st="1" end="1"/>
                                            </p:txEl>
                                          </p:spTgt>
                                        </p:tgtEl>
                                        <p:attrNameLst>
                                          <p:attrName>style.visibility</p:attrName>
                                        </p:attrNameLst>
                                      </p:cBhvr>
                                      <p:to>
                                        <p:strVal val="visible"/>
                                      </p:to>
                                    </p:set>
                                    <p:anim calcmode="lin" valueType="num">
                                      <p:cBhvr>
                                        <p:cTn id="14" dur="500" fill="hold"/>
                                        <p:tgtEl>
                                          <p:spTgt spid="47107">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47107">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47107">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nodeType="clickEffect">
                                  <p:stCondLst>
                                    <p:cond delay="0"/>
                                  </p:stCondLst>
                                  <p:childTnLst>
                                    <p:set>
                                      <p:cBhvr>
                                        <p:cTn id="20" dur="1" fill="hold">
                                          <p:stCondLst>
                                            <p:cond delay="0"/>
                                          </p:stCondLst>
                                        </p:cTn>
                                        <p:tgtEl>
                                          <p:spTgt spid="47107">
                                            <p:txEl>
                                              <p:pRg st="8" end="8"/>
                                            </p:txEl>
                                          </p:spTgt>
                                        </p:tgtEl>
                                        <p:attrNameLst>
                                          <p:attrName>style.visibility</p:attrName>
                                        </p:attrNameLst>
                                      </p:cBhvr>
                                      <p:to>
                                        <p:strVal val="visible"/>
                                      </p:to>
                                    </p:set>
                                    <p:anim calcmode="lin" valueType="num">
                                      <p:cBhvr>
                                        <p:cTn id="21" dur="500" fill="hold"/>
                                        <p:tgtEl>
                                          <p:spTgt spid="47107">
                                            <p:txEl>
                                              <p:pRg st="8" end="8"/>
                                            </p:txEl>
                                          </p:spTgt>
                                        </p:tgtEl>
                                        <p:attrNameLst>
                                          <p:attrName>ppt_w</p:attrName>
                                        </p:attrNameLst>
                                      </p:cBhvr>
                                      <p:tavLst>
                                        <p:tav tm="0">
                                          <p:val>
                                            <p:fltVal val="0"/>
                                          </p:val>
                                        </p:tav>
                                        <p:tav tm="100000">
                                          <p:val>
                                            <p:strVal val="#ppt_w"/>
                                          </p:val>
                                        </p:tav>
                                      </p:tavLst>
                                    </p:anim>
                                    <p:anim calcmode="lin" valueType="num">
                                      <p:cBhvr>
                                        <p:cTn id="22" dur="500" fill="hold"/>
                                        <p:tgtEl>
                                          <p:spTgt spid="47107">
                                            <p:txEl>
                                              <p:pRg st="8" end="8"/>
                                            </p:txEl>
                                          </p:spTgt>
                                        </p:tgtEl>
                                        <p:attrNameLst>
                                          <p:attrName>ppt_h</p:attrName>
                                        </p:attrNameLst>
                                      </p:cBhvr>
                                      <p:tavLst>
                                        <p:tav tm="0">
                                          <p:val>
                                            <p:fltVal val="0"/>
                                          </p:val>
                                        </p:tav>
                                        <p:tav tm="100000">
                                          <p:val>
                                            <p:strVal val="#ppt_h"/>
                                          </p:val>
                                        </p:tav>
                                      </p:tavLst>
                                    </p:anim>
                                    <p:animEffect transition="in" filter="fade">
                                      <p:cBhvr>
                                        <p:cTn id="23" dur="500"/>
                                        <p:tgtEl>
                                          <p:spTgt spid="47107">
                                            <p:txEl>
                                              <p:pRg st="8" end="8"/>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nodeType="clickEffect">
                                  <p:stCondLst>
                                    <p:cond delay="0"/>
                                  </p:stCondLst>
                                  <p:childTnLst>
                                    <p:set>
                                      <p:cBhvr>
                                        <p:cTn id="27" dur="1" fill="hold">
                                          <p:stCondLst>
                                            <p:cond delay="0"/>
                                          </p:stCondLst>
                                        </p:cTn>
                                        <p:tgtEl>
                                          <p:spTgt spid="47107">
                                            <p:txEl>
                                              <p:pRg st="2" end="2"/>
                                            </p:txEl>
                                          </p:spTgt>
                                        </p:tgtEl>
                                        <p:attrNameLst>
                                          <p:attrName>style.visibility</p:attrName>
                                        </p:attrNameLst>
                                      </p:cBhvr>
                                      <p:to>
                                        <p:strVal val="visible"/>
                                      </p:to>
                                    </p:set>
                                    <p:anim calcmode="lin" valueType="num">
                                      <p:cBhvr>
                                        <p:cTn id="28" dur="500" fill="hold"/>
                                        <p:tgtEl>
                                          <p:spTgt spid="47107">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47107">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47107">
                                            <p:txEl>
                                              <p:pRg st="2" end="2"/>
                                            </p:txEl>
                                          </p:spTgt>
                                        </p:tgtEl>
                                      </p:cBhvr>
                                    </p:animEffect>
                                  </p:childTnLst>
                                </p:cTn>
                              </p:par>
                              <p:par>
                                <p:cTn id="31" presetID="53" presetClass="entr" presetSubtype="0" fill="hold" nodeType="withEffect">
                                  <p:stCondLst>
                                    <p:cond delay="0"/>
                                  </p:stCondLst>
                                  <p:childTnLst>
                                    <p:set>
                                      <p:cBhvr>
                                        <p:cTn id="32" dur="1" fill="hold">
                                          <p:stCondLst>
                                            <p:cond delay="0"/>
                                          </p:stCondLst>
                                        </p:cTn>
                                        <p:tgtEl>
                                          <p:spTgt spid="47107">
                                            <p:txEl>
                                              <p:pRg st="3" end="3"/>
                                            </p:txEl>
                                          </p:spTgt>
                                        </p:tgtEl>
                                        <p:attrNameLst>
                                          <p:attrName>style.visibility</p:attrName>
                                        </p:attrNameLst>
                                      </p:cBhvr>
                                      <p:to>
                                        <p:strVal val="visible"/>
                                      </p:to>
                                    </p:set>
                                    <p:anim calcmode="lin" valueType="num">
                                      <p:cBhvr>
                                        <p:cTn id="33" dur="500" fill="hold"/>
                                        <p:tgtEl>
                                          <p:spTgt spid="47107">
                                            <p:txEl>
                                              <p:pRg st="3" end="3"/>
                                            </p:txEl>
                                          </p:spTgt>
                                        </p:tgtEl>
                                        <p:attrNameLst>
                                          <p:attrName>ppt_w</p:attrName>
                                        </p:attrNameLst>
                                      </p:cBhvr>
                                      <p:tavLst>
                                        <p:tav tm="0">
                                          <p:val>
                                            <p:fltVal val="0"/>
                                          </p:val>
                                        </p:tav>
                                        <p:tav tm="100000">
                                          <p:val>
                                            <p:strVal val="#ppt_w"/>
                                          </p:val>
                                        </p:tav>
                                      </p:tavLst>
                                    </p:anim>
                                    <p:anim calcmode="lin" valueType="num">
                                      <p:cBhvr>
                                        <p:cTn id="34" dur="500" fill="hold"/>
                                        <p:tgtEl>
                                          <p:spTgt spid="47107">
                                            <p:txEl>
                                              <p:pRg st="3" end="3"/>
                                            </p:txEl>
                                          </p:spTgt>
                                        </p:tgtEl>
                                        <p:attrNameLst>
                                          <p:attrName>ppt_h</p:attrName>
                                        </p:attrNameLst>
                                      </p:cBhvr>
                                      <p:tavLst>
                                        <p:tav tm="0">
                                          <p:val>
                                            <p:fltVal val="0"/>
                                          </p:val>
                                        </p:tav>
                                        <p:tav tm="100000">
                                          <p:val>
                                            <p:strVal val="#ppt_h"/>
                                          </p:val>
                                        </p:tav>
                                      </p:tavLst>
                                    </p:anim>
                                    <p:animEffect transition="in" filter="fade">
                                      <p:cBhvr>
                                        <p:cTn id="35" dur="500"/>
                                        <p:tgtEl>
                                          <p:spTgt spid="47107">
                                            <p:txEl>
                                              <p:pRg st="3" end="3"/>
                                            </p:txEl>
                                          </p:spTgt>
                                        </p:tgtEl>
                                      </p:cBhvr>
                                    </p:animEffect>
                                  </p:childTnLst>
                                </p:cTn>
                              </p:par>
                              <p:par>
                                <p:cTn id="36" presetID="53" presetClass="entr" presetSubtype="0" fill="hold" nodeType="withEffect">
                                  <p:stCondLst>
                                    <p:cond delay="0"/>
                                  </p:stCondLst>
                                  <p:childTnLst>
                                    <p:set>
                                      <p:cBhvr>
                                        <p:cTn id="37" dur="1" fill="hold">
                                          <p:stCondLst>
                                            <p:cond delay="0"/>
                                          </p:stCondLst>
                                        </p:cTn>
                                        <p:tgtEl>
                                          <p:spTgt spid="47107">
                                            <p:txEl>
                                              <p:pRg st="4" end="4"/>
                                            </p:txEl>
                                          </p:spTgt>
                                        </p:tgtEl>
                                        <p:attrNameLst>
                                          <p:attrName>style.visibility</p:attrName>
                                        </p:attrNameLst>
                                      </p:cBhvr>
                                      <p:to>
                                        <p:strVal val="visible"/>
                                      </p:to>
                                    </p:set>
                                    <p:anim calcmode="lin" valueType="num">
                                      <p:cBhvr>
                                        <p:cTn id="38" dur="500" fill="hold"/>
                                        <p:tgtEl>
                                          <p:spTgt spid="47107">
                                            <p:txEl>
                                              <p:pRg st="4" end="4"/>
                                            </p:txEl>
                                          </p:spTgt>
                                        </p:tgtEl>
                                        <p:attrNameLst>
                                          <p:attrName>ppt_w</p:attrName>
                                        </p:attrNameLst>
                                      </p:cBhvr>
                                      <p:tavLst>
                                        <p:tav tm="0">
                                          <p:val>
                                            <p:fltVal val="0"/>
                                          </p:val>
                                        </p:tav>
                                        <p:tav tm="100000">
                                          <p:val>
                                            <p:strVal val="#ppt_w"/>
                                          </p:val>
                                        </p:tav>
                                      </p:tavLst>
                                    </p:anim>
                                    <p:anim calcmode="lin" valueType="num">
                                      <p:cBhvr>
                                        <p:cTn id="39" dur="500" fill="hold"/>
                                        <p:tgtEl>
                                          <p:spTgt spid="47107">
                                            <p:txEl>
                                              <p:pRg st="4" end="4"/>
                                            </p:txEl>
                                          </p:spTgt>
                                        </p:tgtEl>
                                        <p:attrNameLst>
                                          <p:attrName>ppt_h</p:attrName>
                                        </p:attrNameLst>
                                      </p:cBhvr>
                                      <p:tavLst>
                                        <p:tav tm="0">
                                          <p:val>
                                            <p:fltVal val="0"/>
                                          </p:val>
                                        </p:tav>
                                        <p:tav tm="100000">
                                          <p:val>
                                            <p:strVal val="#ppt_h"/>
                                          </p:val>
                                        </p:tav>
                                      </p:tavLst>
                                    </p:anim>
                                    <p:animEffect transition="in" filter="fade">
                                      <p:cBhvr>
                                        <p:cTn id="40" dur="500"/>
                                        <p:tgtEl>
                                          <p:spTgt spid="47107">
                                            <p:txEl>
                                              <p:pRg st="4" end="4"/>
                                            </p:txEl>
                                          </p:spTgt>
                                        </p:tgtEl>
                                      </p:cBhvr>
                                    </p:animEffect>
                                  </p:childTnLst>
                                </p:cTn>
                              </p:par>
                              <p:par>
                                <p:cTn id="41" presetID="53" presetClass="entr" presetSubtype="0" fill="hold" nodeType="withEffect">
                                  <p:stCondLst>
                                    <p:cond delay="0"/>
                                  </p:stCondLst>
                                  <p:childTnLst>
                                    <p:set>
                                      <p:cBhvr>
                                        <p:cTn id="42" dur="1" fill="hold">
                                          <p:stCondLst>
                                            <p:cond delay="0"/>
                                          </p:stCondLst>
                                        </p:cTn>
                                        <p:tgtEl>
                                          <p:spTgt spid="47107">
                                            <p:txEl>
                                              <p:pRg st="5" end="5"/>
                                            </p:txEl>
                                          </p:spTgt>
                                        </p:tgtEl>
                                        <p:attrNameLst>
                                          <p:attrName>style.visibility</p:attrName>
                                        </p:attrNameLst>
                                      </p:cBhvr>
                                      <p:to>
                                        <p:strVal val="visible"/>
                                      </p:to>
                                    </p:set>
                                    <p:anim calcmode="lin" valueType="num">
                                      <p:cBhvr>
                                        <p:cTn id="43" dur="500" fill="hold"/>
                                        <p:tgtEl>
                                          <p:spTgt spid="47107">
                                            <p:txEl>
                                              <p:pRg st="5" end="5"/>
                                            </p:txEl>
                                          </p:spTgt>
                                        </p:tgtEl>
                                        <p:attrNameLst>
                                          <p:attrName>ppt_w</p:attrName>
                                        </p:attrNameLst>
                                      </p:cBhvr>
                                      <p:tavLst>
                                        <p:tav tm="0">
                                          <p:val>
                                            <p:fltVal val="0"/>
                                          </p:val>
                                        </p:tav>
                                        <p:tav tm="100000">
                                          <p:val>
                                            <p:strVal val="#ppt_w"/>
                                          </p:val>
                                        </p:tav>
                                      </p:tavLst>
                                    </p:anim>
                                    <p:anim calcmode="lin" valueType="num">
                                      <p:cBhvr>
                                        <p:cTn id="44" dur="500" fill="hold"/>
                                        <p:tgtEl>
                                          <p:spTgt spid="47107">
                                            <p:txEl>
                                              <p:pRg st="5" end="5"/>
                                            </p:txEl>
                                          </p:spTgt>
                                        </p:tgtEl>
                                        <p:attrNameLst>
                                          <p:attrName>ppt_h</p:attrName>
                                        </p:attrNameLst>
                                      </p:cBhvr>
                                      <p:tavLst>
                                        <p:tav tm="0">
                                          <p:val>
                                            <p:fltVal val="0"/>
                                          </p:val>
                                        </p:tav>
                                        <p:tav tm="100000">
                                          <p:val>
                                            <p:strVal val="#ppt_h"/>
                                          </p:val>
                                        </p:tav>
                                      </p:tavLst>
                                    </p:anim>
                                    <p:animEffect transition="in" filter="fade">
                                      <p:cBhvr>
                                        <p:cTn id="45" dur="500"/>
                                        <p:tgtEl>
                                          <p:spTgt spid="47107">
                                            <p:txEl>
                                              <p:pRg st="5" end="5"/>
                                            </p:txEl>
                                          </p:spTgt>
                                        </p:tgtEl>
                                      </p:cBhvr>
                                    </p:animEffect>
                                  </p:childTnLst>
                                </p:cTn>
                              </p:par>
                              <p:par>
                                <p:cTn id="46" presetID="53" presetClass="entr" presetSubtype="0" fill="hold" nodeType="withEffect">
                                  <p:stCondLst>
                                    <p:cond delay="0"/>
                                  </p:stCondLst>
                                  <p:childTnLst>
                                    <p:set>
                                      <p:cBhvr>
                                        <p:cTn id="47" dur="1" fill="hold">
                                          <p:stCondLst>
                                            <p:cond delay="0"/>
                                          </p:stCondLst>
                                        </p:cTn>
                                        <p:tgtEl>
                                          <p:spTgt spid="47107">
                                            <p:txEl>
                                              <p:pRg st="6" end="6"/>
                                            </p:txEl>
                                          </p:spTgt>
                                        </p:tgtEl>
                                        <p:attrNameLst>
                                          <p:attrName>style.visibility</p:attrName>
                                        </p:attrNameLst>
                                      </p:cBhvr>
                                      <p:to>
                                        <p:strVal val="visible"/>
                                      </p:to>
                                    </p:set>
                                    <p:anim calcmode="lin" valueType="num">
                                      <p:cBhvr>
                                        <p:cTn id="48" dur="500" fill="hold"/>
                                        <p:tgtEl>
                                          <p:spTgt spid="47107">
                                            <p:txEl>
                                              <p:pRg st="6" end="6"/>
                                            </p:txEl>
                                          </p:spTgt>
                                        </p:tgtEl>
                                        <p:attrNameLst>
                                          <p:attrName>ppt_w</p:attrName>
                                        </p:attrNameLst>
                                      </p:cBhvr>
                                      <p:tavLst>
                                        <p:tav tm="0">
                                          <p:val>
                                            <p:fltVal val="0"/>
                                          </p:val>
                                        </p:tav>
                                        <p:tav tm="100000">
                                          <p:val>
                                            <p:strVal val="#ppt_w"/>
                                          </p:val>
                                        </p:tav>
                                      </p:tavLst>
                                    </p:anim>
                                    <p:anim calcmode="lin" valueType="num">
                                      <p:cBhvr>
                                        <p:cTn id="49" dur="500" fill="hold"/>
                                        <p:tgtEl>
                                          <p:spTgt spid="47107">
                                            <p:txEl>
                                              <p:pRg st="6" end="6"/>
                                            </p:txEl>
                                          </p:spTgt>
                                        </p:tgtEl>
                                        <p:attrNameLst>
                                          <p:attrName>ppt_h</p:attrName>
                                        </p:attrNameLst>
                                      </p:cBhvr>
                                      <p:tavLst>
                                        <p:tav tm="0">
                                          <p:val>
                                            <p:fltVal val="0"/>
                                          </p:val>
                                        </p:tav>
                                        <p:tav tm="100000">
                                          <p:val>
                                            <p:strVal val="#ppt_h"/>
                                          </p:val>
                                        </p:tav>
                                      </p:tavLst>
                                    </p:anim>
                                    <p:animEffect transition="in" filter="fade">
                                      <p:cBhvr>
                                        <p:cTn id="50" dur="500"/>
                                        <p:tgtEl>
                                          <p:spTgt spid="4710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fontScale="90000"/>
          </a:bodyPr>
          <a:lstStyle/>
          <a:p>
            <a:pPr eaLnBrk="1" hangingPunct="1"/>
            <a:r>
              <a:rPr lang="en-US" altLang="en-US" sz="4000" b="1" dirty="0"/>
              <a:t>Classification of insomnia (not DSM—5)</a:t>
            </a:r>
          </a:p>
        </p:txBody>
      </p:sp>
      <p:sp>
        <p:nvSpPr>
          <p:cNvPr id="48131" name="Rectangle 3"/>
          <p:cNvSpPr>
            <a:spLocks noGrp="1" noChangeArrowheads="1"/>
          </p:cNvSpPr>
          <p:nvPr>
            <p:ph type="body" idx="1"/>
          </p:nvPr>
        </p:nvSpPr>
        <p:spPr/>
        <p:txBody>
          <a:bodyPr/>
          <a:lstStyle/>
          <a:p>
            <a:pPr eaLnBrk="1" hangingPunct="1">
              <a:lnSpc>
                <a:spcPct val="90000"/>
              </a:lnSpc>
            </a:pPr>
            <a:r>
              <a:rPr lang="en-US" altLang="en-US" b="1"/>
              <a:t>Primary Insomnia</a:t>
            </a:r>
            <a:r>
              <a:rPr lang="en-US" altLang="en-US"/>
              <a:t> -  complaint not thought to be due to effects of another psychiatric condition, medical factor, medication, or sleep disorder.</a:t>
            </a:r>
          </a:p>
          <a:p>
            <a:pPr lvl="1" eaLnBrk="1" hangingPunct="1">
              <a:lnSpc>
                <a:spcPct val="90000"/>
              </a:lnSpc>
            </a:pPr>
            <a:r>
              <a:rPr lang="en-US" altLang="en-US"/>
              <a:t>Psychophysiologic insomnia</a:t>
            </a:r>
          </a:p>
          <a:p>
            <a:pPr lvl="1" eaLnBrk="1" hangingPunct="1">
              <a:lnSpc>
                <a:spcPct val="90000"/>
              </a:lnSpc>
            </a:pPr>
            <a:r>
              <a:rPr lang="en-US" altLang="en-US"/>
              <a:t>Paradoxical Insomnia</a:t>
            </a:r>
          </a:p>
          <a:p>
            <a:pPr lvl="1" eaLnBrk="1" hangingPunct="1">
              <a:lnSpc>
                <a:spcPct val="90000"/>
              </a:lnSpc>
            </a:pPr>
            <a:r>
              <a:rPr lang="en-US" altLang="en-US"/>
              <a:t>Idiopathic insomnia</a:t>
            </a:r>
          </a:p>
          <a:p>
            <a:pPr lvl="1" eaLnBrk="1" hangingPunct="1">
              <a:lnSpc>
                <a:spcPct val="90000"/>
              </a:lnSpc>
            </a:pPr>
            <a:r>
              <a:rPr lang="en-US" altLang="en-US"/>
              <a:t>12-15% of patients seeking treatment at sleep disorder centers</a:t>
            </a:r>
          </a:p>
          <a:p>
            <a:pPr eaLnBrk="1" hangingPunct="1">
              <a:lnSpc>
                <a:spcPct val="90000"/>
              </a:lnSpc>
              <a:buFont typeface="Wingdings" panose="05000000000000000000" pitchFamily="2" charset="2"/>
              <a:buNone/>
            </a:pPr>
            <a:endParaRPr lang="en-US" altLang="en-US"/>
          </a:p>
        </p:txBody>
      </p:sp>
      <p:pic>
        <p:nvPicPr>
          <p:cNvPr id="4" name="Picture 3"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5" name="Slide Number Placeholder 4"/>
          <p:cNvSpPr>
            <a:spLocks noGrp="1"/>
          </p:cNvSpPr>
          <p:nvPr>
            <p:ph type="sldNum" sz="quarter" idx="12"/>
          </p:nvPr>
        </p:nvSpPr>
        <p:spPr>
          <a:xfrm>
            <a:off x="-23681" y="6553200"/>
            <a:ext cx="990601" cy="273049"/>
          </a:xfrm>
        </p:spPr>
        <p:txBody>
          <a:bodyPr/>
          <a:lstStyle/>
          <a:p>
            <a:pPr algn="l"/>
            <a:fld id="{E5137D0E-4A4F-4307-8994-C1891D747D59}" type="slidenum">
              <a:rPr lang="en-US" smtClean="0"/>
              <a:pPr algn="l"/>
              <a:t>68</a:t>
            </a:fld>
            <a:endParaRPr lang="en-US" dirty="0"/>
          </a:p>
        </p:txBody>
      </p:sp>
    </p:spTree>
    <p:extLst>
      <p:ext uri="{BB962C8B-B14F-4D97-AF65-F5344CB8AC3E}">
        <p14:creationId xmlns:p14="http://schemas.microsoft.com/office/powerpoint/2010/main" val="947216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 calcmode="lin" valueType="num">
                                      <p:cBhvr>
                                        <p:cTn id="7" dur="500" fill="hold"/>
                                        <p:tgtEl>
                                          <p:spTgt spid="4813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813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8131">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48131">
                                            <p:txEl>
                                              <p:pRg st="1" end="1"/>
                                            </p:txEl>
                                          </p:spTgt>
                                        </p:tgtEl>
                                        <p:attrNameLst>
                                          <p:attrName>style.visibility</p:attrName>
                                        </p:attrNameLst>
                                      </p:cBhvr>
                                      <p:to>
                                        <p:strVal val="visible"/>
                                      </p:to>
                                    </p:set>
                                    <p:anim calcmode="lin" valueType="num">
                                      <p:cBhvr>
                                        <p:cTn id="14" dur="500" fill="hold"/>
                                        <p:tgtEl>
                                          <p:spTgt spid="48131">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48131">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48131">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nodeType="clickEffect">
                                  <p:stCondLst>
                                    <p:cond delay="0"/>
                                  </p:stCondLst>
                                  <p:childTnLst>
                                    <p:set>
                                      <p:cBhvr>
                                        <p:cTn id="20" dur="1" fill="hold">
                                          <p:stCondLst>
                                            <p:cond delay="0"/>
                                          </p:stCondLst>
                                        </p:cTn>
                                        <p:tgtEl>
                                          <p:spTgt spid="48131">
                                            <p:txEl>
                                              <p:pRg st="2" end="2"/>
                                            </p:txEl>
                                          </p:spTgt>
                                        </p:tgtEl>
                                        <p:attrNameLst>
                                          <p:attrName>style.visibility</p:attrName>
                                        </p:attrNameLst>
                                      </p:cBhvr>
                                      <p:to>
                                        <p:strVal val="visible"/>
                                      </p:to>
                                    </p:set>
                                    <p:anim calcmode="lin" valueType="num">
                                      <p:cBhvr>
                                        <p:cTn id="21" dur="500" fill="hold"/>
                                        <p:tgtEl>
                                          <p:spTgt spid="48131">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48131">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48131">
                                            <p:txEl>
                                              <p:pRg st="2" end="2"/>
                                            </p:txEl>
                                          </p:spTgt>
                                        </p:tgtEl>
                                      </p:cBhvr>
                                    </p:animEffect>
                                  </p:childTnLst>
                                </p:cTn>
                              </p:par>
                              <p:par>
                                <p:cTn id="24" presetID="53" presetClass="entr" presetSubtype="0" fill="hold" nodeType="withEffect">
                                  <p:stCondLst>
                                    <p:cond delay="0"/>
                                  </p:stCondLst>
                                  <p:childTnLst>
                                    <p:set>
                                      <p:cBhvr>
                                        <p:cTn id="25" dur="1" fill="hold">
                                          <p:stCondLst>
                                            <p:cond delay="0"/>
                                          </p:stCondLst>
                                        </p:cTn>
                                        <p:tgtEl>
                                          <p:spTgt spid="48131">
                                            <p:txEl>
                                              <p:pRg st="3" end="3"/>
                                            </p:txEl>
                                          </p:spTgt>
                                        </p:tgtEl>
                                        <p:attrNameLst>
                                          <p:attrName>style.visibility</p:attrName>
                                        </p:attrNameLst>
                                      </p:cBhvr>
                                      <p:to>
                                        <p:strVal val="visible"/>
                                      </p:to>
                                    </p:set>
                                    <p:anim calcmode="lin" valueType="num">
                                      <p:cBhvr>
                                        <p:cTn id="26" dur="500" fill="hold"/>
                                        <p:tgtEl>
                                          <p:spTgt spid="48131">
                                            <p:txEl>
                                              <p:pRg st="3" end="3"/>
                                            </p:txEl>
                                          </p:spTgt>
                                        </p:tgtEl>
                                        <p:attrNameLst>
                                          <p:attrName>ppt_w</p:attrName>
                                        </p:attrNameLst>
                                      </p:cBhvr>
                                      <p:tavLst>
                                        <p:tav tm="0">
                                          <p:val>
                                            <p:fltVal val="0"/>
                                          </p:val>
                                        </p:tav>
                                        <p:tav tm="100000">
                                          <p:val>
                                            <p:strVal val="#ppt_w"/>
                                          </p:val>
                                        </p:tav>
                                      </p:tavLst>
                                    </p:anim>
                                    <p:anim calcmode="lin" valueType="num">
                                      <p:cBhvr>
                                        <p:cTn id="27" dur="500" fill="hold"/>
                                        <p:tgtEl>
                                          <p:spTgt spid="48131">
                                            <p:txEl>
                                              <p:pRg st="3" end="3"/>
                                            </p:txEl>
                                          </p:spTgt>
                                        </p:tgtEl>
                                        <p:attrNameLst>
                                          <p:attrName>ppt_h</p:attrName>
                                        </p:attrNameLst>
                                      </p:cBhvr>
                                      <p:tavLst>
                                        <p:tav tm="0">
                                          <p:val>
                                            <p:fltVal val="0"/>
                                          </p:val>
                                        </p:tav>
                                        <p:tav tm="100000">
                                          <p:val>
                                            <p:strVal val="#ppt_h"/>
                                          </p:val>
                                        </p:tav>
                                      </p:tavLst>
                                    </p:anim>
                                    <p:animEffect transition="in" filter="fade">
                                      <p:cBhvr>
                                        <p:cTn id="28" dur="500"/>
                                        <p:tgtEl>
                                          <p:spTgt spid="48131">
                                            <p:txEl>
                                              <p:pRg st="3" end="3"/>
                                            </p:txEl>
                                          </p:spTgt>
                                        </p:tgtEl>
                                      </p:cBhvr>
                                    </p:animEffect>
                                  </p:childTnLst>
                                </p:cTn>
                              </p:par>
                              <p:par>
                                <p:cTn id="29" presetID="53" presetClass="entr" presetSubtype="0" fill="hold" nodeType="withEffect">
                                  <p:stCondLst>
                                    <p:cond delay="0"/>
                                  </p:stCondLst>
                                  <p:childTnLst>
                                    <p:set>
                                      <p:cBhvr>
                                        <p:cTn id="30" dur="1" fill="hold">
                                          <p:stCondLst>
                                            <p:cond delay="0"/>
                                          </p:stCondLst>
                                        </p:cTn>
                                        <p:tgtEl>
                                          <p:spTgt spid="48131">
                                            <p:txEl>
                                              <p:pRg st="4" end="4"/>
                                            </p:txEl>
                                          </p:spTgt>
                                        </p:tgtEl>
                                        <p:attrNameLst>
                                          <p:attrName>style.visibility</p:attrName>
                                        </p:attrNameLst>
                                      </p:cBhvr>
                                      <p:to>
                                        <p:strVal val="visible"/>
                                      </p:to>
                                    </p:set>
                                    <p:anim calcmode="lin" valueType="num">
                                      <p:cBhvr>
                                        <p:cTn id="31" dur="500" fill="hold"/>
                                        <p:tgtEl>
                                          <p:spTgt spid="48131">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48131">
                                            <p:txEl>
                                              <p:pRg st="4" end="4"/>
                                            </p:txEl>
                                          </p:spTgt>
                                        </p:tgtEl>
                                        <p:attrNameLst>
                                          <p:attrName>ppt_h</p:attrName>
                                        </p:attrNameLst>
                                      </p:cBhvr>
                                      <p:tavLst>
                                        <p:tav tm="0">
                                          <p:val>
                                            <p:fltVal val="0"/>
                                          </p:val>
                                        </p:tav>
                                        <p:tav tm="100000">
                                          <p:val>
                                            <p:strVal val="#ppt_h"/>
                                          </p:val>
                                        </p:tav>
                                      </p:tavLst>
                                    </p:anim>
                                    <p:animEffect transition="in" filter="fade">
                                      <p:cBhvr>
                                        <p:cTn id="33" dur="500"/>
                                        <p:tgtEl>
                                          <p:spTgt spid="481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altLang="en-US" b="1" dirty="0"/>
              <a:t>Classification of insomnia (Not DSM-5)</a:t>
            </a:r>
          </a:p>
        </p:txBody>
      </p:sp>
      <p:sp>
        <p:nvSpPr>
          <p:cNvPr id="49155" name="Rectangle 3"/>
          <p:cNvSpPr>
            <a:spLocks noGrp="1" noChangeArrowheads="1"/>
          </p:cNvSpPr>
          <p:nvPr>
            <p:ph type="body" idx="1"/>
          </p:nvPr>
        </p:nvSpPr>
        <p:spPr/>
        <p:txBody>
          <a:bodyPr/>
          <a:lstStyle/>
          <a:p>
            <a:pPr eaLnBrk="1" hangingPunct="1"/>
            <a:r>
              <a:rPr lang="en-US" altLang="en-US" b="1"/>
              <a:t>Secondary insomnia</a:t>
            </a:r>
          </a:p>
          <a:p>
            <a:pPr lvl="1" eaLnBrk="1" hangingPunct="1"/>
            <a:r>
              <a:rPr lang="en-US" altLang="en-US"/>
              <a:t>Presumed to be the direct consequence of another condition:</a:t>
            </a:r>
          </a:p>
          <a:p>
            <a:pPr lvl="2" eaLnBrk="1" hangingPunct="1"/>
            <a:r>
              <a:rPr lang="en-US" altLang="en-US"/>
              <a:t>Psychiatric condition</a:t>
            </a:r>
          </a:p>
          <a:p>
            <a:pPr lvl="2" eaLnBrk="1" hangingPunct="1"/>
            <a:r>
              <a:rPr lang="en-US" altLang="en-US"/>
              <a:t>Medical condition</a:t>
            </a:r>
          </a:p>
          <a:p>
            <a:pPr lvl="2" eaLnBrk="1" hangingPunct="1"/>
            <a:r>
              <a:rPr lang="en-US" altLang="en-US"/>
              <a:t>Medication</a:t>
            </a:r>
          </a:p>
          <a:p>
            <a:pPr lvl="2" eaLnBrk="1" hangingPunct="1"/>
            <a:r>
              <a:rPr lang="en-US" altLang="en-US"/>
              <a:t>Other sleep disorder</a:t>
            </a:r>
          </a:p>
          <a:p>
            <a:pPr lvl="2" eaLnBrk="1" hangingPunct="1"/>
            <a:r>
              <a:rPr lang="en-US" altLang="en-US"/>
              <a:t>Situational or other extrinsic factors</a:t>
            </a:r>
          </a:p>
        </p:txBody>
      </p:sp>
      <p:pic>
        <p:nvPicPr>
          <p:cNvPr id="4" name="Picture 3"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5" name="Slide Number Placeholder 4"/>
          <p:cNvSpPr>
            <a:spLocks noGrp="1"/>
          </p:cNvSpPr>
          <p:nvPr>
            <p:ph type="sldNum" sz="quarter" idx="12"/>
          </p:nvPr>
        </p:nvSpPr>
        <p:spPr>
          <a:xfrm>
            <a:off x="-23231" y="6584951"/>
            <a:ext cx="990601" cy="273049"/>
          </a:xfrm>
        </p:spPr>
        <p:txBody>
          <a:bodyPr/>
          <a:lstStyle/>
          <a:p>
            <a:pPr algn="l"/>
            <a:fld id="{E5137D0E-4A4F-4307-8994-C1891D747D59}" type="slidenum">
              <a:rPr lang="en-US" smtClean="0"/>
              <a:pPr algn="l"/>
              <a:t>69</a:t>
            </a:fld>
            <a:endParaRPr lang="en-US" dirty="0"/>
          </a:p>
        </p:txBody>
      </p:sp>
    </p:spTree>
    <p:extLst>
      <p:ext uri="{BB962C8B-B14F-4D97-AF65-F5344CB8AC3E}">
        <p14:creationId xmlns:p14="http://schemas.microsoft.com/office/powerpoint/2010/main" val="2422273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49155">
                                            <p:txEl>
                                              <p:pRg st="1" end="1"/>
                                            </p:txEl>
                                          </p:spTgt>
                                        </p:tgtEl>
                                        <p:attrNameLst>
                                          <p:attrName>style.visibility</p:attrName>
                                        </p:attrNameLst>
                                      </p:cBhvr>
                                      <p:to>
                                        <p:strVal val="visible"/>
                                      </p:to>
                                    </p:set>
                                    <p:anim calcmode="lin" valueType="num">
                                      <p:cBhvr>
                                        <p:cTn id="7" dur="500" fill="hold"/>
                                        <p:tgtEl>
                                          <p:spTgt spid="49155">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49155">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49155">
                                            <p:txEl>
                                              <p:pRg st="1" end="1"/>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49155">
                                            <p:txEl>
                                              <p:pRg st="2" end="2"/>
                                            </p:txEl>
                                          </p:spTgt>
                                        </p:tgtEl>
                                        <p:attrNameLst>
                                          <p:attrName>style.visibility</p:attrName>
                                        </p:attrNameLst>
                                      </p:cBhvr>
                                      <p:to>
                                        <p:strVal val="visible"/>
                                      </p:to>
                                    </p:set>
                                    <p:anim calcmode="lin" valueType="num">
                                      <p:cBhvr>
                                        <p:cTn id="14" dur="500" fill="hold"/>
                                        <p:tgtEl>
                                          <p:spTgt spid="49155">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49155">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49155">
                                            <p:txEl>
                                              <p:pRg st="2" end="2"/>
                                            </p:txEl>
                                          </p:spTgt>
                                        </p:tgtEl>
                                      </p:cBhvr>
                                    </p:animEffect>
                                  </p:childTnLst>
                                </p:cTn>
                              </p:par>
                              <p:par>
                                <p:cTn id="17" presetID="53" presetClass="entr" presetSubtype="0" fill="hold" nodeType="withEffect">
                                  <p:stCondLst>
                                    <p:cond delay="0"/>
                                  </p:stCondLst>
                                  <p:childTnLst>
                                    <p:set>
                                      <p:cBhvr>
                                        <p:cTn id="18" dur="1" fill="hold">
                                          <p:stCondLst>
                                            <p:cond delay="0"/>
                                          </p:stCondLst>
                                        </p:cTn>
                                        <p:tgtEl>
                                          <p:spTgt spid="49155">
                                            <p:txEl>
                                              <p:pRg st="3" end="3"/>
                                            </p:txEl>
                                          </p:spTgt>
                                        </p:tgtEl>
                                        <p:attrNameLst>
                                          <p:attrName>style.visibility</p:attrName>
                                        </p:attrNameLst>
                                      </p:cBhvr>
                                      <p:to>
                                        <p:strVal val="visible"/>
                                      </p:to>
                                    </p:set>
                                    <p:anim calcmode="lin" valueType="num">
                                      <p:cBhvr>
                                        <p:cTn id="19" dur="500" fill="hold"/>
                                        <p:tgtEl>
                                          <p:spTgt spid="49155">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49155">
                                            <p:txEl>
                                              <p:pRg st="3" end="3"/>
                                            </p:txEl>
                                          </p:spTgt>
                                        </p:tgtEl>
                                        <p:attrNameLst>
                                          <p:attrName>ppt_h</p:attrName>
                                        </p:attrNameLst>
                                      </p:cBhvr>
                                      <p:tavLst>
                                        <p:tav tm="0">
                                          <p:val>
                                            <p:fltVal val="0"/>
                                          </p:val>
                                        </p:tav>
                                        <p:tav tm="100000">
                                          <p:val>
                                            <p:strVal val="#ppt_h"/>
                                          </p:val>
                                        </p:tav>
                                      </p:tavLst>
                                    </p:anim>
                                    <p:animEffect transition="in" filter="fade">
                                      <p:cBhvr>
                                        <p:cTn id="21" dur="500"/>
                                        <p:tgtEl>
                                          <p:spTgt spid="49155">
                                            <p:txEl>
                                              <p:pRg st="3" end="3"/>
                                            </p:txEl>
                                          </p:spTgt>
                                        </p:tgtEl>
                                      </p:cBhvr>
                                    </p:animEffect>
                                  </p:childTnLst>
                                </p:cTn>
                              </p:par>
                              <p:par>
                                <p:cTn id="22" presetID="53" presetClass="entr" presetSubtype="0" fill="hold" nodeType="withEffect">
                                  <p:stCondLst>
                                    <p:cond delay="0"/>
                                  </p:stCondLst>
                                  <p:childTnLst>
                                    <p:set>
                                      <p:cBhvr>
                                        <p:cTn id="23" dur="1" fill="hold">
                                          <p:stCondLst>
                                            <p:cond delay="0"/>
                                          </p:stCondLst>
                                        </p:cTn>
                                        <p:tgtEl>
                                          <p:spTgt spid="49155">
                                            <p:txEl>
                                              <p:pRg st="4" end="4"/>
                                            </p:txEl>
                                          </p:spTgt>
                                        </p:tgtEl>
                                        <p:attrNameLst>
                                          <p:attrName>style.visibility</p:attrName>
                                        </p:attrNameLst>
                                      </p:cBhvr>
                                      <p:to>
                                        <p:strVal val="visible"/>
                                      </p:to>
                                    </p:set>
                                    <p:anim calcmode="lin" valueType="num">
                                      <p:cBhvr>
                                        <p:cTn id="24" dur="500" fill="hold"/>
                                        <p:tgtEl>
                                          <p:spTgt spid="49155">
                                            <p:txEl>
                                              <p:pRg st="4" end="4"/>
                                            </p:txEl>
                                          </p:spTgt>
                                        </p:tgtEl>
                                        <p:attrNameLst>
                                          <p:attrName>ppt_w</p:attrName>
                                        </p:attrNameLst>
                                      </p:cBhvr>
                                      <p:tavLst>
                                        <p:tav tm="0">
                                          <p:val>
                                            <p:fltVal val="0"/>
                                          </p:val>
                                        </p:tav>
                                        <p:tav tm="100000">
                                          <p:val>
                                            <p:strVal val="#ppt_w"/>
                                          </p:val>
                                        </p:tav>
                                      </p:tavLst>
                                    </p:anim>
                                    <p:anim calcmode="lin" valueType="num">
                                      <p:cBhvr>
                                        <p:cTn id="25" dur="500" fill="hold"/>
                                        <p:tgtEl>
                                          <p:spTgt spid="49155">
                                            <p:txEl>
                                              <p:pRg st="4" end="4"/>
                                            </p:txEl>
                                          </p:spTgt>
                                        </p:tgtEl>
                                        <p:attrNameLst>
                                          <p:attrName>ppt_h</p:attrName>
                                        </p:attrNameLst>
                                      </p:cBhvr>
                                      <p:tavLst>
                                        <p:tav tm="0">
                                          <p:val>
                                            <p:fltVal val="0"/>
                                          </p:val>
                                        </p:tav>
                                        <p:tav tm="100000">
                                          <p:val>
                                            <p:strVal val="#ppt_h"/>
                                          </p:val>
                                        </p:tav>
                                      </p:tavLst>
                                    </p:anim>
                                    <p:animEffect transition="in" filter="fade">
                                      <p:cBhvr>
                                        <p:cTn id="26" dur="500"/>
                                        <p:tgtEl>
                                          <p:spTgt spid="49155">
                                            <p:txEl>
                                              <p:pRg st="4" end="4"/>
                                            </p:txEl>
                                          </p:spTgt>
                                        </p:tgtEl>
                                      </p:cBhvr>
                                    </p:animEffect>
                                  </p:childTnLst>
                                </p:cTn>
                              </p:par>
                              <p:par>
                                <p:cTn id="27" presetID="53" presetClass="entr" presetSubtype="0" fill="hold" nodeType="withEffect">
                                  <p:stCondLst>
                                    <p:cond delay="0"/>
                                  </p:stCondLst>
                                  <p:childTnLst>
                                    <p:set>
                                      <p:cBhvr>
                                        <p:cTn id="28" dur="1" fill="hold">
                                          <p:stCondLst>
                                            <p:cond delay="0"/>
                                          </p:stCondLst>
                                        </p:cTn>
                                        <p:tgtEl>
                                          <p:spTgt spid="49155">
                                            <p:txEl>
                                              <p:pRg st="5" end="5"/>
                                            </p:txEl>
                                          </p:spTgt>
                                        </p:tgtEl>
                                        <p:attrNameLst>
                                          <p:attrName>style.visibility</p:attrName>
                                        </p:attrNameLst>
                                      </p:cBhvr>
                                      <p:to>
                                        <p:strVal val="visible"/>
                                      </p:to>
                                    </p:set>
                                    <p:anim calcmode="lin" valueType="num">
                                      <p:cBhvr>
                                        <p:cTn id="29" dur="500" fill="hold"/>
                                        <p:tgtEl>
                                          <p:spTgt spid="49155">
                                            <p:txEl>
                                              <p:pRg st="5" end="5"/>
                                            </p:txEl>
                                          </p:spTgt>
                                        </p:tgtEl>
                                        <p:attrNameLst>
                                          <p:attrName>ppt_w</p:attrName>
                                        </p:attrNameLst>
                                      </p:cBhvr>
                                      <p:tavLst>
                                        <p:tav tm="0">
                                          <p:val>
                                            <p:fltVal val="0"/>
                                          </p:val>
                                        </p:tav>
                                        <p:tav tm="100000">
                                          <p:val>
                                            <p:strVal val="#ppt_w"/>
                                          </p:val>
                                        </p:tav>
                                      </p:tavLst>
                                    </p:anim>
                                    <p:anim calcmode="lin" valueType="num">
                                      <p:cBhvr>
                                        <p:cTn id="30" dur="500" fill="hold"/>
                                        <p:tgtEl>
                                          <p:spTgt spid="49155">
                                            <p:txEl>
                                              <p:pRg st="5" end="5"/>
                                            </p:txEl>
                                          </p:spTgt>
                                        </p:tgtEl>
                                        <p:attrNameLst>
                                          <p:attrName>ppt_h</p:attrName>
                                        </p:attrNameLst>
                                      </p:cBhvr>
                                      <p:tavLst>
                                        <p:tav tm="0">
                                          <p:val>
                                            <p:fltVal val="0"/>
                                          </p:val>
                                        </p:tav>
                                        <p:tav tm="100000">
                                          <p:val>
                                            <p:strVal val="#ppt_h"/>
                                          </p:val>
                                        </p:tav>
                                      </p:tavLst>
                                    </p:anim>
                                    <p:animEffect transition="in" filter="fade">
                                      <p:cBhvr>
                                        <p:cTn id="31" dur="500"/>
                                        <p:tgtEl>
                                          <p:spTgt spid="49155">
                                            <p:txEl>
                                              <p:pRg st="5" end="5"/>
                                            </p:txEl>
                                          </p:spTgt>
                                        </p:tgtEl>
                                      </p:cBhvr>
                                    </p:animEffect>
                                  </p:childTnLst>
                                </p:cTn>
                              </p:par>
                              <p:par>
                                <p:cTn id="32" presetID="53" presetClass="entr" presetSubtype="0" fill="hold" nodeType="withEffect">
                                  <p:stCondLst>
                                    <p:cond delay="0"/>
                                  </p:stCondLst>
                                  <p:childTnLst>
                                    <p:set>
                                      <p:cBhvr>
                                        <p:cTn id="33" dur="1" fill="hold">
                                          <p:stCondLst>
                                            <p:cond delay="0"/>
                                          </p:stCondLst>
                                        </p:cTn>
                                        <p:tgtEl>
                                          <p:spTgt spid="49155">
                                            <p:txEl>
                                              <p:pRg st="6" end="6"/>
                                            </p:txEl>
                                          </p:spTgt>
                                        </p:tgtEl>
                                        <p:attrNameLst>
                                          <p:attrName>style.visibility</p:attrName>
                                        </p:attrNameLst>
                                      </p:cBhvr>
                                      <p:to>
                                        <p:strVal val="visible"/>
                                      </p:to>
                                    </p:set>
                                    <p:anim calcmode="lin" valueType="num">
                                      <p:cBhvr>
                                        <p:cTn id="34" dur="500" fill="hold"/>
                                        <p:tgtEl>
                                          <p:spTgt spid="49155">
                                            <p:txEl>
                                              <p:pRg st="6" end="6"/>
                                            </p:txEl>
                                          </p:spTgt>
                                        </p:tgtEl>
                                        <p:attrNameLst>
                                          <p:attrName>ppt_w</p:attrName>
                                        </p:attrNameLst>
                                      </p:cBhvr>
                                      <p:tavLst>
                                        <p:tav tm="0">
                                          <p:val>
                                            <p:fltVal val="0"/>
                                          </p:val>
                                        </p:tav>
                                        <p:tav tm="100000">
                                          <p:val>
                                            <p:strVal val="#ppt_w"/>
                                          </p:val>
                                        </p:tav>
                                      </p:tavLst>
                                    </p:anim>
                                    <p:anim calcmode="lin" valueType="num">
                                      <p:cBhvr>
                                        <p:cTn id="35" dur="500" fill="hold"/>
                                        <p:tgtEl>
                                          <p:spTgt spid="49155">
                                            <p:txEl>
                                              <p:pRg st="6" end="6"/>
                                            </p:txEl>
                                          </p:spTgt>
                                        </p:tgtEl>
                                        <p:attrNameLst>
                                          <p:attrName>ppt_h</p:attrName>
                                        </p:attrNameLst>
                                      </p:cBhvr>
                                      <p:tavLst>
                                        <p:tav tm="0">
                                          <p:val>
                                            <p:fltVal val="0"/>
                                          </p:val>
                                        </p:tav>
                                        <p:tav tm="100000">
                                          <p:val>
                                            <p:strVal val="#ppt_h"/>
                                          </p:val>
                                        </p:tav>
                                      </p:tavLst>
                                    </p:anim>
                                    <p:animEffect transition="in" filter="fade">
                                      <p:cBhvr>
                                        <p:cTn id="36" dur="500"/>
                                        <p:tgtEl>
                                          <p:spTgt spid="4915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pic>
        <p:nvPicPr>
          <p:cNvPr id="5" name="Picture 3" descr="5ASLEEP">
            <a:extLst>
              <a:ext uri="{FF2B5EF4-FFF2-40B4-BE49-F238E27FC236}">
                <a16:creationId xmlns:a16="http://schemas.microsoft.com/office/drawing/2014/main" id="{073020B8-137E-4D71-A448-D605BC1FAD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7612" y="457200"/>
            <a:ext cx="84582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4">
            <a:extLst>
              <a:ext uri="{FF2B5EF4-FFF2-40B4-BE49-F238E27FC236}">
                <a16:creationId xmlns:a16="http://schemas.microsoft.com/office/drawing/2014/main" id="{E7ADA0F1-B3F0-4D24-A624-F8D19BD0B080}"/>
              </a:ext>
            </a:extLst>
          </p:cNvPr>
          <p:cNvSpPr txBox="1">
            <a:spLocks noChangeArrowheads="1"/>
          </p:cNvSpPr>
          <p:nvPr/>
        </p:nvSpPr>
        <p:spPr bwMode="auto">
          <a:xfrm>
            <a:off x="4391025" y="4572000"/>
            <a:ext cx="2949575" cy="942975"/>
          </a:xfrm>
          <a:prstGeom prst="rect">
            <a:avLst/>
          </a:prstGeom>
          <a:solidFill>
            <a:srgbClr val="00FFFF"/>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r>
              <a:rPr lang="en-US" altLang="en-US" sz="1400" b="1" dirty="0"/>
              <a:t>Ascending Reticular Activating system promotes and maintains wakefulness via excitatory activities of certain neurotransmitters.</a:t>
            </a:r>
          </a:p>
        </p:txBody>
      </p:sp>
      <p:sp>
        <p:nvSpPr>
          <p:cNvPr id="7" name="Text Box 5">
            <a:extLst>
              <a:ext uri="{FF2B5EF4-FFF2-40B4-BE49-F238E27FC236}">
                <a16:creationId xmlns:a16="http://schemas.microsoft.com/office/drawing/2014/main" id="{354458F0-C5B7-480E-84B3-884D81FC2396}"/>
              </a:ext>
            </a:extLst>
          </p:cNvPr>
          <p:cNvSpPr txBox="1">
            <a:spLocks noChangeArrowheads="1"/>
          </p:cNvSpPr>
          <p:nvPr/>
        </p:nvSpPr>
        <p:spPr bwMode="auto">
          <a:xfrm>
            <a:off x="7362825" y="4191000"/>
            <a:ext cx="2035175" cy="1600438"/>
          </a:xfrm>
          <a:prstGeom prst="rect">
            <a:avLst/>
          </a:prstGeom>
          <a:solidFill>
            <a:srgbClr val="FFFF00"/>
          </a:solidFill>
          <a:ln>
            <a:noFill/>
          </a:ln>
          <a:effec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r>
              <a:rPr lang="en-US" altLang="en-US" sz="1400" b="1" dirty="0">
                <a:solidFill>
                  <a:srgbClr val="A50021"/>
                </a:solidFill>
              </a:rPr>
              <a:t>Neurotransmitter gamma aminobutyric acid (GABA) from brain stem and basal forebrain inhibits activating system resulting in sleep</a:t>
            </a:r>
          </a:p>
        </p:txBody>
      </p:sp>
      <p:sp>
        <p:nvSpPr>
          <p:cNvPr id="8" name="Slide Number Placeholder 7"/>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7</a:t>
            </a:fld>
            <a:endParaRPr lang="en-US" dirty="0"/>
          </a:p>
        </p:txBody>
      </p:sp>
    </p:spTree>
    <p:extLst>
      <p:ext uri="{BB962C8B-B14F-4D97-AF65-F5344CB8AC3E}">
        <p14:creationId xmlns:p14="http://schemas.microsoft.com/office/powerpoint/2010/main" val="705996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altLang="en-US" sz="4000" b="1"/>
              <a:t>Problems with classification</a:t>
            </a:r>
          </a:p>
        </p:txBody>
      </p:sp>
      <p:sp>
        <p:nvSpPr>
          <p:cNvPr id="50179" name="Rectangle 3"/>
          <p:cNvSpPr>
            <a:spLocks noGrp="1" noChangeArrowheads="1"/>
          </p:cNvSpPr>
          <p:nvPr>
            <p:ph type="body" idx="1"/>
          </p:nvPr>
        </p:nvSpPr>
        <p:spPr/>
        <p:txBody>
          <a:bodyPr/>
          <a:lstStyle/>
          <a:p>
            <a:pPr eaLnBrk="1" hangingPunct="1"/>
            <a:r>
              <a:rPr lang="en-US" altLang="en-US" sz="2800"/>
              <a:t>Treatment or resolution of “primary” condition presumed to cause secondary insomnia does not reliably “cure” insomnia</a:t>
            </a:r>
          </a:p>
          <a:p>
            <a:pPr eaLnBrk="1" hangingPunct="1"/>
            <a:r>
              <a:rPr lang="en-US" altLang="en-US" sz="2800"/>
              <a:t>CBT (Cognitive Behavioral Treatment) for insomnia, once thought to be effective only in Primary Insomnia, is proving to be clinically effective in individuals with comorbid conditions.</a:t>
            </a:r>
          </a:p>
          <a:p>
            <a:pPr eaLnBrk="1" hangingPunct="1"/>
            <a:r>
              <a:rPr lang="en-US" altLang="en-US" sz="2800" b="1"/>
              <a:t>Secondary insomnia </a:t>
            </a:r>
            <a:r>
              <a:rPr lang="en-US" altLang="en-US" sz="2800" b="1">
                <a:cs typeface="Times New Roman" panose="02020603050405020304" pitchFamily="18" charset="0"/>
              </a:rPr>
              <a:t>►►Comorbid insomnia</a:t>
            </a:r>
            <a:r>
              <a:rPr lang="en-US" altLang="en-US" sz="2800" b="1"/>
              <a:t> </a:t>
            </a:r>
          </a:p>
        </p:txBody>
      </p:sp>
      <p:pic>
        <p:nvPicPr>
          <p:cNvPr id="4" name="Picture 3"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5" name="Slide Number Placeholder 4"/>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70</a:t>
            </a:fld>
            <a:endParaRPr lang="en-US" dirty="0"/>
          </a:p>
        </p:txBody>
      </p:sp>
    </p:spTree>
    <p:extLst>
      <p:ext uri="{BB962C8B-B14F-4D97-AF65-F5344CB8AC3E}">
        <p14:creationId xmlns:p14="http://schemas.microsoft.com/office/powerpoint/2010/main" val="2970871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 calcmode="lin" valueType="num">
                                      <p:cBhvr>
                                        <p:cTn id="7" dur="500" fill="hold"/>
                                        <p:tgtEl>
                                          <p:spTgt spid="5017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0179">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0179">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50179">
                                            <p:txEl>
                                              <p:pRg st="1" end="1"/>
                                            </p:txEl>
                                          </p:spTgt>
                                        </p:tgtEl>
                                        <p:attrNameLst>
                                          <p:attrName>style.visibility</p:attrName>
                                        </p:attrNameLst>
                                      </p:cBhvr>
                                      <p:to>
                                        <p:strVal val="visible"/>
                                      </p:to>
                                    </p:set>
                                    <p:anim calcmode="lin" valueType="num">
                                      <p:cBhvr>
                                        <p:cTn id="14" dur="500" fill="hold"/>
                                        <p:tgtEl>
                                          <p:spTgt spid="50179">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50179">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50179">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nodeType="clickEffect">
                                  <p:stCondLst>
                                    <p:cond delay="0"/>
                                  </p:stCondLst>
                                  <p:childTnLst>
                                    <p:set>
                                      <p:cBhvr>
                                        <p:cTn id="20" dur="1" fill="hold">
                                          <p:stCondLst>
                                            <p:cond delay="0"/>
                                          </p:stCondLst>
                                        </p:cTn>
                                        <p:tgtEl>
                                          <p:spTgt spid="50179">
                                            <p:txEl>
                                              <p:pRg st="2" end="2"/>
                                            </p:txEl>
                                          </p:spTgt>
                                        </p:tgtEl>
                                        <p:attrNameLst>
                                          <p:attrName>style.visibility</p:attrName>
                                        </p:attrNameLst>
                                      </p:cBhvr>
                                      <p:to>
                                        <p:strVal val="visible"/>
                                      </p:to>
                                    </p:set>
                                    <p:anim calcmode="lin" valueType="num">
                                      <p:cBhvr>
                                        <p:cTn id="21" dur="500" fill="hold"/>
                                        <p:tgtEl>
                                          <p:spTgt spid="50179">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50179">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501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3"/>
          </p:nvPr>
        </p:nvSpPr>
        <p:spPr>
          <a:xfrm>
            <a:off x="1894268" y="1468663"/>
            <a:ext cx="8564881" cy="4826001"/>
          </a:xfrm>
        </p:spPr>
        <p:txBody>
          <a:bodyPr>
            <a:normAutofit fontScale="55000" lnSpcReduction="20000"/>
          </a:bodyPr>
          <a:lstStyle/>
          <a:p>
            <a:r>
              <a:rPr lang="en-US" dirty="0"/>
              <a:t>Post DSM-5 World</a:t>
            </a:r>
          </a:p>
          <a:p>
            <a:endParaRPr lang="en-US" dirty="0"/>
          </a:p>
          <a:p>
            <a:endParaRPr lang="en-US" dirty="0"/>
          </a:p>
          <a:p>
            <a:pPr lvl="8"/>
            <a:endParaRPr lang="en-US" dirty="0"/>
          </a:p>
          <a:p>
            <a:pPr lvl="8"/>
            <a:endParaRPr lang="en-US" dirty="0"/>
          </a:p>
          <a:p>
            <a:pPr marL="3657600" lvl="8" indent="0">
              <a:buNone/>
            </a:pPr>
            <a:r>
              <a:rPr lang="en-US" sz="4400" dirty="0"/>
              <a:t>  </a:t>
            </a:r>
            <a:r>
              <a:rPr lang="en-US" sz="9400" dirty="0"/>
              <a:t>+</a:t>
            </a:r>
          </a:p>
          <a:p>
            <a:pPr marL="101600" indent="0">
              <a:buNone/>
            </a:pPr>
            <a:endParaRPr lang="en-US" dirty="0"/>
          </a:p>
          <a:p>
            <a:endParaRPr lang="en-US" dirty="0"/>
          </a:p>
          <a:p>
            <a:endParaRPr lang="en-US" dirty="0"/>
          </a:p>
          <a:p>
            <a:endParaRPr lang="en-US" dirty="0"/>
          </a:p>
          <a:p>
            <a:pPr marL="101600" indent="0">
              <a:buNone/>
            </a:pPr>
            <a:endParaRPr lang="en-US" dirty="0"/>
          </a:p>
          <a:p>
            <a:pPr marL="117475" indent="0">
              <a:buNone/>
            </a:pPr>
            <a:r>
              <a:rPr lang="en-US" sz="4400" dirty="0"/>
              <a:t>                            </a:t>
            </a:r>
            <a:r>
              <a:rPr lang="en-US" dirty="0"/>
              <a:t>  </a:t>
            </a:r>
          </a:p>
          <a:p>
            <a:endParaRPr lang="en-US" dirty="0"/>
          </a:p>
          <a:p>
            <a:pPr lvl="8"/>
            <a:endParaRPr lang="en-US" dirty="0"/>
          </a:p>
          <a:p>
            <a:endParaRPr lang="en-US" dirty="0"/>
          </a:p>
          <a:p>
            <a:endParaRPr lang="en-US" dirty="0"/>
          </a:p>
        </p:txBody>
      </p:sp>
      <p:sp>
        <p:nvSpPr>
          <p:cNvPr id="3" name="Slide Number Placeholder 2"/>
          <p:cNvSpPr>
            <a:spLocks noGrp="1"/>
          </p:cNvSpPr>
          <p:nvPr>
            <p:ph type="sldNum" sz="quarter" idx="4"/>
          </p:nvPr>
        </p:nvSpPr>
        <p:spPr/>
        <p:txBody>
          <a:bodyPr/>
          <a:lstStyle/>
          <a:p>
            <a:fld id="{0B454402-1050-DD4D-8113-F1BC161B592E}" type="slidenum">
              <a:rPr lang="en-US" smtClean="0"/>
              <a:pPr/>
              <a:t>71</a:t>
            </a:fld>
            <a:endParaRPr lang="en-US" dirty="0"/>
          </a:p>
        </p:txBody>
      </p:sp>
      <p:sp>
        <p:nvSpPr>
          <p:cNvPr id="4" name="Title 3"/>
          <p:cNvSpPr>
            <a:spLocks noGrp="1"/>
          </p:cNvSpPr>
          <p:nvPr>
            <p:ph type="title"/>
          </p:nvPr>
        </p:nvSpPr>
        <p:spPr/>
        <p:txBody>
          <a:bodyPr/>
          <a:lstStyle/>
          <a:p>
            <a:r>
              <a:rPr lang="en-US" dirty="0"/>
              <a:t>Diagnosis of Insomnia</a:t>
            </a:r>
          </a:p>
        </p:txBody>
      </p:sp>
      <p:sp>
        <p:nvSpPr>
          <p:cNvPr id="5" name="Rectangle 4"/>
          <p:cNvSpPr/>
          <p:nvPr/>
        </p:nvSpPr>
        <p:spPr>
          <a:xfrm>
            <a:off x="1894267" y="2362200"/>
            <a:ext cx="3530675" cy="1793419"/>
          </a:xfrm>
          <a:prstGeom prst="rect">
            <a:avLst/>
          </a:prstGeom>
          <a:solidFill>
            <a:schemeClr val="accent3">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a:t>Insomnia Disorder</a:t>
            </a:r>
          </a:p>
          <a:p>
            <a:pPr algn="ctr"/>
            <a:r>
              <a:rPr lang="en-US" sz="2400" dirty="0"/>
              <a:t>307.42</a:t>
            </a:r>
          </a:p>
          <a:p>
            <a:pPr algn="ctr"/>
            <a:r>
              <a:rPr lang="en-US" sz="2400" dirty="0"/>
              <a:t>ICD-10: G47.00</a:t>
            </a:r>
          </a:p>
        </p:txBody>
      </p:sp>
      <p:sp>
        <p:nvSpPr>
          <p:cNvPr id="7" name="Rectangle 6"/>
          <p:cNvSpPr/>
          <p:nvPr/>
        </p:nvSpPr>
        <p:spPr>
          <a:xfrm>
            <a:off x="6323012" y="2362200"/>
            <a:ext cx="4136136" cy="1793421"/>
          </a:xfrm>
          <a:prstGeom prst="rect">
            <a:avLst/>
          </a:prstGeom>
          <a:solidFill>
            <a:schemeClr val="accent3">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a:t>Specify if:</a:t>
            </a:r>
          </a:p>
          <a:p>
            <a:pPr marL="342900" indent="-342900">
              <a:buFont typeface="Arial" panose="020B0604020202020204" pitchFamily="34" charset="0"/>
              <a:buChar char="•"/>
            </a:pPr>
            <a:r>
              <a:rPr lang="en-US" sz="2000" dirty="0"/>
              <a:t>Comorbidities present</a:t>
            </a:r>
          </a:p>
          <a:p>
            <a:pPr marL="342900" indent="-342900">
              <a:buFont typeface="Arial" panose="020B0604020202020204" pitchFamily="34" charset="0"/>
              <a:buChar char="•"/>
            </a:pPr>
            <a:r>
              <a:rPr lang="en-US" sz="2000" dirty="0"/>
              <a:t>Episodic, Persistent, Recurrent</a:t>
            </a:r>
          </a:p>
        </p:txBody>
      </p:sp>
      <p:sp>
        <p:nvSpPr>
          <p:cNvPr id="8" name="Curved Right Arrow 7"/>
          <p:cNvSpPr/>
          <p:nvPr/>
        </p:nvSpPr>
        <p:spPr>
          <a:xfrm>
            <a:off x="4275409" y="4612824"/>
            <a:ext cx="731520" cy="1216152"/>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0" name="Curved Right Arrow 9"/>
          <p:cNvSpPr/>
          <p:nvPr/>
        </p:nvSpPr>
        <p:spPr>
          <a:xfrm rot="10800000">
            <a:off x="7017031" y="4547182"/>
            <a:ext cx="731520" cy="1216152"/>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1" name="Rectangle 10"/>
          <p:cNvSpPr/>
          <p:nvPr/>
        </p:nvSpPr>
        <p:spPr>
          <a:xfrm>
            <a:off x="5388774" y="4547182"/>
            <a:ext cx="1246411" cy="587829"/>
          </a:xfrm>
          <a:prstGeom prst="rect">
            <a:avLst/>
          </a:prstGeom>
          <a:solidFill>
            <a:schemeClr val="accent4">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Insomnia</a:t>
            </a:r>
          </a:p>
        </p:txBody>
      </p:sp>
      <p:sp>
        <p:nvSpPr>
          <p:cNvPr id="12" name="Rectangle 11"/>
          <p:cNvSpPr/>
          <p:nvPr/>
        </p:nvSpPr>
        <p:spPr>
          <a:xfrm>
            <a:off x="5061633" y="5535062"/>
            <a:ext cx="1845127" cy="587829"/>
          </a:xfrm>
          <a:prstGeom prst="rect">
            <a:avLst/>
          </a:prstGeom>
          <a:solidFill>
            <a:schemeClr val="accent4">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Comorbid Condition</a:t>
            </a:r>
          </a:p>
        </p:txBody>
      </p:sp>
      <p:pic>
        <p:nvPicPr>
          <p:cNvPr id="13" name="Picture 1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Tree>
    <p:extLst>
      <p:ext uri="{BB962C8B-B14F-4D97-AF65-F5344CB8AC3E}">
        <p14:creationId xmlns:p14="http://schemas.microsoft.com/office/powerpoint/2010/main" val="439224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anim calcmode="lin" valueType="num">
                                      <p:cBhvr>
                                        <p:cTn id="8" dur="2000" fill="hold"/>
                                        <p:tgtEl>
                                          <p:spTgt spid="11"/>
                                        </p:tgtEl>
                                        <p:attrNameLst>
                                          <p:attrName>ppt_w</p:attrName>
                                        </p:attrNameLst>
                                      </p:cBhvr>
                                      <p:tavLst>
                                        <p:tav tm="0" fmla="#ppt_w*sin(2.5*pi*$)">
                                          <p:val>
                                            <p:fltVal val="0"/>
                                          </p:val>
                                        </p:tav>
                                        <p:tav tm="100000">
                                          <p:val>
                                            <p:fltVal val="1"/>
                                          </p:val>
                                        </p:tav>
                                      </p:tavLst>
                                    </p:anim>
                                    <p:anim calcmode="lin" valueType="num">
                                      <p:cBhvr>
                                        <p:cTn id="9" dur="2000" fill="hold"/>
                                        <p:tgtEl>
                                          <p:spTgt spid="11"/>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anim calcmode="lin" valueType="num">
                                      <p:cBhvr>
                                        <p:cTn id="13" dur="2000" fill="hold"/>
                                        <p:tgtEl>
                                          <p:spTgt spid="10"/>
                                        </p:tgtEl>
                                        <p:attrNameLst>
                                          <p:attrName>ppt_w</p:attrName>
                                        </p:attrNameLst>
                                      </p:cBhvr>
                                      <p:tavLst>
                                        <p:tav tm="0" fmla="#ppt_w*sin(2.5*pi*$)">
                                          <p:val>
                                            <p:fltVal val="0"/>
                                          </p:val>
                                        </p:tav>
                                        <p:tav tm="100000">
                                          <p:val>
                                            <p:fltVal val="1"/>
                                          </p:val>
                                        </p:tav>
                                      </p:tavLst>
                                    </p:anim>
                                    <p:anim calcmode="lin" valueType="num">
                                      <p:cBhvr>
                                        <p:cTn id="14" dur="2000" fill="hold"/>
                                        <p:tgtEl>
                                          <p:spTgt spid="10"/>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000"/>
                                        <p:tgtEl>
                                          <p:spTgt spid="12"/>
                                        </p:tgtEl>
                                      </p:cBhvr>
                                    </p:animEffect>
                                    <p:anim calcmode="lin" valueType="num">
                                      <p:cBhvr>
                                        <p:cTn id="18" dur="2000" fill="hold"/>
                                        <p:tgtEl>
                                          <p:spTgt spid="12"/>
                                        </p:tgtEl>
                                        <p:attrNameLst>
                                          <p:attrName>ppt_w</p:attrName>
                                        </p:attrNameLst>
                                      </p:cBhvr>
                                      <p:tavLst>
                                        <p:tav tm="0" fmla="#ppt_w*sin(2.5*pi*$)">
                                          <p:val>
                                            <p:fltVal val="0"/>
                                          </p:val>
                                        </p:tav>
                                        <p:tav tm="100000">
                                          <p:val>
                                            <p:fltVal val="1"/>
                                          </p:val>
                                        </p:tav>
                                      </p:tavLst>
                                    </p:anim>
                                    <p:anim calcmode="lin" valueType="num">
                                      <p:cBhvr>
                                        <p:cTn id="19" dur="2000" fill="hold"/>
                                        <p:tgtEl>
                                          <p:spTgt spid="12"/>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2000"/>
                                        <p:tgtEl>
                                          <p:spTgt spid="8"/>
                                        </p:tgtEl>
                                      </p:cBhvr>
                                    </p:animEffect>
                                    <p:anim calcmode="lin" valueType="num">
                                      <p:cBhvr>
                                        <p:cTn id="23" dur="2000" fill="hold"/>
                                        <p:tgtEl>
                                          <p:spTgt spid="8"/>
                                        </p:tgtEl>
                                        <p:attrNameLst>
                                          <p:attrName>ppt_w</p:attrName>
                                        </p:attrNameLst>
                                      </p:cBhvr>
                                      <p:tavLst>
                                        <p:tav tm="0" fmla="#ppt_w*sin(2.5*pi*$)">
                                          <p:val>
                                            <p:fltVal val="0"/>
                                          </p:val>
                                        </p:tav>
                                        <p:tav tm="100000">
                                          <p:val>
                                            <p:fltVal val="1"/>
                                          </p:val>
                                        </p:tav>
                                      </p:tavLst>
                                    </p:anim>
                                    <p:anim calcmode="lin" valueType="num">
                                      <p:cBhvr>
                                        <p:cTn id="24"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3"/>
          </p:nvPr>
        </p:nvSpPr>
        <p:spPr>
          <a:solidFill>
            <a:schemeClr val="bg1"/>
          </a:solidFill>
        </p:spPr>
        <p:txBody>
          <a:bodyPr>
            <a:normAutofit fontScale="92500" lnSpcReduction="10000"/>
          </a:bodyPr>
          <a:lstStyle/>
          <a:p>
            <a:r>
              <a:rPr lang="en-US" sz="2800" dirty="0"/>
              <a:t>Predominant complaint of  poor sleep quality or quantity with difficulty initiating or maintaining sleep, or early morning awakening</a:t>
            </a:r>
          </a:p>
          <a:p>
            <a:r>
              <a:rPr lang="en-US" sz="2800" dirty="0"/>
              <a:t>Clinically significant Distress or impairment.</a:t>
            </a:r>
          </a:p>
          <a:p>
            <a:r>
              <a:rPr lang="en-US" sz="2800" dirty="0"/>
              <a:t>3 months duration/minimum of 3 nights/wk.</a:t>
            </a:r>
          </a:p>
          <a:p>
            <a:r>
              <a:rPr lang="en-US" sz="2800" dirty="0"/>
              <a:t>Occurs despite adequate opportunity to sleep</a:t>
            </a:r>
          </a:p>
          <a:p>
            <a:pPr marL="101600" indent="0">
              <a:buNone/>
            </a:pPr>
            <a:r>
              <a:rPr lang="en-US" dirty="0"/>
              <a:t>           </a:t>
            </a:r>
            <a:r>
              <a:rPr lang="en-US" b="1" dirty="0">
                <a:solidFill>
                  <a:srgbClr val="FF0000"/>
                </a:solidFill>
              </a:rPr>
              <a:t>Sleep deprivation is not insomnia!</a:t>
            </a:r>
          </a:p>
          <a:p>
            <a:r>
              <a:rPr lang="en-US" sz="2800" dirty="0"/>
              <a:t>Not explained by or occur exclusively during another sleep disorder</a:t>
            </a:r>
          </a:p>
          <a:p>
            <a:r>
              <a:rPr lang="en-US" sz="2800" dirty="0"/>
              <a:t>Not due to effects of substance or medication</a:t>
            </a:r>
          </a:p>
          <a:p>
            <a:r>
              <a:rPr lang="en-US" sz="2800" dirty="0"/>
              <a:t>Not adequately explained by coexisting medical or mental disorders</a:t>
            </a:r>
            <a:endParaRPr lang="en-US" b="1" dirty="0">
              <a:solidFill>
                <a:srgbClr val="FF0000"/>
              </a:solidFill>
            </a:endParaRPr>
          </a:p>
        </p:txBody>
      </p:sp>
      <p:sp>
        <p:nvSpPr>
          <p:cNvPr id="3" name="Slide Number Placeholder 2"/>
          <p:cNvSpPr>
            <a:spLocks noGrp="1"/>
          </p:cNvSpPr>
          <p:nvPr>
            <p:ph type="sldNum" sz="quarter" idx="4"/>
          </p:nvPr>
        </p:nvSpPr>
        <p:spPr/>
        <p:txBody>
          <a:bodyPr/>
          <a:lstStyle/>
          <a:p>
            <a:fld id="{0B454402-1050-DD4D-8113-F1BC161B592E}" type="slidenum">
              <a:rPr lang="en-US" smtClean="0"/>
              <a:pPr/>
              <a:t>72</a:t>
            </a:fld>
            <a:endParaRPr lang="en-US" dirty="0"/>
          </a:p>
        </p:txBody>
      </p:sp>
      <p:sp>
        <p:nvSpPr>
          <p:cNvPr id="4" name="Title 3"/>
          <p:cNvSpPr>
            <a:spLocks noGrp="1"/>
          </p:cNvSpPr>
          <p:nvPr>
            <p:ph type="title"/>
          </p:nvPr>
        </p:nvSpPr>
        <p:spPr/>
        <p:txBody>
          <a:bodyPr/>
          <a:lstStyle/>
          <a:p>
            <a:r>
              <a:rPr lang="en-US" dirty="0"/>
              <a:t>Insomnia Disorder Criteria</a:t>
            </a:r>
          </a:p>
        </p:txBody>
      </p:sp>
    </p:spTree>
    <p:extLst>
      <p:ext uri="{BB962C8B-B14F-4D97-AF65-F5344CB8AC3E}">
        <p14:creationId xmlns:p14="http://schemas.microsoft.com/office/powerpoint/2010/main" val="3624630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fade">
                                      <p:cBhvr>
                                        <p:cTn id="25" dur="500"/>
                                        <p:tgtEl>
                                          <p:spTgt spid="2">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
                                            <p:txEl>
                                              <p:pRg st="5" end="5"/>
                                            </p:txEl>
                                          </p:spTgt>
                                        </p:tgtEl>
                                        <p:attrNameLst>
                                          <p:attrName>style.visibility</p:attrName>
                                        </p:attrNameLst>
                                      </p:cBhvr>
                                      <p:to>
                                        <p:strVal val="visible"/>
                                      </p:to>
                                    </p:set>
                                    <p:animEffect transition="in" filter="fade">
                                      <p:cBhvr>
                                        <p:cTn id="30" dur="500"/>
                                        <p:tgtEl>
                                          <p:spTgt spid="2">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fade">
                                      <p:cBhvr>
                                        <p:cTn id="35" dur="500"/>
                                        <p:tgtEl>
                                          <p:spTgt spid="2">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
                                            <p:txEl>
                                              <p:pRg st="7" end="7"/>
                                            </p:txEl>
                                          </p:spTgt>
                                        </p:tgtEl>
                                        <p:attrNameLst>
                                          <p:attrName>style.visibility</p:attrName>
                                        </p:attrNameLst>
                                      </p:cBhvr>
                                      <p:to>
                                        <p:strVal val="visible"/>
                                      </p:to>
                                    </p:set>
                                    <p:animEffect transition="in" filter="fade">
                                      <p:cBhvr>
                                        <p:cTn id="40"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0B454402-1050-DD4D-8113-F1BC161B592E}" type="slidenum">
              <a:rPr lang="en-US" smtClean="0"/>
              <a:pPr/>
              <a:t>73</a:t>
            </a:fld>
            <a:endParaRPr lang="en-US" dirty="0"/>
          </a:p>
        </p:txBody>
      </p:sp>
      <p:sp>
        <p:nvSpPr>
          <p:cNvPr id="4" name="Title 3"/>
          <p:cNvSpPr>
            <a:spLocks noGrp="1"/>
          </p:cNvSpPr>
          <p:nvPr>
            <p:ph type="title"/>
          </p:nvPr>
        </p:nvSpPr>
        <p:spPr/>
        <p:txBody>
          <a:bodyPr/>
          <a:lstStyle/>
          <a:p>
            <a:r>
              <a:rPr lang="en-US" dirty="0"/>
              <a:t>Other Diagnoses</a:t>
            </a:r>
          </a:p>
        </p:txBody>
      </p:sp>
      <p:sp>
        <p:nvSpPr>
          <p:cNvPr id="5" name="Rectangle 4"/>
          <p:cNvSpPr/>
          <p:nvPr/>
        </p:nvSpPr>
        <p:spPr>
          <a:xfrm>
            <a:off x="2208211" y="1295400"/>
            <a:ext cx="3810001" cy="1804306"/>
          </a:xfrm>
          <a:prstGeom prst="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a:p>
            <a:pPr algn="ctr"/>
            <a:r>
              <a:rPr lang="en-US" sz="2400" b="1" dirty="0"/>
              <a:t>Other Specified Insomnia Disorder</a:t>
            </a:r>
          </a:p>
          <a:p>
            <a:pPr algn="ctr"/>
            <a:r>
              <a:rPr lang="en-US" sz="2400" dirty="0"/>
              <a:t>780,52 (G47.00)</a:t>
            </a:r>
          </a:p>
          <a:p>
            <a:pPr algn="ctr"/>
            <a:endParaRPr lang="en-US" dirty="0"/>
          </a:p>
        </p:txBody>
      </p:sp>
      <p:sp>
        <p:nvSpPr>
          <p:cNvPr id="6" name="Rectangle 5"/>
          <p:cNvSpPr/>
          <p:nvPr/>
        </p:nvSpPr>
        <p:spPr>
          <a:xfrm>
            <a:off x="7389812" y="1295400"/>
            <a:ext cx="3216729" cy="1804307"/>
          </a:xfrm>
          <a:prstGeom prst="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r>
              <a:rPr lang="en-US" b="1" dirty="0"/>
              <a:t>Does not meet full criteria for Insomnia Disorder,  specify:</a:t>
            </a:r>
          </a:p>
          <a:p>
            <a:pPr marL="285750" indent="-285750">
              <a:buFont typeface="Arial" panose="020B0604020202020204" pitchFamily="34" charset="0"/>
              <a:buChar char="•"/>
            </a:pPr>
            <a:r>
              <a:rPr lang="en-US" b="1" dirty="0"/>
              <a:t>Brief Insomnia Disorder</a:t>
            </a:r>
          </a:p>
          <a:p>
            <a:pPr marL="285750" indent="-285750">
              <a:buFont typeface="Arial" panose="020B0604020202020204" pitchFamily="34" charset="0"/>
              <a:buChar char="•"/>
            </a:pPr>
            <a:r>
              <a:rPr lang="en-US" b="1" dirty="0"/>
              <a:t>Restricted to Non-restorative Sleep</a:t>
            </a:r>
          </a:p>
        </p:txBody>
      </p:sp>
      <p:sp>
        <p:nvSpPr>
          <p:cNvPr id="8" name="Right Arrow 7"/>
          <p:cNvSpPr/>
          <p:nvPr/>
        </p:nvSpPr>
        <p:spPr>
          <a:xfrm>
            <a:off x="6149308" y="1809220"/>
            <a:ext cx="978408" cy="4846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p:cNvSpPr/>
          <p:nvPr/>
        </p:nvSpPr>
        <p:spPr>
          <a:xfrm>
            <a:off x="2228266" y="3505200"/>
            <a:ext cx="3810001" cy="2057399"/>
          </a:xfrm>
          <a:prstGeom prst="rect">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a:p>
            <a:pPr algn="ctr"/>
            <a:r>
              <a:rPr lang="en-US" sz="2400" dirty="0"/>
              <a:t>The Curious Case of </a:t>
            </a:r>
            <a:r>
              <a:rPr lang="en-US" sz="3200" b="1" dirty="0"/>
              <a:t>Paradoxical Insomnia</a:t>
            </a:r>
          </a:p>
          <a:p>
            <a:pPr algn="ctr"/>
            <a:r>
              <a:rPr lang="en-US" sz="1400" b="1" dirty="0"/>
              <a:t>307.42 (ICD 10 – F51.03)</a:t>
            </a:r>
          </a:p>
          <a:p>
            <a:pPr algn="ctr"/>
            <a:endParaRPr lang="en-US" dirty="0"/>
          </a:p>
        </p:txBody>
      </p:sp>
      <p:sp>
        <p:nvSpPr>
          <p:cNvPr id="11" name="Rectangle 10"/>
          <p:cNvSpPr/>
          <p:nvPr/>
        </p:nvSpPr>
        <p:spPr>
          <a:xfrm>
            <a:off x="7412260" y="3505200"/>
            <a:ext cx="3290208" cy="2002061"/>
          </a:xfrm>
          <a:prstGeom prst="rect">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Arial" panose="020B0604020202020204" pitchFamily="34" charset="0"/>
              <a:buChar char="•"/>
            </a:pPr>
            <a:r>
              <a:rPr lang="en-US" b="1" dirty="0"/>
              <a:t>Complaint of restricted or little sleep</a:t>
            </a:r>
          </a:p>
          <a:p>
            <a:pPr marL="285750" indent="-285750">
              <a:buFont typeface="Arial" panose="020B0604020202020204" pitchFamily="34" charset="0"/>
              <a:buChar char="•"/>
            </a:pPr>
            <a:r>
              <a:rPr lang="en-US" b="1" dirty="0"/>
              <a:t>Objective findings do not match complaint</a:t>
            </a:r>
          </a:p>
          <a:p>
            <a:pPr marL="285750" indent="-285750">
              <a:buFont typeface="Arial" panose="020B0604020202020204" pitchFamily="34" charset="0"/>
              <a:buChar char="•"/>
            </a:pPr>
            <a:r>
              <a:rPr lang="en-US" b="1" dirty="0"/>
              <a:t>Daytime symptoms do not match level of complaint.</a:t>
            </a:r>
          </a:p>
        </p:txBody>
      </p:sp>
      <p:sp>
        <p:nvSpPr>
          <p:cNvPr id="12" name="Right Arrow 11"/>
          <p:cNvSpPr/>
          <p:nvPr/>
        </p:nvSpPr>
        <p:spPr>
          <a:xfrm>
            <a:off x="6140266" y="4362790"/>
            <a:ext cx="978408" cy="4846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89290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1000" fill="hold"/>
                                        <p:tgtEl>
                                          <p:spTgt spid="9"/>
                                        </p:tgtEl>
                                        <p:attrNameLst>
                                          <p:attrName>ppt_w</p:attrName>
                                        </p:attrNameLst>
                                      </p:cBhvr>
                                      <p:tavLst>
                                        <p:tav tm="0">
                                          <p:val>
                                            <p:fltVal val="0"/>
                                          </p:val>
                                        </p:tav>
                                        <p:tav tm="100000">
                                          <p:val>
                                            <p:strVal val="#ppt_w"/>
                                          </p:val>
                                        </p:tav>
                                      </p:tavLst>
                                    </p:anim>
                                    <p:anim calcmode="lin" valueType="num">
                                      <p:cBhvr>
                                        <p:cTn id="25" dur="1000" fill="hold"/>
                                        <p:tgtEl>
                                          <p:spTgt spid="9"/>
                                        </p:tgtEl>
                                        <p:attrNameLst>
                                          <p:attrName>ppt_h</p:attrName>
                                        </p:attrNameLst>
                                      </p:cBhvr>
                                      <p:tavLst>
                                        <p:tav tm="0">
                                          <p:val>
                                            <p:fltVal val="0"/>
                                          </p:val>
                                        </p:tav>
                                        <p:tav tm="100000">
                                          <p:val>
                                            <p:strVal val="#ppt_h"/>
                                          </p:val>
                                        </p:tav>
                                      </p:tavLst>
                                    </p:anim>
                                    <p:anim calcmode="lin" valueType="num">
                                      <p:cBhvr>
                                        <p:cTn id="26" dur="1000" fill="hold"/>
                                        <p:tgtEl>
                                          <p:spTgt spid="9"/>
                                        </p:tgtEl>
                                        <p:attrNameLst>
                                          <p:attrName>style.rotation</p:attrName>
                                        </p:attrNameLst>
                                      </p:cBhvr>
                                      <p:tavLst>
                                        <p:tav tm="0">
                                          <p:val>
                                            <p:fltVal val="90"/>
                                          </p:val>
                                        </p:tav>
                                        <p:tav tm="100000">
                                          <p:val>
                                            <p:fltVal val="0"/>
                                          </p:val>
                                        </p:tav>
                                      </p:tavLst>
                                    </p:anim>
                                    <p:animEffect transition="in" filter="fade">
                                      <p:cBhvr>
                                        <p:cTn id="27" dur="1000"/>
                                        <p:tgtEl>
                                          <p:spTgt spid="9"/>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ppt_w</p:attrName>
                                        </p:attrNameLst>
                                      </p:cBhvr>
                                      <p:tavLst>
                                        <p:tav tm="0">
                                          <p:val>
                                            <p:fltVal val="0"/>
                                          </p:val>
                                        </p:tav>
                                        <p:tav tm="100000">
                                          <p:val>
                                            <p:strVal val="#ppt_w"/>
                                          </p:val>
                                        </p:tav>
                                      </p:tavLst>
                                    </p:anim>
                                    <p:anim calcmode="lin" valueType="num">
                                      <p:cBhvr>
                                        <p:cTn id="31" dur="1000" fill="hold"/>
                                        <p:tgtEl>
                                          <p:spTgt spid="12"/>
                                        </p:tgtEl>
                                        <p:attrNameLst>
                                          <p:attrName>ppt_h</p:attrName>
                                        </p:attrNameLst>
                                      </p:cBhvr>
                                      <p:tavLst>
                                        <p:tav tm="0">
                                          <p:val>
                                            <p:fltVal val="0"/>
                                          </p:val>
                                        </p:tav>
                                        <p:tav tm="100000">
                                          <p:val>
                                            <p:strVal val="#ppt_h"/>
                                          </p:val>
                                        </p:tav>
                                      </p:tavLst>
                                    </p:anim>
                                    <p:anim calcmode="lin" valueType="num">
                                      <p:cBhvr>
                                        <p:cTn id="32" dur="1000" fill="hold"/>
                                        <p:tgtEl>
                                          <p:spTgt spid="12"/>
                                        </p:tgtEl>
                                        <p:attrNameLst>
                                          <p:attrName>style.rotation</p:attrName>
                                        </p:attrNameLst>
                                      </p:cBhvr>
                                      <p:tavLst>
                                        <p:tav tm="0">
                                          <p:val>
                                            <p:fltVal val="90"/>
                                          </p:val>
                                        </p:tav>
                                        <p:tav tm="100000">
                                          <p:val>
                                            <p:fltVal val="0"/>
                                          </p:val>
                                        </p:tav>
                                      </p:tavLst>
                                    </p:anim>
                                    <p:animEffect transition="in" filter="fade">
                                      <p:cBhvr>
                                        <p:cTn id="33" dur="1000"/>
                                        <p:tgtEl>
                                          <p:spTgt spid="12"/>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1000" fill="hold"/>
                                        <p:tgtEl>
                                          <p:spTgt spid="11"/>
                                        </p:tgtEl>
                                        <p:attrNameLst>
                                          <p:attrName>ppt_w</p:attrName>
                                        </p:attrNameLst>
                                      </p:cBhvr>
                                      <p:tavLst>
                                        <p:tav tm="0">
                                          <p:val>
                                            <p:fltVal val="0"/>
                                          </p:val>
                                        </p:tav>
                                        <p:tav tm="100000">
                                          <p:val>
                                            <p:strVal val="#ppt_w"/>
                                          </p:val>
                                        </p:tav>
                                      </p:tavLst>
                                    </p:anim>
                                    <p:anim calcmode="lin" valueType="num">
                                      <p:cBhvr>
                                        <p:cTn id="37" dur="1000" fill="hold"/>
                                        <p:tgtEl>
                                          <p:spTgt spid="11"/>
                                        </p:tgtEl>
                                        <p:attrNameLst>
                                          <p:attrName>ppt_h</p:attrName>
                                        </p:attrNameLst>
                                      </p:cBhvr>
                                      <p:tavLst>
                                        <p:tav tm="0">
                                          <p:val>
                                            <p:fltVal val="0"/>
                                          </p:val>
                                        </p:tav>
                                        <p:tav tm="100000">
                                          <p:val>
                                            <p:strVal val="#ppt_h"/>
                                          </p:val>
                                        </p:tav>
                                      </p:tavLst>
                                    </p:anim>
                                    <p:anim calcmode="lin" valueType="num">
                                      <p:cBhvr>
                                        <p:cTn id="38" dur="1000" fill="hold"/>
                                        <p:tgtEl>
                                          <p:spTgt spid="11"/>
                                        </p:tgtEl>
                                        <p:attrNameLst>
                                          <p:attrName>style.rotation</p:attrName>
                                        </p:attrNameLst>
                                      </p:cBhvr>
                                      <p:tavLst>
                                        <p:tav tm="0">
                                          <p:val>
                                            <p:fltVal val="90"/>
                                          </p:val>
                                        </p:tav>
                                        <p:tav tm="100000">
                                          <p:val>
                                            <p:fltVal val="0"/>
                                          </p:val>
                                        </p:tav>
                                      </p:tavLst>
                                    </p:anim>
                                    <p:animEffect transition="in" filter="fade">
                                      <p:cBhvr>
                                        <p:cTn id="3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algn="ctr" eaLnBrk="1" hangingPunct="1"/>
            <a:r>
              <a:rPr lang="en-US" altLang="en-US" sz="4000" b="1"/>
              <a:t>Impact of Insomnia</a:t>
            </a:r>
          </a:p>
        </p:txBody>
      </p:sp>
      <p:sp>
        <p:nvSpPr>
          <p:cNvPr id="53251" name="Rectangle 3"/>
          <p:cNvSpPr>
            <a:spLocks noGrp="1" noChangeArrowheads="1"/>
          </p:cNvSpPr>
          <p:nvPr>
            <p:ph type="body" idx="1"/>
          </p:nvPr>
        </p:nvSpPr>
        <p:spPr/>
        <p:txBody>
          <a:bodyPr/>
          <a:lstStyle/>
          <a:p>
            <a:pPr marL="342900" indent="-342900">
              <a:lnSpc>
                <a:spcPct val="120000"/>
              </a:lnSpc>
            </a:pPr>
            <a:r>
              <a:rPr lang="en-US" altLang="en-US" sz="2800" b="1">
                <a:solidFill>
                  <a:schemeClr val="tx2"/>
                </a:solidFill>
              </a:rPr>
              <a:t>Who’s at risk?</a:t>
            </a:r>
          </a:p>
          <a:p>
            <a:pPr marL="742950" lvl="1" indent="-285750">
              <a:lnSpc>
                <a:spcPct val="120000"/>
              </a:lnSpc>
            </a:pPr>
            <a:r>
              <a:rPr lang="en-US" altLang="en-US" sz="2400">
                <a:solidFill>
                  <a:schemeClr val="tx2"/>
                </a:solidFill>
              </a:rPr>
              <a:t>Medical and Psychiatric Patients</a:t>
            </a:r>
          </a:p>
          <a:p>
            <a:pPr marL="742950" lvl="1" indent="-285750">
              <a:lnSpc>
                <a:spcPct val="120000"/>
              </a:lnSpc>
            </a:pPr>
            <a:r>
              <a:rPr lang="en-US" altLang="en-US" sz="2400">
                <a:solidFill>
                  <a:schemeClr val="tx2"/>
                </a:solidFill>
              </a:rPr>
              <a:t>Shift Workers</a:t>
            </a:r>
          </a:p>
          <a:p>
            <a:pPr marL="742950" lvl="1" indent="-285750">
              <a:lnSpc>
                <a:spcPct val="120000"/>
              </a:lnSpc>
            </a:pPr>
            <a:r>
              <a:rPr lang="en-US" altLang="en-US" sz="2400">
                <a:solidFill>
                  <a:schemeClr val="tx2"/>
                </a:solidFill>
              </a:rPr>
              <a:t>Women</a:t>
            </a:r>
          </a:p>
          <a:p>
            <a:pPr marL="742950" lvl="1" indent="-285750">
              <a:lnSpc>
                <a:spcPct val="120000"/>
              </a:lnSpc>
            </a:pPr>
            <a:r>
              <a:rPr lang="en-US" altLang="en-US" sz="2400">
                <a:solidFill>
                  <a:schemeClr val="tx2"/>
                </a:solidFill>
              </a:rPr>
              <a:t>Older individuals</a:t>
            </a:r>
          </a:p>
          <a:p>
            <a:pPr marL="742950" lvl="1" indent="-285750">
              <a:lnSpc>
                <a:spcPct val="120000"/>
              </a:lnSpc>
              <a:buNone/>
            </a:pPr>
            <a:endParaRPr lang="en-US" altLang="en-US" sz="2400">
              <a:solidFill>
                <a:schemeClr val="tx2"/>
              </a:solidFill>
            </a:endParaRPr>
          </a:p>
        </p:txBody>
      </p:sp>
      <p:pic>
        <p:nvPicPr>
          <p:cNvPr id="4" name="Picture 3"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5" name="Slide Number Placeholder 4"/>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74</a:t>
            </a:fld>
            <a:endParaRPr lang="en-US" dirty="0"/>
          </a:p>
        </p:txBody>
      </p:sp>
    </p:spTree>
    <p:extLst>
      <p:ext uri="{BB962C8B-B14F-4D97-AF65-F5344CB8AC3E}">
        <p14:creationId xmlns:p14="http://schemas.microsoft.com/office/powerpoint/2010/main" val="1066430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53251">
                                            <p:txEl>
                                              <p:pRg st="1" end="1"/>
                                            </p:txEl>
                                          </p:spTgt>
                                        </p:tgtEl>
                                        <p:attrNameLst>
                                          <p:attrName>style.visibility</p:attrName>
                                        </p:attrNameLst>
                                      </p:cBhvr>
                                      <p:to>
                                        <p:strVal val="visible"/>
                                      </p:to>
                                    </p:set>
                                    <p:anim calcmode="lin" valueType="num">
                                      <p:cBhvr>
                                        <p:cTn id="7" dur="500" fill="hold"/>
                                        <p:tgtEl>
                                          <p:spTgt spid="53251">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53251">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53251">
                                            <p:txEl>
                                              <p:pRg st="1" end="1"/>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53251">
                                            <p:txEl>
                                              <p:pRg st="2" end="2"/>
                                            </p:txEl>
                                          </p:spTgt>
                                        </p:tgtEl>
                                        <p:attrNameLst>
                                          <p:attrName>style.visibility</p:attrName>
                                        </p:attrNameLst>
                                      </p:cBhvr>
                                      <p:to>
                                        <p:strVal val="visible"/>
                                      </p:to>
                                    </p:set>
                                    <p:anim calcmode="lin" valueType="num">
                                      <p:cBhvr>
                                        <p:cTn id="12" dur="500" fill="hold"/>
                                        <p:tgtEl>
                                          <p:spTgt spid="53251">
                                            <p:txEl>
                                              <p:pRg st="2" end="2"/>
                                            </p:txEl>
                                          </p:spTgt>
                                        </p:tgtEl>
                                        <p:attrNameLst>
                                          <p:attrName>ppt_w</p:attrName>
                                        </p:attrNameLst>
                                      </p:cBhvr>
                                      <p:tavLst>
                                        <p:tav tm="0">
                                          <p:val>
                                            <p:fltVal val="0"/>
                                          </p:val>
                                        </p:tav>
                                        <p:tav tm="100000">
                                          <p:val>
                                            <p:strVal val="#ppt_w"/>
                                          </p:val>
                                        </p:tav>
                                      </p:tavLst>
                                    </p:anim>
                                    <p:anim calcmode="lin" valueType="num">
                                      <p:cBhvr>
                                        <p:cTn id="13" dur="500" fill="hold"/>
                                        <p:tgtEl>
                                          <p:spTgt spid="53251">
                                            <p:txEl>
                                              <p:pRg st="2" end="2"/>
                                            </p:txEl>
                                          </p:spTgt>
                                        </p:tgtEl>
                                        <p:attrNameLst>
                                          <p:attrName>ppt_h</p:attrName>
                                        </p:attrNameLst>
                                      </p:cBhvr>
                                      <p:tavLst>
                                        <p:tav tm="0">
                                          <p:val>
                                            <p:fltVal val="0"/>
                                          </p:val>
                                        </p:tav>
                                        <p:tav tm="100000">
                                          <p:val>
                                            <p:strVal val="#ppt_h"/>
                                          </p:val>
                                        </p:tav>
                                      </p:tavLst>
                                    </p:anim>
                                    <p:animEffect transition="in" filter="fade">
                                      <p:cBhvr>
                                        <p:cTn id="14" dur="500"/>
                                        <p:tgtEl>
                                          <p:spTgt spid="53251">
                                            <p:txEl>
                                              <p:pRg st="2" end="2"/>
                                            </p:txEl>
                                          </p:spTgt>
                                        </p:tgtEl>
                                      </p:cBhvr>
                                    </p:animEffect>
                                  </p:childTnLst>
                                </p:cTn>
                              </p:par>
                              <p:par>
                                <p:cTn id="15" presetID="53" presetClass="entr" presetSubtype="0" fill="hold" nodeType="withEffect">
                                  <p:stCondLst>
                                    <p:cond delay="0"/>
                                  </p:stCondLst>
                                  <p:childTnLst>
                                    <p:set>
                                      <p:cBhvr>
                                        <p:cTn id="16" dur="1" fill="hold">
                                          <p:stCondLst>
                                            <p:cond delay="0"/>
                                          </p:stCondLst>
                                        </p:cTn>
                                        <p:tgtEl>
                                          <p:spTgt spid="53251">
                                            <p:txEl>
                                              <p:pRg st="3" end="3"/>
                                            </p:txEl>
                                          </p:spTgt>
                                        </p:tgtEl>
                                        <p:attrNameLst>
                                          <p:attrName>style.visibility</p:attrName>
                                        </p:attrNameLst>
                                      </p:cBhvr>
                                      <p:to>
                                        <p:strVal val="visible"/>
                                      </p:to>
                                    </p:set>
                                    <p:anim calcmode="lin" valueType="num">
                                      <p:cBhvr>
                                        <p:cTn id="17" dur="500" fill="hold"/>
                                        <p:tgtEl>
                                          <p:spTgt spid="53251">
                                            <p:txEl>
                                              <p:pRg st="3" end="3"/>
                                            </p:txEl>
                                          </p:spTgt>
                                        </p:tgtEl>
                                        <p:attrNameLst>
                                          <p:attrName>ppt_w</p:attrName>
                                        </p:attrNameLst>
                                      </p:cBhvr>
                                      <p:tavLst>
                                        <p:tav tm="0">
                                          <p:val>
                                            <p:fltVal val="0"/>
                                          </p:val>
                                        </p:tav>
                                        <p:tav tm="100000">
                                          <p:val>
                                            <p:strVal val="#ppt_w"/>
                                          </p:val>
                                        </p:tav>
                                      </p:tavLst>
                                    </p:anim>
                                    <p:anim calcmode="lin" valueType="num">
                                      <p:cBhvr>
                                        <p:cTn id="18" dur="500" fill="hold"/>
                                        <p:tgtEl>
                                          <p:spTgt spid="53251">
                                            <p:txEl>
                                              <p:pRg st="3" end="3"/>
                                            </p:txEl>
                                          </p:spTgt>
                                        </p:tgtEl>
                                        <p:attrNameLst>
                                          <p:attrName>ppt_h</p:attrName>
                                        </p:attrNameLst>
                                      </p:cBhvr>
                                      <p:tavLst>
                                        <p:tav tm="0">
                                          <p:val>
                                            <p:fltVal val="0"/>
                                          </p:val>
                                        </p:tav>
                                        <p:tav tm="100000">
                                          <p:val>
                                            <p:strVal val="#ppt_h"/>
                                          </p:val>
                                        </p:tav>
                                      </p:tavLst>
                                    </p:anim>
                                    <p:animEffect transition="in" filter="fade">
                                      <p:cBhvr>
                                        <p:cTn id="19" dur="500"/>
                                        <p:tgtEl>
                                          <p:spTgt spid="53251">
                                            <p:txEl>
                                              <p:pRg st="3" end="3"/>
                                            </p:txEl>
                                          </p:spTgt>
                                        </p:tgtEl>
                                      </p:cBhvr>
                                    </p:animEffect>
                                  </p:childTnLst>
                                </p:cTn>
                              </p:par>
                              <p:par>
                                <p:cTn id="20" presetID="53" presetClass="entr" presetSubtype="0" fill="hold" nodeType="withEffect">
                                  <p:stCondLst>
                                    <p:cond delay="0"/>
                                  </p:stCondLst>
                                  <p:childTnLst>
                                    <p:set>
                                      <p:cBhvr>
                                        <p:cTn id="21" dur="1" fill="hold">
                                          <p:stCondLst>
                                            <p:cond delay="0"/>
                                          </p:stCondLst>
                                        </p:cTn>
                                        <p:tgtEl>
                                          <p:spTgt spid="53251">
                                            <p:txEl>
                                              <p:pRg st="4" end="4"/>
                                            </p:txEl>
                                          </p:spTgt>
                                        </p:tgtEl>
                                        <p:attrNameLst>
                                          <p:attrName>style.visibility</p:attrName>
                                        </p:attrNameLst>
                                      </p:cBhvr>
                                      <p:to>
                                        <p:strVal val="visible"/>
                                      </p:to>
                                    </p:set>
                                    <p:anim calcmode="lin" valueType="num">
                                      <p:cBhvr>
                                        <p:cTn id="22" dur="500" fill="hold"/>
                                        <p:tgtEl>
                                          <p:spTgt spid="53251">
                                            <p:txEl>
                                              <p:pRg st="4" end="4"/>
                                            </p:txEl>
                                          </p:spTgt>
                                        </p:tgtEl>
                                        <p:attrNameLst>
                                          <p:attrName>ppt_w</p:attrName>
                                        </p:attrNameLst>
                                      </p:cBhvr>
                                      <p:tavLst>
                                        <p:tav tm="0">
                                          <p:val>
                                            <p:fltVal val="0"/>
                                          </p:val>
                                        </p:tav>
                                        <p:tav tm="100000">
                                          <p:val>
                                            <p:strVal val="#ppt_w"/>
                                          </p:val>
                                        </p:tav>
                                      </p:tavLst>
                                    </p:anim>
                                    <p:anim calcmode="lin" valueType="num">
                                      <p:cBhvr>
                                        <p:cTn id="23" dur="500" fill="hold"/>
                                        <p:tgtEl>
                                          <p:spTgt spid="53251">
                                            <p:txEl>
                                              <p:pRg st="4" end="4"/>
                                            </p:txEl>
                                          </p:spTgt>
                                        </p:tgtEl>
                                        <p:attrNameLst>
                                          <p:attrName>ppt_h</p:attrName>
                                        </p:attrNameLst>
                                      </p:cBhvr>
                                      <p:tavLst>
                                        <p:tav tm="0">
                                          <p:val>
                                            <p:fltVal val="0"/>
                                          </p:val>
                                        </p:tav>
                                        <p:tav tm="100000">
                                          <p:val>
                                            <p:strVal val="#ppt_h"/>
                                          </p:val>
                                        </p:tav>
                                      </p:tavLst>
                                    </p:anim>
                                    <p:animEffect transition="in" filter="fade">
                                      <p:cBhvr>
                                        <p:cTn id="24" dur="500"/>
                                        <p:tgtEl>
                                          <p:spTgt spid="5325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446212" y="2743200"/>
            <a:ext cx="9601200" cy="1143000"/>
          </a:xfrm>
        </p:spPr>
        <p:txBody>
          <a:bodyPr anchor="ctr">
            <a:normAutofit/>
          </a:bodyPr>
          <a:lstStyle/>
          <a:p>
            <a:pPr algn="ctr"/>
            <a:r>
              <a:rPr lang="en-US" sz="3600" dirty="0"/>
              <a:t>Why Cognitive Behavioral Therapy for Insomnia?</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6" name="Slide Number Placeholder 5"/>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75</a:t>
            </a:fld>
            <a:endParaRPr lang="en-US" dirty="0"/>
          </a:p>
        </p:txBody>
      </p:sp>
    </p:spTree>
    <p:extLst>
      <p:ext uri="{BB962C8B-B14F-4D97-AF65-F5344CB8AC3E}">
        <p14:creationId xmlns:p14="http://schemas.microsoft.com/office/powerpoint/2010/main" val="3889997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0B454402-1050-DD4D-8113-F1BC161B592E}" type="slidenum">
              <a:rPr lang="en-US" smtClean="0"/>
              <a:pPr/>
              <a:t>76</a:t>
            </a:fld>
            <a:endParaRPr lang="en-US" dirty="0"/>
          </a:p>
        </p:txBody>
      </p:sp>
      <p:sp>
        <p:nvSpPr>
          <p:cNvPr id="5" name="Title 4"/>
          <p:cNvSpPr>
            <a:spLocks noGrp="1"/>
          </p:cNvSpPr>
          <p:nvPr>
            <p:ph type="title"/>
          </p:nvPr>
        </p:nvSpPr>
        <p:spPr/>
        <p:txBody>
          <a:bodyPr/>
          <a:lstStyle/>
          <a:p>
            <a:r>
              <a:rPr lang="en-US" dirty="0"/>
              <a:t>Why treat insomnia?</a:t>
            </a:r>
          </a:p>
        </p:txBody>
      </p:sp>
      <p:sp>
        <p:nvSpPr>
          <p:cNvPr id="10" name="Rectangle 3"/>
          <p:cNvSpPr>
            <a:spLocks noGrp="1" noChangeArrowheads="1"/>
          </p:cNvSpPr>
          <p:nvPr>
            <p:ph idx="13"/>
          </p:nvPr>
        </p:nvSpPr>
        <p:spPr>
          <a:xfrm>
            <a:off x="1894268" y="1273630"/>
            <a:ext cx="8564881" cy="5298620"/>
          </a:xfrm>
        </p:spPr>
        <p:txBody>
          <a:bodyPr rtlCol="0">
            <a:normAutofit fontScale="77500" lnSpcReduction="20000"/>
          </a:bodyPr>
          <a:lstStyle/>
          <a:p>
            <a:pPr marL="342900" indent="-342900">
              <a:lnSpc>
                <a:spcPct val="120000"/>
              </a:lnSpc>
              <a:defRPr/>
            </a:pPr>
            <a:r>
              <a:rPr lang="en-US" altLang="en-US" sz="3000" dirty="0"/>
              <a:t>One year prevalence of insomnia symptoms is estimated to be 30-40% (90-120 million Americans)</a:t>
            </a:r>
          </a:p>
          <a:p>
            <a:pPr marL="342900" indent="-342900">
              <a:lnSpc>
                <a:spcPct val="120000"/>
              </a:lnSpc>
              <a:defRPr/>
            </a:pPr>
            <a:r>
              <a:rPr lang="en-US" altLang="en-US" sz="3000" dirty="0"/>
              <a:t>Chronic Insomnia estimated to be between 10-20%</a:t>
            </a:r>
          </a:p>
          <a:p>
            <a:pPr marL="342900" indent="-342900">
              <a:lnSpc>
                <a:spcPct val="120000"/>
              </a:lnSpc>
              <a:defRPr/>
            </a:pPr>
            <a:r>
              <a:rPr lang="en-US" altLang="en-US" sz="3000" dirty="0"/>
              <a:t>5-25% of persons with insomnia seek treatment</a:t>
            </a:r>
          </a:p>
          <a:p>
            <a:pPr marL="342900" indent="-342900">
              <a:lnSpc>
                <a:spcPct val="120000"/>
              </a:lnSpc>
              <a:defRPr/>
            </a:pPr>
            <a:r>
              <a:rPr lang="en-US" altLang="en-US" sz="3000" dirty="0"/>
              <a:t>75% of insomnia is treated by primary physicians</a:t>
            </a:r>
          </a:p>
          <a:p>
            <a:pPr marL="342900" indent="-342900">
              <a:lnSpc>
                <a:spcPct val="120000"/>
              </a:lnSpc>
              <a:defRPr/>
            </a:pPr>
            <a:r>
              <a:rPr lang="en-US" altLang="en-US" sz="3000" dirty="0"/>
              <a:t>Increased health care utilization ($100 billion)</a:t>
            </a:r>
          </a:p>
          <a:p>
            <a:pPr marL="342900" indent="-342900">
              <a:lnSpc>
                <a:spcPct val="120000"/>
              </a:lnSpc>
              <a:defRPr/>
            </a:pPr>
            <a:r>
              <a:rPr lang="en-US" altLang="en-US" sz="3000" dirty="0"/>
              <a:t>Increased work absenteeism</a:t>
            </a:r>
          </a:p>
          <a:p>
            <a:pPr marL="342900" indent="-342900">
              <a:lnSpc>
                <a:spcPct val="120000"/>
              </a:lnSpc>
              <a:defRPr/>
            </a:pPr>
            <a:r>
              <a:rPr lang="en-US" altLang="en-US" sz="3000" dirty="0"/>
              <a:t>Predictor of depression </a:t>
            </a:r>
          </a:p>
          <a:p>
            <a:pPr marL="342900" indent="-342900">
              <a:lnSpc>
                <a:spcPct val="120000"/>
              </a:lnSpc>
              <a:defRPr/>
            </a:pPr>
            <a:r>
              <a:rPr lang="en-US" altLang="en-US" sz="3000" dirty="0"/>
              <a:t>Increased risk for hypertension, diabetes, CVD</a:t>
            </a:r>
          </a:p>
          <a:p>
            <a:pPr marL="342900" indent="-342900">
              <a:lnSpc>
                <a:spcPct val="120000"/>
              </a:lnSpc>
              <a:defRPr/>
            </a:pPr>
            <a:r>
              <a:rPr lang="en-US" altLang="en-US" sz="1100" dirty="0"/>
              <a:t>Winkelman ,</a:t>
            </a:r>
            <a:r>
              <a:rPr lang="en-US" altLang="en-US" sz="1200" dirty="0"/>
              <a:t>J &amp; Plante, D. (2010) </a:t>
            </a:r>
            <a:r>
              <a:rPr lang="en-US" altLang="en-US" sz="1200" i="1" dirty="0"/>
              <a:t>Foundations of Psychiatric Sleep Medicine</a:t>
            </a:r>
            <a:r>
              <a:rPr lang="en-US" altLang="en-US" sz="1200" dirty="0"/>
              <a:t>, Cambridge University Press: NY</a:t>
            </a:r>
          </a:p>
          <a:p>
            <a:pPr marL="342900" indent="-342900">
              <a:lnSpc>
                <a:spcPct val="120000"/>
              </a:lnSpc>
              <a:defRPr/>
            </a:pPr>
            <a:endParaRPr lang="en-US" altLang="en-US" dirty="0"/>
          </a:p>
        </p:txBody>
      </p:sp>
      <p:pic>
        <p:nvPicPr>
          <p:cNvPr id="6" name="Picture 5"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Tree>
    <p:extLst>
      <p:ext uri="{BB962C8B-B14F-4D97-AF65-F5344CB8AC3E}">
        <p14:creationId xmlns:p14="http://schemas.microsoft.com/office/powerpoint/2010/main" val="2770021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xEl>
                                              <p:pRg st="8" end="8"/>
                                            </p:txEl>
                                          </p:spTgt>
                                        </p:tgtEl>
                                        <p:attrNameLst>
                                          <p:attrName>style.visibility</p:attrName>
                                        </p:attrNameLst>
                                      </p:cBhvr>
                                      <p:to>
                                        <p:strVal val="visible"/>
                                      </p:to>
                                    </p:set>
                                    <p:animEffect transition="in" filter="fade">
                                      <p:cBhvr>
                                        <p:cTn id="7" dur="500"/>
                                        <p:tgtEl>
                                          <p:spTgt spid="1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10">
                                            <p:txEl>
                                              <p:pRg st="0" end="0"/>
                                            </p:txEl>
                                          </p:spTgt>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 calcmode="lin" valueType="num">
                                      <p:cBhvr additive="base">
                                        <p:cTn id="19"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1" end="1"/>
                                            </p:txEl>
                                          </p:spTgt>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10">
                                            <p:txEl>
                                              <p:pRg st="1" end="1"/>
                                            </p:txEl>
                                          </p:spTgt>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xEl>
                                              <p:pRg st="2" end="2"/>
                                            </p:txEl>
                                          </p:spTgt>
                                        </p:tgtEl>
                                        <p:attrNameLst>
                                          <p:attrName>style.visibility</p:attrName>
                                        </p:attrNameLst>
                                      </p:cBhvr>
                                      <p:to>
                                        <p:strVal val="visible"/>
                                      </p:to>
                                    </p:set>
                                    <p:anim calcmode="lin" valueType="num">
                                      <p:cBhvr additive="base">
                                        <p:cTn id="25"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2" end="2"/>
                                            </p:txEl>
                                          </p:spTgt>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10">
                                            <p:txEl>
                                              <p:pRg st="2" end="2"/>
                                            </p:txEl>
                                          </p:spTgt>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xEl>
                                              <p:pRg st="3" end="3"/>
                                            </p:txEl>
                                          </p:spTgt>
                                        </p:tgtEl>
                                        <p:attrNameLst>
                                          <p:attrName>style.visibility</p:attrName>
                                        </p:attrNameLst>
                                      </p:cBhvr>
                                      <p:to>
                                        <p:strVal val="visible"/>
                                      </p:to>
                                    </p:set>
                                    <p:anim calcmode="lin" valueType="num">
                                      <p:cBhvr additive="base">
                                        <p:cTn id="31" dur="500" fill="hold"/>
                                        <p:tgtEl>
                                          <p:spTgt spid="10">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3" end="3"/>
                                            </p:txEl>
                                          </p:spTgt>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10">
                                            <p:txEl>
                                              <p:pRg st="3" end="3"/>
                                            </p:txEl>
                                          </p:spTgt>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
                                            <p:txEl>
                                              <p:pRg st="4" end="4"/>
                                            </p:txEl>
                                          </p:spTgt>
                                        </p:tgtEl>
                                        <p:attrNameLst>
                                          <p:attrName>style.visibility</p:attrName>
                                        </p:attrNameLst>
                                      </p:cBhvr>
                                      <p:to>
                                        <p:strVal val="visible"/>
                                      </p:to>
                                    </p:set>
                                    <p:anim calcmode="lin" valueType="num">
                                      <p:cBhvr additive="base">
                                        <p:cTn id="37" dur="500" fill="hold"/>
                                        <p:tgtEl>
                                          <p:spTgt spid="10">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
                                            <p:txEl>
                                              <p:pRg st="5" end="5"/>
                                            </p:txEl>
                                          </p:spTgt>
                                        </p:tgtEl>
                                        <p:attrNameLst>
                                          <p:attrName>style.visibility</p:attrName>
                                        </p:attrNameLst>
                                      </p:cBhvr>
                                      <p:to>
                                        <p:strVal val="visible"/>
                                      </p:to>
                                    </p:set>
                                    <p:anim calcmode="lin" valueType="num">
                                      <p:cBhvr additive="base">
                                        <p:cTn id="43" dur="500" fill="hold"/>
                                        <p:tgtEl>
                                          <p:spTgt spid="10">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0">
                                            <p:txEl>
                                              <p:pRg st="6" end="6"/>
                                            </p:txEl>
                                          </p:spTgt>
                                        </p:tgtEl>
                                        <p:attrNameLst>
                                          <p:attrName>style.visibility</p:attrName>
                                        </p:attrNameLst>
                                      </p:cBhvr>
                                      <p:to>
                                        <p:strVal val="visible"/>
                                      </p:to>
                                    </p:set>
                                    <p:anim calcmode="lin" valueType="num">
                                      <p:cBhvr additive="base">
                                        <p:cTn id="49" dur="500" fill="hold"/>
                                        <p:tgtEl>
                                          <p:spTgt spid="10">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0">
                                            <p:txEl>
                                              <p:pRg st="7" end="7"/>
                                            </p:txEl>
                                          </p:spTgt>
                                        </p:tgtEl>
                                        <p:attrNameLst>
                                          <p:attrName>style.visibility</p:attrName>
                                        </p:attrNameLst>
                                      </p:cBhvr>
                                      <p:to>
                                        <p:strVal val="visible"/>
                                      </p:to>
                                    </p:set>
                                    <p:anim calcmode="lin" valueType="num">
                                      <p:cBhvr additive="base">
                                        <p:cTn id="55" dur="500" fill="hold"/>
                                        <p:tgtEl>
                                          <p:spTgt spid="10">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0">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3"/>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0B454402-1050-DD4D-8113-F1BC161B592E}" type="slidenum">
              <a:rPr lang="en-US" smtClean="0"/>
              <a:pPr/>
              <a:t>77</a:t>
            </a:fld>
            <a:endParaRPr lang="en-US" dirty="0"/>
          </a:p>
        </p:txBody>
      </p:sp>
      <p:sp>
        <p:nvSpPr>
          <p:cNvPr id="4" name="Title 3"/>
          <p:cNvSpPr>
            <a:spLocks noGrp="1"/>
          </p:cNvSpPr>
          <p:nvPr>
            <p:ph type="title"/>
          </p:nvPr>
        </p:nvSpPr>
        <p:spPr/>
        <p:txBody>
          <a:bodyPr/>
          <a:lstStyle/>
          <a:p>
            <a:r>
              <a:rPr lang="en-US" dirty="0"/>
              <a:t>Why  CBT for Insomnia?</a:t>
            </a:r>
          </a:p>
        </p:txBody>
      </p:sp>
      <p:sp>
        <p:nvSpPr>
          <p:cNvPr id="5" name="Rectangle 3"/>
          <p:cNvSpPr>
            <a:spLocks noGrp="1" noChangeArrowheads="1"/>
          </p:cNvSpPr>
          <p:nvPr>
            <p:ph idx="13"/>
          </p:nvPr>
        </p:nvSpPr>
        <p:spPr>
          <a:xfrm>
            <a:off x="836612" y="1447800"/>
            <a:ext cx="10551734" cy="4627337"/>
          </a:xfrm>
        </p:spPr>
        <p:txBody>
          <a:bodyPr>
            <a:normAutofit fontScale="92500" lnSpcReduction="10000"/>
          </a:bodyPr>
          <a:lstStyle/>
          <a:p>
            <a:pPr eaLnBrk="1" hangingPunct="1">
              <a:lnSpc>
                <a:spcPct val="90000"/>
              </a:lnSpc>
            </a:pPr>
            <a:r>
              <a:rPr lang="en-US" altLang="en-US" dirty="0"/>
              <a:t>Benefits of sleep medications inflated and offset by potential harm.  </a:t>
            </a:r>
            <a:r>
              <a:rPr lang="en-US" altLang="en-US" sz="1000" dirty="0"/>
              <a:t>Buscemi, et al. (2005</a:t>
            </a:r>
          </a:p>
          <a:p>
            <a:r>
              <a:rPr lang="en-US" altLang="en-US" dirty="0"/>
              <a:t>Meta-analysis of hypnotic use concludes that modest benefits outweighed by risk of harm in older adults </a:t>
            </a:r>
            <a:r>
              <a:rPr lang="en-US" altLang="en-US" sz="1000" dirty="0"/>
              <a:t>Glass, J, et al. (2005</a:t>
            </a:r>
            <a:endParaRPr lang="en-US" altLang="en-US" dirty="0"/>
          </a:p>
          <a:p>
            <a:r>
              <a:rPr lang="en-US" altLang="en-US" dirty="0"/>
              <a:t>CBT-I compares favorably with sleep medication with behavioral treatments of equal or greater effectiveness and with sustained improvement at 12 and 18 months </a:t>
            </a:r>
            <a:r>
              <a:rPr lang="en-US" sz="1000" dirty="0"/>
              <a:t>MY Wang, SY Wang, PS Tsai - Journal of advanced nursing, 2005 </a:t>
            </a:r>
            <a:endParaRPr lang="en-US" altLang="en-US" sz="1000" dirty="0"/>
          </a:p>
          <a:p>
            <a:pPr eaLnBrk="1" hangingPunct="1">
              <a:lnSpc>
                <a:spcPct val="90000"/>
              </a:lnSpc>
            </a:pPr>
            <a:r>
              <a:rPr lang="en-US" altLang="en-US" dirty="0"/>
              <a:t>Sleeping pills present risk for falls and adverse health events in older adults </a:t>
            </a:r>
            <a:r>
              <a:rPr lang="en-US" altLang="en-US" sz="1000" dirty="0"/>
              <a:t>NIH State of the Science Conference, Chronic Insomnia, Washington, DC</a:t>
            </a:r>
          </a:p>
          <a:p>
            <a:pPr eaLnBrk="1" hangingPunct="1">
              <a:lnSpc>
                <a:spcPct val="90000"/>
              </a:lnSpc>
            </a:pPr>
            <a:endParaRPr lang="en-US" altLang="en-US" dirty="0"/>
          </a:p>
        </p:txBody>
      </p:sp>
    </p:spTree>
    <p:extLst>
      <p:ext uri="{BB962C8B-B14F-4D97-AF65-F5344CB8AC3E}">
        <p14:creationId xmlns:p14="http://schemas.microsoft.com/office/powerpoint/2010/main" val="460732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
                                            <p:txEl>
                                              <p:pRg st="0" end="0"/>
                                            </p:txEl>
                                          </p:spTgt>
                                        </p:tgtEl>
                                      </p:cBhvr>
                                    </p:animEffect>
                                  </p:childTnLst>
                                  <p:subTnLst>
                                    <p:set>
                                      <p:cBhvr override="childStyle">
                                        <p:cTn dur="1" fill="hold" display="0" masterRel="nextClick" afterEffect="1"/>
                                        <p:tgtEl>
                                          <p:spTgt spid="5">
                                            <p:txEl>
                                              <p:pRg st="0" end="0"/>
                                            </p:txEl>
                                          </p:spTgt>
                                        </p:tgtEl>
                                        <p:attrNameLst>
                                          <p:attrName>style.visibility</p:attrName>
                                        </p:attrNameLst>
                                      </p:cBhvr>
                                      <p:to>
                                        <p:strVal val="hidden"/>
                                      </p:to>
                                    </p:set>
                                  </p:sub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 calcmode="lin" valueType="num">
                                      <p:cBhvr>
                                        <p:cTn id="14"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5">
                                            <p:txEl>
                                              <p:pRg st="1" end="1"/>
                                            </p:txEl>
                                          </p:spTgt>
                                        </p:tgtEl>
                                      </p:cBhvr>
                                    </p:animEffect>
                                  </p:childTnLst>
                                  <p:subTnLst>
                                    <p:set>
                                      <p:cBhvr override="childStyle">
                                        <p:cTn dur="1" fill="hold" display="0" masterRel="nextClick" afterEffect="1"/>
                                        <p:tgtEl>
                                          <p:spTgt spid="5">
                                            <p:txEl>
                                              <p:pRg st="1" end="1"/>
                                            </p:txEl>
                                          </p:spTgt>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 calcmode="lin" valueType="num">
                                      <p:cBhvr>
                                        <p:cTn id="21"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5">
                                            <p:txEl>
                                              <p:pRg st="2" end="2"/>
                                            </p:txEl>
                                          </p:spTgt>
                                        </p:tgtEl>
                                      </p:cBhvr>
                                    </p:animEffect>
                                  </p:childTnLst>
                                  <p:subTnLst>
                                    <p:set>
                                      <p:cBhvr override="childStyle">
                                        <p:cTn dur="1" fill="hold" display="0" masterRel="nextClick" afterEffect="1"/>
                                        <p:tgtEl>
                                          <p:spTgt spid="5">
                                            <p:txEl>
                                              <p:pRg st="2" end="2"/>
                                            </p:txEl>
                                          </p:spTgt>
                                        </p:tgtEl>
                                        <p:attrNameLst>
                                          <p:attrName>style.visibility</p:attrName>
                                        </p:attrNameLst>
                                      </p:cBhvr>
                                      <p:to>
                                        <p:strVal val="hidden"/>
                                      </p:to>
                                    </p:set>
                                  </p:sub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 calcmode="lin" valueType="num">
                                      <p:cBhvr>
                                        <p:cTn id="28"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5">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5">
                                            <p:txEl>
                                              <p:pRg st="3" end="3"/>
                                            </p:txEl>
                                          </p:spTgt>
                                        </p:tgtEl>
                                      </p:cBhvr>
                                    </p:animEffect>
                                  </p:childTnLst>
                                  <p:subTnLst>
                                    <p:set>
                                      <p:cBhvr override="childStyle">
                                        <p:cTn dur="1" fill="hold" display="0" masterRel="nextClick" afterEffect="1"/>
                                        <p:tgtEl>
                                          <p:spTgt spid="5">
                                            <p:txEl>
                                              <p:pRg st="3" end="3"/>
                                            </p:txEl>
                                          </p:spTgt>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algn="ctr" eaLnBrk="1" hangingPunct="1"/>
            <a:r>
              <a:rPr lang="en-US" altLang="en-US" sz="4000" b="1"/>
              <a:t>Meta-Analysis of CBT-I Results</a:t>
            </a:r>
          </a:p>
        </p:txBody>
      </p:sp>
      <p:sp>
        <p:nvSpPr>
          <p:cNvPr id="86019" name="Rectangle 3"/>
          <p:cNvSpPr>
            <a:spLocks noGrp="1" noChangeArrowheads="1"/>
          </p:cNvSpPr>
          <p:nvPr>
            <p:ph type="body" sz="half" idx="1"/>
          </p:nvPr>
        </p:nvSpPr>
        <p:spPr>
          <a:xfrm>
            <a:off x="1979613" y="1828801"/>
            <a:ext cx="4035425" cy="4302125"/>
          </a:xfrm>
        </p:spPr>
        <p:txBody>
          <a:bodyPr/>
          <a:lstStyle/>
          <a:p>
            <a:pPr marL="342900" indent="-342900" algn="ctr">
              <a:buNone/>
            </a:pPr>
            <a:r>
              <a:rPr lang="en-US" altLang="en-US" b="1" u="sng">
                <a:solidFill>
                  <a:schemeClr val="tx2"/>
                </a:solidFill>
              </a:rPr>
              <a:t>Statistical Significance</a:t>
            </a:r>
          </a:p>
          <a:p>
            <a:pPr marL="342900" indent="-342900">
              <a:lnSpc>
                <a:spcPct val="180000"/>
              </a:lnSpc>
            </a:pPr>
            <a:r>
              <a:rPr lang="en-US" altLang="en-US">
                <a:solidFill>
                  <a:schemeClr val="tx2"/>
                </a:solidFill>
              </a:rPr>
              <a:t>SOL reduced 65 </a:t>
            </a:r>
            <a:r>
              <a:rPr lang="en-US" altLang="en-US">
                <a:solidFill>
                  <a:schemeClr val="tx2"/>
                </a:solidFill>
                <a:cs typeface="Times New Roman" panose="02020603050405020304" pitchFamily="18" charset="0"/>
              </a:rPr>
              <a:t>►</a:t>
            </a:r>
            <a:r>
              <a:rPr lang="en-US" altLang="en-US">
                <a:solidFill>
                  <a:schemeClr val="tx2"/>
                </a:solidFill>
              </a:rPr>
              <a:t> 35 min.</a:t>
            </a:r>
          </a:p>
          <a:p>
            <a:pPr marL="342900" indent="-342900">
              <a:lnSpc>
                <a:spcPct val="180000"/>
              </a:lnSpc>
            </a:pPr>
            <a:r>
              <a:rPr lang="en-US" altLang="en-US">
                <a:solidFill>
                  <a:schemeClr val="tx2"/>
                </a:solidFill>
              </a:rPr>
              <a:t>WASO reduced 70 </a:t>
            </a:r>
            <a:r>
              <a:rPr lang="en-US" altLang="en-US">
                <a:solidFill>
                  <a:schemeClr val="tx2"/>
                </a:solidFill>
                <a:cs typeface="Times New Roman" panose="02020603050405020304" pitchFamily="18" charset="0"/>
              </a:rPr>
              <a:t>►</a:t>
            </a:r>
            <a:r>
              <a:rPr lang="en-US" altLang="en-US">
                <a:solidFill>
                  <a:schemeClr val="tx2"/>
                </a:solidFill>
              </a:rPr>
              <a:t>30 min.</a:t>
            </a:r>
          </a:p>
          <a:p>
            <a:pPr marL="342900" indent="-342900">
              <a:lnSpc>
                <a:spcPct val="180000"/>
              </a:lnSpc>
            </a:pPr>
            <a:r>
              <a:rPr lang="en-US" altLang="en-US">
                <a:solidFill>
                  <a:schemeClr val="tx2"/>
                </a:solidFill>
              </a:rPr>
              <a:t>Awakenings reduced 2 </a:t>
            </a:r>
            <a:r>
              <a:rPr lang="en-US" altLang="en-US">
                <a:solidFill>
                  <a:schemeClr val="tx2"/>
                </a:solidFill>
                <a:cs typeface="Times New Roman" panose="02020603050405020304" pitchFamily="18" charset="0"/>
              </a:rPr>
              <a:t>►</a:t>
            </a:r>
            <a:r>
              <a:rPr lang="en-US" altLang="en-US">
                <a:solidFill>
                  <a:schemeClr val="tx2"/>
                </a:solidFill>
              </a:rPr>
              <a:t>1</a:t>
            </a:r>
          </a:p>
          <a:p>
            <a:pPr marL="342900" indent="-342900">
              <a:lnSpc>
                <a:spcPct val="180000"/>
              </a:lnSpc>
            </a:pPr>
            <a:r>
              <a:rPr lang="en-US" altLang="en-US">
                <a:solidFill>
                  <a:schemeClr val="tx2"/>
                </a:solidFill>
              </a:rPr>
              <a:t>TST increased from 6 to 6.5 hours</a:t>
            </a:r>
          </a:p>
        </p:txBody>
      </p:sp>
      <p:sp>
        <p:nvSpPr>
          <p:cNvPr id="86020" name="Rectangle 4"/>
          <p:cNvSpPr>
            <a:spLocks noGrp="1" noChangeArrowheads="1"/>
          </p:cNvSpPr>
          <p:nvPr>
            <p:ph type="body" sz="half" idx="2"/>
          </p:nvPr>
        </p:nvSpPr>
        <p:spPr>
          <a:xfrm>
            <a:off x="6173788" y="1828801"/>
            <a:ext cx="4035425" cy="4302125"/>
          </a:xfrm>
        </p:spPr>
        <p:txBody>
          <a:bodyPr>
            <a:normAutofit fontScale="92500" lnSpcReduction="20000"/>
          </a:bodyPr>
          <a:lstStyle/>
          <a:p>
            <a:pPr marL="342900" indent="-342900" algn="ctr">
              <a:buNone/>
            </a:pPr>
            <a:r>
              <a:rPr lang="en-US" altLang="en-US" b="1" u="sng">
                <a:solidFill>
                  <a:schemeClr val="tx2"/>
                </a:solidFill>
              </a:rPr>
              <a:t>Clinical Significance</a:t>
            </a:r>
          </a:p>
          <a:p>
            <a:pPr marL="342900" indent="-342900">
              <a:lnSpc>
                <a:spcPct val="140000"/>
              </a:lnSpc>
            </a:pPr>
            <a:r>
              <a:rPr lang="en-US" altLang="en-US">
                <a:solidFill>
                  <a:schemeClr val="tx2"/>
                </a:solidFill>
              </a:rPr>
              <a:t>Subjective rating of improved sleep quality.</a:t>
            </a:r>
          </a:p>
          <a:p>
            <a:pPr marL="342900" indent="-342900">
              <a:lnSpc>
                <a:spcPct val="140000"/>
              </a:lnSpc>
            </a:pPr>
            <a:r>
              <a:rPr lang="en-US" altLang="en-US">
                <a:solidFill>
                  <a:schemeClr val="tx2"/>
                </a:solidFill>
              </a:rPr>
              <a:t>50% improvement in target symptoms</a:t>
            </a:r>
          </a:p>
          <a:p>
            <a:pPr marL="342900" indent="-342900">
              <a:lnSpc>
                <a:spcPct val="140000"/>
              </a:lnSpc>
            </a:pPr>
            <a:r>
              <a:rPr lang="en-US" altLang="en-US">
                <a:solidFill>
                  <a:schemeClr val="tx2"/>
                </a:solidFill>
              </a:rPr>
              <a:t>SOL and WASO (35) close to defined cutoff score</a:t>
            </a:r>
          </a:p>
          <a:p>
            <a:pPr marL="342900" indent="-342900">
              <a:lnSpc>
                <a:spcPct val="140000"/>
              </a:lnSpc>
            </a:pPr>
            <a:r>
              <a:rPr lang="en-US" altLang="en-US">
                <a:solidFill>
                  <a:schemeClr val="tx2"/>
                </a:solidFill>
              </a:rPr>
              <a:t>Sleep efficiency improved</a:t>
            </a:r>
          </a:p>
          <a:p>
            <a:pPr marL="342900" indent="-342900">
              <a:lnSpc>
                <a:spcPct val="140000"/>
              </a:lnSpc>
            </a:pPr>
            <a:r>
              <a:rPr lang="en-US" altLang="en-US">
                <a:solidFill>
                  <a:schemeClr val="tx2"/>
                </a:solidFill>
              </a:rPr>
              <a:t>Reduced hypnotic use</a:t>
            </a:r>
          </a:p>
        </p:txBody>
      </p:sp>
      <p:pic>
        <p:nvPicPr>
          <p:cNvPr id="5" name="Picture 4"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Slide Number Placeholder 3"/>
          <p:cNvSpPr>
            <a:spLocks noGrp="1"/>
          </p:cNvSpPr>
          <p:nvPr>
            <p:ph type="sldNum" sz="quarter" idx="12"/>
          </p:nvPr>
        </p:nvSpPr>
        <p:spPr>
          <a:xfrm>
            <a:off x="0" y="6553200"/>
            <a:ext cx="990601" cy="273049"/>
          </a:xfrm>
        </p:spPr>
        <p:txBody>
          <a:bodyPr/>
          <a:lstStyle/>
          <a:p>
            <a:pPr algn="l"/>
            <a:fld id="{E5137D0E-4A4F-4307-8994-C1891D747D59}" type="slidenum">
              <a:rPr lang="en-US" smtClean="0"/>
              <a:pPr algn="l"/>
              <a:t>78</a:t>
            </a:fld>
            <a:endParaRPr lang="en-US" dirty="0"/>
          </a:p>
        </p:txBody>
      </p:sp>
    </p:spTree>
    <p:extLst>
      <p:ext uri="{BB962C8B-B14F-4D97-AF65-F5344CB8AC3E}">
        <p14:creationId xmlns:p14="http://schemas.microsoft.com/office/powerpoint/2010/main" val="321694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6019">
                                            <p:txEl>
                                              <p:pRg st="0" end="0"/>
                                            </p:txEl>
                                          </p:spTgt>
                                        </p:tgtEl>
                                        <p:attrNameLst>
                                          <p:attrName>style.visibility</p:attrName>
                                        </p:attrNameLst>
                                      </p:cBhvr>
                                      <p:to>
                                        <p:strVal val="visible"/>
                                      </p:to>
                                    </p:set>
                                    <p:anim calcmode="lin" valueType="num">
                                      <p:cBhvr additive="base">
                                        <p:cTn id="7" dur="500" fill="hold"/>
                                        <p:tgtEl>
                                          <p:spTgt spid="8601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8601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6019">
                                            <p:txEl>
                                              <p:pRg st="1" end="1"/>
                                            </p:txEl>
                                          </p:spTgt>
                                        </p:tgtEl>
                                        <p:attrNameLst>
                                          <p:attrName>style.visibility</p:attrName>
                                        </p:attrNameLst>
                                      </p:cBhvr>
                                      <p:to>
                                        <p:strVal val="visible"/>
                                      </p:to>
                                    </p:set>
                                    <p:anim calcmode="lin" valueType="num">
                                      <p:cBhvr additive="base">
                                        <p:cTn id="13" dur="500" fill="hold"/>
                                        <p:tgtEl>
                                          <p:spTgt spid="8601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8601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6019">
                                            <p:txEl>
                                              <p:pRg st="2" end="2"/>
                                            </p:txEl>
                                          </p:spTgt>
                                        </p:tgtEl>
                                        <p:attrNameLst>
                                          <p:attrName>style.visibility</p:attrName>
                                        </p:attrNameLst>
                                      </p:cBhvr>
                                      <p:to>
                                        <p:strVal val="visible"/>
                                      </p:to>
                                    </p:set>
                                    <p:anim calcmode="lin" valueType="num">
                                      <p:cBhvr additive="base">
                                        <p:cTn id="19" dur="500" fill="hold"/>
                                        <p:tgtEl>
                                          <p:spTgt spid="8601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8601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6019">
                                            <p:txEl>
                                              <p:pRg st="3" end="3"/>
                                            </p:txEl>
                                          </p:spTgt>
                                        </p:tgtEl>
                                        <p:attrNameLst>
                                          <p:attrName>style.visibility</p:attrName>
                                        </p:attrNameLst>
                                      </p:cBhvr>
                                      <p:to>
                                        <p:strVal val="visible"/>
                                      </p:to>
                                    </p:set>
                                    <p:anim calcmode="lin" valueType="num">
                                      <p:cBhvr additive="base">
                                        <p:cTn id="25" dur="500" fill="hold"/>
                                        <p:tgtEl>
                                          <p:spTgt spid="8601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8601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86019">
                                            <p:txEl>
                                              <p:pRg st="4" end="4"/>
                                            </p:txEl>
                                          </p:spTgt>
                                        </p:tgtEl>
                                        <p:attrNameLst>
                                          <p:attrName>style.visibility</p:attrName>
                                        </p:attrNameLst>
                                      </p:cBhvr>
                                      <p:to>
                                        <p:strVal val="visible"/>
                                      </p:to>
                                    </p:set>
                                    <p:anim calcmode="lin" valueType="num">
                                      <p:cBhvr additive="base">
                                        <p:cTn id="31" dur="500" fill="hold"/>
                                        <p:tgtEl>
                                          <p:spTgt spid="8601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8601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86020">
                                            <p:txEl>
                                              <p:pRg st="0" end="0"/>
                                            </p:txEl>
                                          </p:spTgt>
                                        </p:tgtEl>
                                        <p:attrNameLst>
                                          <p:attrName>style.visibility</p:attrName>
                                        </p:attrNameLst>
                                      </p:cBhvr>
                                      <p:to>
                                        <p:strVal val="visible"/>
                                      </p:to>
                                    </p:set>
                                    <p:anim calcmode="lin" valueType="num">
                                      <p:cBhvr additive="base">
                                        <p:cTn id="37" dur="500" fill="hold"/>
                                        <p:tgtEl>
                                          <p:spTgt spid="86020">
                                            <p:txEl>
                                              <p:pRg st="0" end="0"/>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8602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86020">
                                            <p:txEl>
                                              <p:pRg st="1" end="1"/>
                                            </p:txEl>
                                          </p:spTgt>
                                        </p:tgtEl>
                                        <p:attrNameLst>
                                          <p:attrName>style.visibility</p:attrName>
                                        </p:attrNameLst>
                                      </p:cBhvr>
                                      <p:to>
                                        <p:strVal val="visible"/>
                                      </p:to>
                                    </p:set>
                                    <p:anim calcmode="lin" valueType="num">
                                      <p:cBhvr additive="base">
                                        <p:cTn id="43" dur="500" fill="hold"/>
                                        <p:tgtEl>
                                          <p:spTgt spid="86020">
                                            <p:txEl>
                                              <p:pRg st="1" end="1"/>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8602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86020">
                                            <p:txEl>
                                              <p:pRg st="2" end="2"/>
                                            </p:txEl>
                                          </p:spTgt>
                                        </p:tgtEl>
                                        <p:attrNameLst>
                                          <p:attrName>style.visibility</p:attrName>
                                        </p:attrNameLst>
                                      </p:cBhvr>
                                      <p:to>
                                        <p:strVal val="visible"/>
                                      </p:to>
                                    </p:set>
                                    <p:anim calcmode="lin" valueType="num">
                                      <p:cBhvr additive="base">
                                        <p:cTn id="49" dur="500" fill="hold"/>
                                        <p:tgtEl>
                                          <p:spTgt spid="86020">
                                            <p:txEl>
                                              <p:pRg st="2" end="2"/>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8602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86020">
                                            <p:txEl>
                                              <p:pRg st="3" end="3"/>
                                            </p:txEl>
                                          </p:spTgt>
                                        </p:tgtEl>
                                        <p:attrNameLst>
                                          <p:attrName>style.visibility</p:attrName>
                                        </p:attrNameLst>
                                      </p:cBhvr>
                                      <p:to>
                                        <p:strVal val="visible"/>
                                      </p:to>
                                    </p:set>
                                    <p:anim calcmode="lin" valueType="num">
                                      <p:cBhvr additive="base">
                                        <p:cTn id="55" dur="500" fill="hold"/>
                                        <p:tgtEl>
                                          <p:spTgt spid="86020">
                                            <p:txEl>
                                              <p:pRg st="3" end="3"/>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8602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86020">
                                            <p:txEl>
                                              <p:pRg st="4" end="4"/>
                                            </p:txEl>
                                          </p:spTgt>
                                        </p:tgtEl>
                                        <p:attrNameLst>
                                          <p:attrName>style.visibility</p:attrName>
                                        </p:attrNameLst>
                                      </p:cBhvr>
                                      <p:to>
                                        <p:strVal val="visible"/>
                                      </p:to>
                                    </p:set>
                                    <p:anim calcmode="lin" valueType="num">
                                      <p:cBhvr additive="base">
                                        <p:cTn id="61" dur="500" fill="hold"/>
                                        <p:tgtEl>
                                          <p:spTgt spid="86020">
                                            <p:txEl>
                                              <p:pRg st="4" end="4"/>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86020">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86020">
                                            <p:txEl>
                                              <p:pRg st="5" end="5"/>
                                            </p:txEl>
                                          </p:spTgt>
                                        </p:tgtEl>
                                        <p:attrNameLst>
                                          <p:attrName>style.visibility</p:attrName>
                                        </p:attrNameLst>
                                      </p:cBhvr>
                                      <p:to>
                                        <p:strVal val="visible"/>
                                      </p:to>
                                    </p:set>
                                    <p:anim calcmode="lin" valueType="num">
                                      <p:cBhvr additive="base">
                                        <p:cTn id="67" dur="500" fill="hold"/>
                                        <p:tgtEl>
                                          <p:spTgt spid="86020">
                                            <p:txEl>
                                              <p:pRg st="5" end="5"/>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86020">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build="p" autoUpdateAnimBg="0"/>
      <p:bldP spid="86020" grpId="0" build="p"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normAutofit fontScale="90000"/>
          </a:bodyPr>
          <a:lstStyle/>
          <a:p>
            <a:pPr algn="ctr" eaLnBrk="1" hangingPunct="1"/>
            <a:r>
              <a:rPr lang="en-US" altLang="en-US" sz="4000" b="1"/>
              <a:t>Why Aren’t Behavioral </a:t>
            </a:r>
            <a:br>
              <a:rPr lang="en-US" altLang="en-US" sz="4000" b="1"/>
            </a:br>
            <a:r>
              <a:rPr lang="en-US" altLang="en-US" sz="4000" b="1"/>
              <a:t>Techniques Used more frequently?</a:t>
            </a:r>
          </a:p>
        </p:txBody>
      </p:sp>
      <p:sp>
        <p:nvSpPr>
          <p:cNvPr id="87043" name="Rectangle 3"/>
          <p:cNvSpPr>
            <a:spLocks noGrp="1" noChangeArrowheads="1"/>
          </p:cNvSpPr>
          <p:nvPr>
            <p:ph type="body" idx="1"/>
          </p:nvPr>
        </p:nvSpPr>
        <p:spPr/>
        <p:txBody>
          <a:bodyPr/>
          <a:lstStyle/>
          <a:p>
            <a:pPr marL="342900" indent="-342900">
              <a:lnSpc>
                <a:spcPct val="140000"/>
              </a:lnSpc>
            </a:pPr>
            <a:r>
              <a:rPr lang="en-US" altLang="en-US" sz="2400" dirty="0">
                <a:solidFill>
                  <a:schemeClr val="tx2"/>
                </a:solidFill>
              </a:rPr>
              <a:t>Lack of physician awareness</a:t>
            </a:r>
          </a:p>
          <a:p>
            <a:pPr marL="342900" indent="-342900">
              <a:lnSpc>
                <a:spcPct val="140000"/>
              </a:lnSpc>
            </a:pPr>
            <a:r>
              <a:rPr lang="en-US" altLang="en-US" sz="2400" dirty="0">
                <a:solidFill>
                  <a:schemeClr val="tx2"/>
                </a:solidFill>
              </a:rPr>
              <a:t>Techniques are time intensive</a:t>
            </a:r>
          </a:p>
          <a:p>
            <a:pPr marL="342900" indent="-342900">
              <a:lnSpc>
                <a:spcPct val="140000"/>
              </a:lnSpc>
            </a:pPr>
            <a:r>
              <a:rPr lang="en-US" altLang="en-US" sz="2400" dirty="0">
                <a:solidFill>
                  <a:schemeClr val="tx2"/>
                </a:solidFill>
              </a:rPr>
              <a:t>Difficulty with reimbursement issues</a:t>
            </a:r>
          </a:p>
          <a:p>
            <a:pPr marL="342900" indent="-342900">
              <a:lnSpc>
                <a:spcPct val="140000"/>
              </a:lnSpc>
            </a:pPr>
            <a:r>
              <a:rPr lang="en-US" altLang="en-US" sz="2400" dirty="0">
                <a:solidFill>
                  <a:schemeClr val="tx2"/>
                </a:solidFill>
              </a:rPr>
              <a:t>Lack of skilled behavioral clinicians</a:t>
            </a:r>
          </a:p>
        </p:txBody>
      </p:sp>
      <p:sp>
        <p:nvSpPr>
          <p:cNvPr id="4" name="Slide Number Placeholder 3"/>
          <p:cNvSpPr>
            <a:spLocks noGrp="1"/>
          </p:cNvSpPr>
          <p:nvPr>
            <p:ph type="sldNum" sz="quarter" idx="12"/>
          </p:nvPr>
        </p:nvSpPr>
        <p:spPr>
          <a:xfrm>
            <a:off x="0" y="6572777"/>
            <a:ext cx="990601" cy="273049"/>
          </a:xfrm>
        </p:spPr>
        <p:txBody>
          <a:bodyPr/>
          <a:lstStyle/>
          <a:p>
            <a:pPr algn="l"/>
            <a:fld id="{E5137D0E-4A4F-4307-8994-C1891D747D59}" type="slidenum">
              <a:rPr lang="en-US" smtClean="0"/>
              <a:pPr algn="l"/>
              <a:t>79</a:t>
            </a:fld>
            <a:endParaRPr lang="en-US" dirty="0"/>
          </a:p>
        </p:txBody>
      </p:sp>
    </p:spTree>
    <p:extLst>
      <p:ext uri="{BB962C8B-B14F-4D97-AF65-F5344CB8AC3E}">
        <p14:creationId xmlns:p14="http://schemas.microsoft.com/office/powerpoint/2010/main" val="1589060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7043">
                                            <p:txEl>
                                              <p:pRg st="0" end="0"/>
                                            </p:txEl>
                                          </p:spTgt>
                                        </p:tgtEl>
                                        <p:attrNameLst>
                                          <p:attrName>style.visibility</p:attrName>
                                        </p:attrNameLst>
                                      </p:cBhvr>
                                      <p:to>
                                        <p:strVal val="visible"/>
                                      </p:to>
                                    </p:set>
                                    <p:anim calcmode="lin" valueType="num">
                                      <p:cBhvr additive="base">
                                        <p:cTn id="7" dur="500" fill="hold"/>
                                        <p:tgtEl>
                                          <p:spTgt spid="8704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8704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7043">
                                            <p:txEl>
                                              <p:pRg st="1" end="1"/>
                                            </p:txEl>
                                          </p:spTgt>
                                        </p:tgtEl>
                                        <p:attrNameLst>
                                          <p:attrName>style.visibility</p:attrName>
                                        </p:attrNameLst>
                                      </p:cBhvr>
                                      <p:to>
                                        <p:strVal val="visible"/>
                                      </p:to>
                                    </p:set>
                                    <p:anim calcmode="lin" valueType="num">
                                      <p:cBhvr additive="base">
                                        <p:cTn id="13" dur="500" fill="hold"/>
                                        <p:tgtEl>
                                          <p:spTgt spid="8704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8704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7043">
                                            <p:txEl>
                                              <p:pRg st="2" end="2"/>
                                            </p:txEl>
                                          </p:spTgt>
                                        </p:tgtEl>
                                        <p:attrNameLst>
                                          <p:attrName>style.visibility</p:attrName>
                                        </p:attrNameLst>
                                      </p:cBhvr>
                                      <p:to>
                                        <p:strVal val="visible"/>
                                      </p:to>
                                    </p:set>
                                    <p:anim calcmode="lin" valueType="num">
                                      <p:cBhvr additive="base">
                                        <p:cTn id="19" dur="500" fill="hold"/>
                                        <p:tgtEl>
                                          <p:spTgt spid="8704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8704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7043">
                                            <p:txEl>
                                              <p:pRg st="3" end="3"/>
                                            </p:txEl>
                                          </p:spTgt>
                                        </p:tgtEl>
                                        <p:attrNameLst>
                                          <p:attrName>style.visibility</p:attrName>
                                        </p:attrNameLst>
                                      </p:cBhvr>
                                      <p:to>
                                        <p:strVal val="visible"/>
                                      </p:to>
                                    </p:set>
                                    <p:anim calcmode="lin" valueType="num">
                                      <p:cBhvr additive="base">
                                        <p:cTn id="25" dur="500" fill="hold"/>
                                        <p:tgtEl>
                                          <p:spTgt spid="8704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8704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lstStyle/>
          <a:p>
            <a:r>
              <a:rPr lang="en-US" dirty="0"/>
              <a:t>Some Possible Functions of Sleep</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graphicFrame>
        <p:nvGraphicFramePr>
          <p:cNvPr id="5" name="Content Placeholder 4">
            <a:extLst>
              <a:ext uri="{FF2B5EF4-FFF2-40B4-BE49-F238E27FC236}">
                <a16:creationId xmlns:a16="http://schemas.microsoft.com/office/drawing/2014/main" id="{A19E158C-51E2-4BC5-9CA8-E7DADD5A6839}"/>
              </a:ext>
            </a:extLst>
          </p:cNvPr>
          <p:cNvGraphicFramePr>
            <a:graphicFrameLocks/>
          </p:cNvGraphicFramePr>
          <p:nvPr>
            <p:extLst>
              <p:ext uri="{D42A27DB-BD31-4B8C-83A1-F6EECF244321}">
                <p14:modId xmlns:p14="http://schemas.microsoft.com/office/powerpoint/2010/main" val="2409703558"/>
              </p:ext>
            </p:extLst>
          </p:nvPr>
        </p:nvGraphicFramePr>
        <p:xfrm>
          <a:off x="1141412" y="1949353"/>
          <a:ext cx="8564563" cy="46847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6"/>
          <p:cNvSpPr>
            <a:spLocks noGrp="1"/>
          </p:cNvSpPr>
          <p:nvPr>
            <p:ph type="sldNum" sz="quarter" idx="12"/>
          </p:nvPr>
        </p:nvSpPr>
        <p:spPr>
          <a:xfrm>
            <a:off x="6077" y="6584951"/>
            <a:ext cx="990601" cy="273049"/>
          </a:xfrm>
        </p:spPr>
        <p:txBody>
          <a:bodyPr/>
          <a:lstStyle/>
          <a:p>
            <a:pPr algn="l"/>
            <a:fld id="{E5137D0E-4A4F-4307-8994-C1891D747D59}" type="slidenum">
              <a:rPr lang="en-US" smtClean="0"/>
              <a:pPr algn="l"/>
              <a:t>8</a:t>
            </a:fld>
            <a:endParaRPr lang="en-US" dirty="0"/>
          </a:p>
        </p:txBody>
      </p:sp>
    </p:spTree>
    <p:extLst>
      <p:ext uri="{BB962C8B-B14F-4D97-AF65-F5344CB8AC3E}">
        <p14:creationId xmlns:p14="http://schemas.microsoft.com/office/powerpoint/2010/main" val="2608490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CBT-I in the Real World</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Content Placeholder 2"/>
          <p:cNvSpPr txBox="1">
            <a:spLocks/>
          </p:cNvSpPr>
          <p:nvPr/>
        </p:nvSpPr>
        <p:spPr>
          <a:xfrm>
            <a:off x="912812" y="1600200"/>
            <a:ext cx="8839200" cy="4495799"/>
          </a:xfrm>
          <a:prstGeom prst="rect">
            <a:avLst/>
          </a:prstGeom>
        </p:spPr>
        <p:txBody>
          <a:bodyPr>
            <a:normAutofit/>
          </a:bodyPr>
          <a:lstStyle>
            <a:lvl1pPr marL="223838" indent="-223838" algn="l" defTabSz="914400" rtl="0" eaLnBrk="1" latinLnBrk="0" hangingPunct="1">
              <a:lnSpc>
                <a:spcPct val="90000"/>
              </a:lnSpc>
              <a:spcBef>
                <a:spcPts val="1800"/>
              </a:spcBef>
              <a:buClr>
                <a:schemeClr val="accent2"/>
              </a:buClr>
              <a:buFont typeface="Arial" pitchFamily="34" charset="0"/>
              <a:buChar char="•"/>
              <a:defRPr sz="2000" kern="1200">
                <a:solidFill>
                  <a:schemeClr val="tx1"/>
                </a:solidFill>
                <a:latin typeface="+mn-lt"/>
                <a:ea typeface="+mn-ea"/>
                <a:cs typeface="+mn-cs"/>
              </a:defRPr>
            </a:lvl1pPr>
            <a:lvl2pPr marL="502920" indent="-223838" algn="l" defTabSz="914400" rtl="0" eaLnBrk="1" latinLnBrk="0" hangingPunct="1">
              <a:lnSpc>
                <a:spcPct val="90000"/>
              </a:lnSpc>
              <a:spcBef>
                <a:spcPts val="800"/>
              </a:spcBef>
              <a:buClr>
                <a:schemeClr val="accent2"/>
              </a:buClr>
              <a:buFont typeface="Arial" pitchFamily="34" charset="0"/>
              <a:buChar char="–"/>
              <a:defRPr sz="1800" kern="1200">
                <a:solidFill>
                  <a:schemeClr val="tx1"/>
                </a:solidFill>
                <a:latin typeface="+mn-lt"/>
                <a:ea typeface="+mn-ea"/>
                <a:cs typeface="+mn-cs"/>
              </a:defRPr>
            </a:lvl2pPr>
            <a:lvl3pPr marL="741363" indent="-17145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3pPr>
            <a:lvl4pPr marL="9667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4pPr>
            <a:lvl5pPr marL="12080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5pPr>
            <a:lvl6pPr marL="1444752"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6pPr>
            <a:lvl7pPr marL="1682496"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7pPr>
            <a:lvl8pPr marL="1920240"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8pPr>
            <a:lvl9pPr marL="2157984"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9pPr>
          </a:lstStyle>
          <a:p>
            <a:r>
              <a:rPr lang="en-US" sz="2400" b="1" dirty="0"/>
              <a:t>CBT-I &gt; No treatment</a:t>
            </a:r>
          </a:p>
          <a:p>
            <a:r>
              <a:rPr lang="en-US" sz="2400" b="1" dirty="0"/>
              <a:t>CBT-I </a:t>
            </a:r>
            <a:r>
              <a:rPr lang="en-US" sz="2400" b="1" u="sng" dirty="0"/>
              <a:t>&gt;</a:t>
            </a:r>
            <a:r>
              <a:rPr lang="en-US" sz="2400" b="1" dirty="0"/>
              <a:t> Pharmacotherapy</a:t>
            </a:r>
          </a:p>
          <a:p>
            <a:r>
              <a:rPr lang="en-US" sz="2400" b="1" dirty="0"/>
              <a:t>CBT-I = (Tele) CBT-I </a:t>
            </a:r>
          </a:p>
          <a:p>
            <a:r>
              <a:rPr lang="en-US" sz="2400" b="1" dirty="0"/>
              <a:t>CBT-I &amp; (Tele) CBT-I &gt; on-line CBT-I</a:t>
            </a:r>
          </a:p>
          <a:p>
            <a:r>
              <a:rPr lang="en-US" sz="2400" b="1" dirty="0"/>
              <a:t>On-line CBT-I &gt; no treatment</a:t>
            </a:r>
          </a:p>
          <a:p>
            <a:pPr marL="137160" indent="0">
              <a:buFont typeface="Arial" pitchFamily="34" charset="0"/>
              <a:buNone/>
            </a:pPr>
            <a:r>
              <a:rPr lang="en-US" sz="2400" b="1" dirty="0"/>
              <a:t>-------------------------------------------------------------</a:t>
            </a:r>
          </a:p>
          <a:p>
            <a:r>
              <a:rPr lang="en-US" sz="2400" b="1" dirty="0"/>
              <a:t>How does CBT-I done in the real world compare to published/academic based outcomes?</a:t>
            </a:r>
          </a:p>
        </p:txBody>
      </p:sp>
      <p:sp>
        <p:nvSpPr>
          <p:cNvPr id="7" name="Slide Number Placeholder 6"/>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80</a:t>
            </a:fld>
            <a:endParaRPr lang="en-US" dirty="0"/>
          </a:p>
        </p:txBody>
      </p:sp>
    </p:spTree>
    <p:extLst>
      <p:ext uri="{BB962C8B-B14F-4D97-AF65-F5344CB8AC3E}">
        <p14:creationId xmlns:p14="http://schemas.microsoft.com/office/powerpoint/2010/main" val="4102902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CBT-I in the Real World</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Rectangle 3"/>
          <p:cNvSpPr/>
          <p:nvPr/>
        </p:nvSpPr>
        <p:spPr>
          <a:xfrm>
            <a:off x="1217612" y="1600200"/>
            <a:ext cx="8343108" cy="4893647"/>
          </a:xfrm>
          <a:prstGeom prst="rect">
            <a:avLst/>
          </a:prstGeom>
        </p:spPr>
        <p:txBody>
          <a:bodyPr wrap="square">
            <a:spAutoFit/>
          </a:bodyPr>
          <a:lstStyle/>
          <a:p>
            <a:pPr marL="285750" indent="-285750">
              <a:buFont typeface="Arial" panose="020B0604020202020204" pitchFamily="34" charset="0"/>
              <a:buChar char="•"/>
            </a:pPr>
            <a:r>
              <a:rPr lang="en-US" sz="2400" dirty="0"/>
              <a:t>Based/housed in full service, 9 bed sleep center</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Two licensed doctoral level psychologists</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CBT-I protocol for treatment of chronic insomnia</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Sleep phase disorders and PAP compliance also treated</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Referrals from within our health system (Pulmonary, Primary Care, Neurology…)</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Self-referrals welcomed</a:t>
            </a:r>
          </a:p>
        </p:txBody>
      </p:sp>
      <p:sp>
        <p:nvSpPr>
          <p:cNvPr id="7" name="Slide Number Placeholder 6"/>
          <p:cNvSpPr>
            <a:spLocks noGrp="1"/>
          </p:cNvSpPr>
          <p:nvPr>
            <p:ph type="sldNum" sz="quarter" idx="12"/>
          </p:nvPr>
        </p:nvSpPr>
        <p:spPr>
          <a:xfrm>
            <a:off x="0" y="6601601"/>
            <a:ext cx="990601" cy="273049"/>
          </a:xfrm>
        </p:spPr>
        <p:txBody>
          <a:bodyPr/>
          <a:lstStyle/>
          <a:p>
            <a:pPr algn="l"/>
            <a:fld id="{E5137D0E-4A4F-4307-8994-C1891D747D59}" type="slidenum">
              <a:rPr lang="en-US" smtClean="0"/>
              <a:pPr algn="l"/>
              <a:t>81</a:t>
            </a:fld>
            <a:endParaRPr lang="en-US" dirty="0"/>
          </a:p>
        </p:txBody>
      </p:sp>
    </p:spTree>
    <p:extLst>
      <p:ext uri="{BB962C8B-B14F-4D97-AF65-F5344CB8AC3E}">
        <p14:creationId xmlns:p14="http://schemas.microsoft.com/office/powerpoint/2010/main" val="974626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 calcmode="lin" valueType="num">
                                      <p:cBhvr additive="base">
                                        <p:cTn id="25"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 calcmode="lin" valueType="num">
                                      <p:cBhvr additive="base">
                                        <p:cTn id="31"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10" end="10"/>
                                            </p:txEl>
                                          </p:spTgt>
                                        </p:tgtEl>
                                        <p:attrNameLst>
                                          <p:attrName>style.visibility</p:attrName>
                                        </p:attrNameLst>
                                      </p:cBhvr>
                                      <p:to>
                                        <p:strVal val="visible"/>
                                      </p:to>
                                    </p:set>
                                    <p:anim calcmode="lin" valueType="num">
                                      <p:cBhvr additive="base">
                                        <p:cTn id="37"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CBT-I in the Real World</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Rectangle 3"/>
          <p:cNvSpPr/>
          <p:nvPr/>
        </p:nvSpPr>
        <p:spPr>
          <a:xfrm>
            <a:off x="836612" y="1371600"/>
            <a:ext cx="9220200" cy="5170646"/>
          </a:xfrm>
          <a:prstGeom prst="rect">
            <a:avLst/>
          </a:prstGeom>
        </p:spPr>
        <p:txBody>
          <a:bodyPr wrap="square">
            <a:spAutoFit/>
          </a:bodyPr>
          <a:lstStyle/>
          <a:p>
            <a:pPr marL="285750" indent="-285750">
              <a:buFont typeface="Arial" panose="020B0604020202020204" pitchFamily="34" charset="0"/>
              <a:buChar char="•"/>
            </a:pPr>
            <a:r>
              <a:rPr lang="en-US" dirty="0"/>
              <a:t>Most referrals have been pre-screened by a sleep provider; almost all have primary care providers</a:t>
            </a:r>
          </a:p>
          <a:p>
            <a:endParaRPr lang="en-US" dirty="0"/>
          </a:p>
          <a:p>
            <a:pPr marL="285750" indent="-285750">
              <a:buFont typeface="Arial" panose="020B0604020202020204" pitchFamily="34" charset="0"/>
              <a:buChar char="•"/>
            </a:pPr>
            <a:r>
              <a:rPr lang="en-US" dirty="0"/>
              <a:t>Doctoral level psychologist conducts initial intake to confirm diagnosis &amp; appropriateness for treatment</a:t>
            </a:r>
          </a:p>
          <a:p>
            <a:endParaRPr lang="en-US" dirty="0"/>
          </a:p>
          <a:p>
            <a:pPr marL="285750" indent="-285750">
              <a:buFont typeface="Arial" panose="020B0604020202020204" pitchFamily="34" charset="0"/>
              <a:buChar char="•"/>
            </a:pPr>
            <a:r>
              <a:rPr lang="en-US" dirty="0"/>
              <a:t>Educational group: sleep education and instruction in use of sleep record</a:t>
            </a:r>
          </a:p>
          <a:p>
            <a:endParaRPr lang="en-US" dirty="0"/>
          </a:p>
          <a:p>
            <a:pPr marL="285750" indent="-285750">
              <a:buFont typeface="Arial" panose="020B0604020202020204" pitchFamily="34" charset="0"/>
              <a:buChar char="•"/>
            </a:pPr>
            <a:r>
              <a:rPr lang="en-US" dirty="0"/>
              <a:t>CBT-I protocol for treatment of chronic insomnia</a:t>
            </a:r>
          </a:p>
          <a:p>
            <a:pPr marL="800100" lvl="1" indent="-342900">
              <a:buFont typeface="Arial" panose="020B0604020202020204" pitchFamily="34" charset="0"/>
              <a:buChar char="•"/>
            </a:pPr>
            <a:r>
              <a:rPr lang="en-US" sz="1900" dirty="0"/>
              <a:t>Sleep Restriction; Stimulus Control; Sleep Hygiene; Cognitive Therapy; Relaxation</a:t>
            </a:r>
          </a:p>
          <a:p>
            <a:pPr lvl="1"/>
            <a:endParaRPr lang="en-US" sz="1900" dirty="0"/>
          </a:p>
          <a:p>
            <a:pPr marL="285750" indent="-285750">
              <a:buFont typeface="Arial" panose="020B0604020202020204" pitchFamily="34" charset="0"/>
              <a:buChar char="•"/>
            </a:pPr>
            <a:r>
              <a:rPr lang="en-US" dirty="0"/>
              <a:t>Weekly individual follow-up</a:t>
            </a:r>
          </a:p>
          <a:p>
            <a:endParaRPr lang="en-US" dirty="0"/>
          </a:p>
          <a:p>
            <a:pPr marL="285750" indent="-285750">
              <a:buFont typeface="Arial" panose="020B0604020202020204" pitchFamily="34" charset="0"/>
              <a:buChar char="•"/>
            </a:pPr>
            <a:r>
              <a:rPr lang="en-US" dirty="0"/>
              <a:t>Dismissal when patient reports:</a:t>
            </a:r>
          </a:p>
          <a:p>
            <a:pPr marL="800100" lvl="1" indent="-342900">
              <a:buFont typeface="Arial" panose="020B0604020202020204" pitchFamily="34" charset="0"/>
              <a:buChar char="•"/>
            </a:pPr>
            <a:r>
              <a:rPr lang="en-US" sz="1900" dirty="0"/>
              <a:t>Significantly improved sleep quality and amount</a:t>
            </a:r>
          </a:p>
          <a:p>
            <a:pPr marL="800100" lvl="1" indent="-342900">
              <a:buFont typeface="Arial" panose="020B0604020202020204" pitchFamily="34" charset="0"/>
              <a:buChar char="•"/>
            </a:pPr>
            <a:r>
              <a:rPr lang="en-US" sz="1900" dirty="0"/>
              <a:t>Confidence in maintaining improvement</a:t>
            </a:r>
          </a:p>
          <a:p>
            <a:pPr marL="800100" lvl="1" indent="-342900">
              <a:buFont typeface="Arial" panose="020B0604020202020204" pitchFamily="34" charset="0"/>
              <a:buChar char="•"/>
            </a:pPr>
            <a:r>
              <a:rPr lang="en-US" sz="1900" dirty="0"/>
              <a:t>No pre-set dismissal criteria</a:t>
            </a:r>
          </a:p>
        </p:txBody>
      </p:sp>
      <p:sp>
        <p:nvSpPr>
          <p:cNvPr id="7" name="Slide Number Placeholder 6"/>
          <p:cNvSpPr>
            <a:spLocks noGrp="1"/>
          </p:cNvSpPr>
          <p:nvPr>
            <p:ph type="sldNum" sz="quarter" idx="12"/>
          </p:nvPr>
        </p:nvSpPr>
        <p:spPr>
          <a:xfrm>
            <a:off x="-18271" y="6584951"/>
            <a:ext cx="990601" cy="273049"/>
          </a:xfrm>
        </p:spPr>
        <p:txBody>
          <a:bodyPr/>
          <a:lstStyle/>
          <a:p>
            <a:pPr algn="l"/>
            <a:fld id="{E5137D0E-4A4F-4307-8994-C1891D747D59}" type="slidenum">
              <a:rPr lang="en-US" smtClean="0"/>
              <a:pPr algn="l"/>
              <a:t>82</a:t>
            </a:fld>
            <a:endParaRPr lang="en-US" dirty="0"/>
          </a:p>
        </p:txBody>
      </p:sp>
    </p:spTree>
    <p:extLst>
      <p:ext uri="{BB962C8B-B14F-4D97-AF65-F5344CB8AC3E}">
        <p14:creationId xmlns:p14="http://schemas.microsoft.com/office/powerpoint/2010/main" val="2561163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Characteristics of Treatment Completers</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Rectangle 3"/>
          <p:cNvSpPr/>
          <p:nvPr/>
        </p:nvSpPr>
        <p:spPr>
          <a:xfrm>
            <a:off x="3732212" y="1752600"/>
            <a:ext cx="5562600" cy="4708981"/>
          </a:xfrm>
          <a:prstGeom prst="rect">
            <a:avLst/>
          </a:prstGeom>
        </p:spPr>
        <p:txBody>
          <a:bodyPr wrap="square">
            <a:spAutoFit/>
          </a:bodyPr>
          <a:lstStyle/>
          <a:p>
            <a:r>
              <a:rPr lang="en-US" sz="2000" dirty="0"/>
              <a:t>N = 260 (Female = 172; Male = 88)</a:t>
            </a:r>
          </a:p>
          <a:p>
            <a:endParaRPr lang="en-US" sz="2000" dirty="0"/>
          </a:p>
          <a:p>
            <a:r>
              <a:rPr lang="en-US" sz="2000" dirty="0"/>
              <a:t>Average Age = 55.1 (F=55.1; M = 55.2)</a:t>
            </a:r>
          </a:p>
          <a:p>
            <a:pPr lvl="1"/>
            <a:r>
              <a:rPr lang="en-US" sz="2000" dirty="0"/>
              <a:t>Range = 20 – 88</a:t>
            </a:r>
          </a:p>
          <a:p>
            <a:pPr lvl="1"/>
            <a:endParaRPr lang="en-US" sz="2000" dirty="0"/>
          </a:p>
          <a:p>
            <a:r>
              <a:rPr lang="en-US" sz="2000" dirty="0"/>
              <a:t>Average Sessions: 7.45 (Range 3-16)</a:t>
            </a:r>
          </a:p>
          <a:p>
            <a:pPr lvl="1"/>
            <a:r>
              <a:rPr lang="en-US" sz="2000" dirty="0"/>
              <a:t>Median = 7; Mode =7</a:t>
            </a:r>
          </a:p>
          <a:p>
            <a:pPr lvl="1"/>
            <a:endParaRPr lang="en-US" sz="2000" dirty="0"/>
          </a:p>
          <a:p>
            <a:r>
              <a:rPr lang="en-US" sz="2000" dirty="0"/>
              <a:t>Referral Source</a:t>
            </a:r>
          </a:p>
          <a:p>
            <a:pPr lvl="1"/>
            <a:r>
              <a:rPr lang="en-US" sz="2000" dirty="0"/>
              <a:t>Pulmonary = 204 (78.5%)</a:t>
            </a:r>
          </a:p>
          <a:p>
            <a:pPr lvl="1"/>
            <a:r>
              <a:rPr lang="en-US" sz="2000" dirty="0"/>
              <a:t>Primary Care = 36 (13.8%)</a:t>
            </a:r>
          </a:p>
          <a:p>
            <a:pPr lvl="1"/>
            <a:r>
              <a:rPr lang="en-US" sz="2000" dirty="0"/>
              <a:t>Behavioral Health = 8 (3.1%)</a:t>
            </a:r>
          </a:p>
          <a:p>
            <a:pPr lvl="1"/>
            <a:r>
              <a:rPr lang="en-US" sz="2000" dirty="0"/>
              <a:t>Endocrine = 5 (2%)</a:t>
            </a:r>
          </a:p>
          <a:p>
            <a:pPr lvl="1"/>
            <a:r>
              <a:rPr lang="en-US" sz="2000" dirty="0"/>
              <a:t>Neurology = 4 (1.5%)</a:t>
            </a:r>
          </a:p>
          <a:p>
            <a:pPr lvl="1"/>
            <a:r>
              <a:rPr lang="en-US" sz="2000" dirty="0"/>
              <a:t>DDS/ENT/Self = 3 (1%)</a:t>
            </a:r>
          </a:p>
        </p:txBody>
      </p:sp>
      <p:sp>
        <p:nvSpPr>
          <p:cNvPr id="7" name="Slide Number Placeholder 6"/>
          <p:cNvSpPr>
            <a:spLocks noGrp="1"/>
          </p:cNvSpPr>
          <p:nvPr>
            <p:ph type="sldNum" sz="quarter" idx="12"/>
          </p:nvPr>
        </p:nvSpPr>
        <p:spPr>
          <a:xfrm>
            <a:off x="0" y="6553200"/>
            <a:ext cx="990601" cy="273049"/>
          </a:xfrm>
        </p:spPr>
        <p:txBody>
          <a:bodyPr/>
          <a:lstStyle/>
          <a:p>
            <a:pPr algn="l"/>
            <a:fld id="{E5137D0E-4A4F-4307-8994-C1891D747D59}" type="slidenum">
              <a:rPr lang="en-US" smtClean="0"/>
              <a:pPr algn="l"/>
              <a:t>83</a:t>
            </a:fld>
            <a:endParaRPr lang="en-US" dirty="0"/>
          </a:p>
        </p:txBody>
      </p:sp>
    </p:spTree>
    <p:extLst>
      <p:ext uri="{BB962C8B-B14F-4D97-AF65-F5344CB8AC3E}">
        <p14:creationId xmlns:p14="http://schemas.microsoft.com/office/powerpoint/2010/main" val="1327343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Our Outcomes for N=260</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graphicFrame>
        <p:nvGraphicFramePr>
          <p:cNvPr id="4" name="Content Placeholder 3"/>
          <p:cNvGraphicFramePr>
            <a:graphicFrameLocks/>
          </p:cNvGraphicFramePr>
          <p:nvPr>
            <p:extLst>
              <p:ext uri="{D42A27DB-BD31-4B8C-83A1-F6EECF244321}">
                <p14:modId xmlns:p14="http://schemas.microsoft.com/office/powerpoint/2010/main" val="1874222749"/>
              </p:ext>
            </p:extLst>
          </p:nvPr>
        </p:nvGraphicFramePr>
        <p:xfrm>
          <a:off x="1548442" y="2133600"/>
          <a:ext cx="8813170" cy="3581399"/>
        </p:xfrm>
        <a:graphic>
          <a:graphicData uri="http://schemas.openxmlformats.org/drawingml/2006/table">
            <a:tbl>
              <a:tblPr firstRow="1" bandRow="1">
                <a:tableStyleId>{073A0DAA-6AF3-43AB-8588-CEC1D06C72B9}</a:tableStyleId>
              </a:tblPr>
              <a:tblGrid>
                <a:gridCol w="2623592">
                  <a:extLst>
                    <a:ext uri="{9D8B030D-6E8A-4147-A177-3AD203B41FA5}">
                      <a16:colId xmlns:a16="http://schemas.microsoft.com/office/drawing/2014/main" val="20000"/>
                    </a:ext>
                  </a:extLst>
                </a:gridCol>
                <a:gridCol w="2216402">
                  <a:extLst>
                    <a:ext uri="{9D8B030D-6E8A-4147-A177-3AD203B41FA5}">
                      <a16:colId xmlns:a16="http://schemas.microsoft.com/office/drawing/2014/main" val="20001"/>
                    </a:ext>
                  </a:extLst>
                </a:gridCol>
                <a:gridCol w="2406116">
                  <a:extLst>
                    <a:ext uri="{9D8B030D-6E8A-4147-A177-3AD203B41FA5}">
                      <a16:colId xmlns:a16="http://schemas.microsoft.com/office/drawing/2014/main" val="20002"/>
                    </a:ext>
                  </a:extLst>
                </a:gridCol>
                <a:gridCol w="1567060">
                  <a:extLst>
                    <a:ext uri="{9D8B030D-6E8A-4147-A177-3AD203B41FA5}">
                      <a16:colId xmlns:a16="http://schemas.microsoft.com/office/drawing/2014/main" val="20003"/>
                    </a:ext>
                  </a:extLst>
                </a:gridCol>
              </a:tblGrid>
              <a:tr h="423731">
                <a:tc>
                  <a:txBody>
                    <a:bodyPr/>
                    <a:lstStyle/>
                    <a:p>
                      <a:endParaRPr lang="en-US" dirty="0"/>
                    </a:p>
                  </a:txBody>
                  <a:tcPr/>
                </a:tc>
                <a:tc>
                  <a:txBody>
                    <a:bodyPr/>
                    <a:lstStyle/>
                    <a:p>
                      <a:pPr algn="ctr"/>
                      <a:r>
                        <a:rPr lang="en-US" dirty="0"/>
                        <a:t>Pre-Treatment</a:t>
                      </a:r>
                    </a:p>
                  </a:txBody>
                  <a:tcPr/>
                </a:tc>
                <a:tc>
                  <a:txBody>
                    <a:bodyPr/>
                    <a:lstStyle/>
                    <a:p>
                      <a:pPr algn="ctr"/>
                      <a:r>
                        <a:rPr lang="en-US" dirty="0"/>
                        <a:t>Post-Treatment</a:t>
                      </a:r>
                    </a:p>
                  </a:txBody>
                  <a:tcPr/>
                </a:tc>
                <a:tc>
                  <a:txBody>
                    <a:bodyPr/>
                    <a:lstStyle/>
                    <a:p>
                      <a:pPr algn="ctr"/>
                      <a:r>
                        <a:rPr lang="en-US" dirty="0"/>
                        <a:t>Change</a:t>
                      </a:r>
                    </a:p>
                  </a:txBody>
                  <a:tcPr/>
                </a:tc>
                <a:extLst>
                  <a:ext uri="{0D108BD9-81ED-4DB2-BD59-A6C34878D82A}">
                    <a16:rowId xmlns:a16="http://schemas.microsoft.com/office/drawing/2014/main" val="10000"/>
                  </a:ext>
                </a:extLst>
              </a:tr>
              <a:tr h="423731">
                <a:tc>
                  <a:txBody>
                    <a:bodyPr/>
                    <a:lstStyle/>
                    <a:p>
                      <a:pPr algn="ctr"/>
                      <a:r>
                        <a:rPr lang="en-US" dirty="0"/>
                        <a:t>Sleep Latency</a:t>
                      </a:r>
                    </a:p>
                  </a:txBody>
                  <a:tcPr/>
                </a:tc>
                <a:tc>
                  <a:txBody>
                    <a:bodyPr/>
                    <a:lstStyle/>
                    <a:p>
                      <a:pPr algn="ctr"/>
                      <a:r>
                        <a:rPr lang="en-US" dirty="0"/>
                        <a:t>48.1’</a:t>
                      </a:r>
                    </a:p>
                  </a:txBody>
                  <a:tcPr/>
                </a:tc>
                <a:tc>
                  <a:txBody>
                    <a:bodyPr/>
                    <a:lstStyle/>
                    <a:p>
                      <a:pPr algn="ctr"/>
                      <a:r>
                        <a:rPr lang="en-US" dirty="0"/>
                        <a:t>15.5’</a:t>
                      </a:r>
                    </a:p>
                  </a:txBody>
                  <a:tcPr/>
                </a:tc>
                <a:tc>
                  <a:txBody>
                    <a:bodyPr/>
                    <a:lstStyle/>
                    <a:p>
                      <a:pPr algn="ctr"/>
                      <a:r>
                        <a:rPr lang="en-US" dirty="0"/>
                        <a:t>↓ 32.6’</a:t>
                      </a:r>
                    </a:p>
                  </a:txBody>
                  <a:tcPr/>
                </a:tc>
                <a:extLst>
                  <a:ext uri="{0D108BD9-81ED-4DB2-BD59-A6C34878D82A}">
                    <a16:rowId xmlns:a16="http://schemas.microsoft.com/office/drawing/2014/main" val="10001"/>
                  </a:ext>
                </a:extLst>
              </a:tr>
              <a:tr h="731372">
                <a:tc>
                  <a:txBody>
                    <a:bodyPr/>
                    <a:lstStyle/>
                    <a:p>
                      <a:pPr algn="ctr"/>
                      <a:r>
                        <a:rPr lang="en-US" dirty="0"/>
                        <a:t>Number</a:t>
                      </a:r>
                      <a:r>
                        <a:rPr lang="en-US" baseline="0" dirty="0"/>
                        <a:t> of Awakenings</a:t>
                      </a:r>
                      <a:endParaRPr lang="en-US" dirty="0"/>
                    </a:p>
                  </a:txBody>
                  <a:tcPr/>
                </a:tc>
                <a:tc>
                  <a:txBody>
                    <a:bodyPr/>
                    <a:lstStyle/>
                    <a:p>
                      <a:pPr algn="ctr"/>
                      <a:r>
                        <a:rPr lang="en-US" dirty="0"/>
                        <a:t>2.79</a:t>
                      </a:r>
                    </a:p>
                  </a:txBody>
                  <a:tcPr/>
                </a:tc>
                <a:tc>
                  <a:txBody>
                    <a:bodyPr/>
                    <a:lstStyle/>
                    <a:p>
                      <a:pPr algn="ctr"/>
                      <a:r>
                        <a:rPr lang="en-US" dirty="0"/>
                        <a:t>1.82</a:t>
                      </a:r>
                    </a:p>
                  </a:txBody>
                  <a:tcPr/>
                </a:tc>
                <a:tc>
                  <a:txBody>
                    <a:bodyPr/>
                    <a:lstStyle/>
                    <a:p>
                      <a:pPr algn="ctr"/>
                      <a:r>
                        <a:rPr lang="en-US" dirty="0"/>
                        <a:t>↓ .97</a:t>
                      </a:r>
                    </a:p>
                  </a:txBody>
                  <a:tcPr/>
                </a:tc>
                <a:extLst>
                  <a:ext uri="{0D108BD9-81ED-4DB2-BD59-A6C34878D82A}">
                    <a16:rowId xmlns:a16="http://schemas.microsoft.com/office/drawing/2014/main" val="10002"/>
                  </a:ext>
                </a:extLst>
              </a:tr>
              <a:tr h="731372">
                <a:tc>
                  <a:txBody>
                    <a:bodyPr/>
                    <a:lstStyle/>
                    <a:p>
                      <a:pPr algn="ctr"/>
                      <a:r>
                        <a:rPr lang="en-US" dirty="0"/>
                        <a:t>Wakefulness</a:t>
                      </a:r>
                      <a:r>
                        <a:rPr lang="en-US" baseline="0" dirty="0"/>
                        <a:t> after Sleep Onset</a:t>
                      </a:r>
                      <a:endParaRPr lang="en-US" dirty="0"/>
                    </a:p>
                  </a:txBody>
                  <a:tcPr/>
                </a:tc>
                <a:tc>
                  <a:txBody>
                    <a:bodyPr/>
                    <a:lstStyle/>
                    <a:p>
                      <a:pPr algn="ctr"/>
                      <a:r>
                        <a:rPr lang="en-US" dirty="0"/>
                        <a:t>69.3’</a:t>
                      </a:r>
                    </a:p>
                  </a:txBody>
                  <a:tcPr/>
                </a:tc>
                <a:tc>
                  <a:txBody>
                    <a:bodyPr/>
                    <a:lstStyle/>
                    <a:p>
                      <a:pPr algn="ctr"/>
                      <a:r>
                        <a:rPr lang="en-US" dirty="0"/>
                        <a:t>24.9’</a:t>
                      </a:r>
                    </a:p>
                  </a:txBody>
                  <a:tcPr/>
                </a:tc>
                <a:tc>
                  <a:txBody>
                    <a:bodyPr/>
                    <a:lstStyle/>
                    <a:p>
                      <a:pPr algn="ctr"/>
                      <a:r>
                        <a:rPr lang="en-US" dirty="0"/>
                        <a:t>↓ 44.4’</a:t>
                      </a:r>
                    </a:p>
                  </a:txBody>
                  <a:tcPr/>
                </a:tc>
                <a:extLst>
                  <a:ext uri="{0D108BD9-81ED-4DB2-BD59-A6C34878D82A}">
                    <a16:rowId xmlns:a16="http://schemas.microsoft.com/office/drawing/2014/main" val="10003"/>
                  </a:ext>
                </a:extLst>
              </a:tr>
              <a:tr h="423731">
                <a:tc>
                  <a:txBody>
                    <a:bodyPr/>
                    <a:lstStyle/>
                    <a:p>
                      <a:pPr algn="ctr"/>
                      <a:r>
                        <a:rPr lang="en-US" dirty="0"/>
                        <a:t>Total</a:t>
                      </a:r>
                      <a:r>
                        <a:rPr lang="en-US" baseline="0" dirty="0"/>
                        <a:t> Sleep Time</a:t>
                      </a:r>
                      <a:endParaRPr lang="en-US" dirty="0"/>
                    </a:p>
                  </a:txBody>
                  <a:tcPr/>
                </a:tc>
                <a:tc>
                  <a:txBody>
                    <a:bodyPr/>
                    <a:lstStyle/>
                    <a:p>
                      <a:pPr algn="ctr"/>
                      <a:r>
                        <a:rPr lang="en-US" dirty="0"/>
                        <a:t>391.6’</a:t>
                      </a:r>
                    </a:p>
                  </a:txBody>
                  <a:tcPr/>
                </a:tc>
                <a:tc>
                  <a:txBody>
                    <a:bodyPr/>
                    <a:lstStyle/>
                    <a:p>
                      <a:pPr algn="ctr"/>
                      <a:r>
                        <a:rPr lang="en-US" dirty="0"/>
                        <a:t>423.5’</a:t>
                      </a:r>
                    </a:p>
                  </a:txBody>
                  <a:tcPr/>
                </a:tc>
                <a:tc>
                  <a:txBody>
                    <a:bodyPr/>
                    <a:lstStyle/>
                    <a:p>
                      <a:pPr algn="ctr"/>
                      <a:r>
                        <a:rPr lang="en-US" dirty="0"/>
                        <a:t>↑ 31.9’</a:t>
                      </a:r>
                    </a:p>
                  </a:txBody>
                  <a:tcPr/>
                </a:tc>
                <a:extLst>
                  <a:ext uri="{0D108BD9-81ED-4DB2-BD59-A6C34878D82A}">
                    <a16:rowId xmlns:a16="http://schemas.microsoft.com/office/drawing/2014/main" val="10004"/>
                  </a:ext>
                </a:extLst>
              </a:tr>
              <a:tr h="423731">
                <a:tc>
                  <a:txBody>
                    <a:bodyPr/>
                    <a:lstStyle/>
                    <a:p>
                      <a:pPr algn="ctr"/>
                      <a:r>
                        <a:rPr lang="en-US" dirty="0"/>
                        <a:t>Time in Bed Total</a:t>
                      </a:r>
                    </a:p>
                  </a:txBody>
                  <a:tcPr/>
                </a:tc>
                <a:tc>
                  <a:txBody>
                    <a:bodyPr/>
                    <a:lstStyle/>
                    <a:p>
                      <a:pPr algn="ctr"/>
                      <a:r>
                        <a:rPr lang="en-US" dirty="0"/>
                        <a:t>506.6’</a:t>
                      </a:r>
                    </a:p>
                  </a:txBody>
                  <a:tcPr/>
                </a:tc>
                <a:tc>
                  <a:txBody>
                    <a:bodyPr/>
                    <a:lstStyle/>
                    <a:p>
                      <a:pPr algn="ctr"/>
                      <a:r>
                        <a:rPr lang="en-US" dirty="0"/>
                        <a:t>461.9’</a:t>
                      </a:r>
                    </a:p>
                  </a:txBody>
                  <a:tcPr/>
                </a:tc>
                <a:tc>
                  <a:txBody>
                    <a:bodyPr/>
                    <a:lstStyle/>
                    <a:p>
                      <a:pPr algn="ctr"/>
                      <a:r>
                        <a:rPr lang="en-US" dirty="0"/>
                        <a:t>↓ 44.7’</a:t>
                      </a:r>
                    </a:p>
                  </a:txBody>
                  <a:tcPr/>
                </a:tc>
                <a:extLst>
                  <a:ext uri="{0D108BD9-81ED-4DB2-BD59-A6C34878D82A}">
                    <a16:rowId xmlns:a16="http://schemas.microsoft.com/office/drawing/2014/main" val="10005"/>
                  </a:ext>
                </a:extLst>
              </a:tr>
              <a:tr h="423731">
                <a:tc>
                  <a:txBody>
                    <a:bodyPr/>
                    <a:lstStyle/>
                    <a:p>
                      <a:pPr algn="ctr"/>
                      <a:r>
                        <a:rPr lang="en-US" dirty="0"/>
                        <a:t>Sleep Efficiency</a:t>
                      </a:r>
                    </a:p>
                  </a:txBody>
                  <a:tcPr/>
                </a:tc>
                <a:tc>
                  <a:txBody>
                    <a:bodyPr/>
                    <a:lstStyle/>
                    <a:p>
                      <a:pPr algn="ctr"/>
                      <a:r>
                        <a:rPr lang="en-US" dirty="0"/>
                        <a:t>77.4%</a:t>
                      </a:r>
                    </a:p>
                  </a:txBody>
                  <a:tcPr/>
                </a:tc>
                <a:tc>
                  <a:txBody>
                    <a:bodyPr/>
                    <a:lstStyle/>
                    <a:p>
                      <a:pPr algn="ctr"/>
                      <a:r>
                        <a:rPr lang="en-US" dirty="0"/>
                        <a:t>91.1%</a:t>
                      </a:r>
                    </a:p>
                  </a:txBody>
                  <a:tcPr/>
                </a:tc>
                <a:tc>
                  <a:txBody>
                    <a:bodyPr/>
                    <a:lstStyle/>
                    <a:p>
                      <a:pPr algn="ctr"/>
                      <a:r>
                        <a:rPr lang="en-US" dirty="0"/>
                        <a:t>↑ 17.7%</a:t>
                      </a:r>
                    </a:p>
                  </a:txBody>
                  <a:tcPr/>
                </a:tc>
                <a:extLst>
                  <a:ext uri="{0D108BD9-81ED-4DB2-BD59-A6C34878D82A}">
                    <a16:rowId xmlns:a16="http://schemas.microsoft.com/office/drawing/2014/main" val="10006"/>
                  </a:ext>
                </a:extLst>
              </a:tr>
            </a:tbl>
          </a:graphicData>
        </a:graphic>
      </p:graphicFrame>
      <p:sp>
        <p:nvSpPr>
          <p:cNvPr id="7" name="Slide Number Placeholder 6"/>
          <p:cNvSpPr>
            <a:spLocks noGrp="1"/>
          </p:cNvSpPr>
          <p:nvPr>
            <p:ph type="sldNum" sz="quarter" idx="12"/>
          </p:nvPr>
        </p:nvSpPr>
        <p:spPr>
          <a:xfrm>
            <a:off x="-7450" y="6553200"/>
            <a:ext cx="990601" cy="273049"/>
          </a:xfrm>
        </p:spPr>
        <p:txBody>
          <a:bodyPr/>
          <a:lstStyle/>
          <a:p>
            <a:pPr algn="l"/>
            <a:fld id="{E5137D0E-4A4F-4307-8994-C1891D747D59}" type="slidenum">
              <a:rPr lang="en-US" smtClean="0"/>
              <a:pPr algn="l"/>
              <a:t>84</a:t>
            </a:fld>
            <a:endParaRPr lang="en-US" dirty="0"/>
          </a:p>
        </p:txBody>
      </p:sp>
    </p:spTree>
    <p:extLst>
      <p:ext uri="{BB962C8B-B14F-4D97-AF65-F5344CB8AC3E}">
        <p14:creationId xmlns:p14="http://schemas.microsoft.com/office/powerpoint/2010/main" val="1434231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itle 1"/>
          <p:cNvSpPr txBox="1">
            <a:spLocks/>
          </p:cNvSpPr>
          <p:nvPr/>
        </p:nvSpPr>
        <p:spPr>
          <a:xfrm>
            <a:off x="1297673" y="381000"/>
            <a:ext cx="9294812" cy="1143000"/>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gn="ctr"/>
            <a:r>
              <a:rPr lang="en-US" dirty="0"/>
              <a:t>Our Outcomes Versus Meta-analytic Studies </a:t>
            </a:r>
            <a:br>
              <a:rPr lang="en-US" dirty="0"/>
            </a:br>
            <a:r>
              <a:rPr lang="en-US" sz="2700" dirty="0"/>
              <a:t>RHSHC/</a:t>
            </a:r>
            <a:r>
              <a:rPr lang="en-US" sz="2700" dirty="0" err="1"/>
              <a:t>Trauer</a:t>
            </a:r>
            <a:r>
              <a:rPr lang="en-US" sz="2700" dirty="0"/>
              <a:t> et al (2015)/Smith et al (2002)</a:t>
            </a:r>
          </a:p>
        </p:txBody>
      </p:sp>
      <p:graphicFrame>
        <p:nvGraphicFramePr>
          <p:cNvPr id="5" name="Content Placeholder 3"/>
          <p:cNvGraphicFramePr>
            <a:graphicFrameLocks/>
          </p:cNvGraphicFramePr>
          <p:nvPr>
            <p:extLst>
              <p:ext uri="{D42A27DB-BD31-4B8C-83A1-F6EECF244321}">
                <p14:modId xmlns:p14="http://schemas.microsoft.com/office/powerpoint/2010/main" val="3535139839"/>
              </p:ext>
            </p:extLst>
          </p:nvPr>
        </p:nvGraphicFramePr>
        <p:xfrm>
          <a:off x="1830279" y="1681480"/>
          <a:ext cx="8229601" cy="3423920"/>
        </p:xfrm>
        <a:graphic>
          <a:graphicData uri="http://schemas.openxmlformats.org/drawingml/2006/table">
            <a:tbl>
              <a:tblPr firstRow="1" bandRow="1">
                <a:tableStyleId>{073A0DAA-6AF3-43AB-8588-CEC1D06C72B9}</a:tableStyleId>
              </a:tblPr>
              <a:tblGrid>
                <a:gridCol w="2596243">
                  <a:extLst>
                    <a:ext uri="{9D8B030D-6E8A-4147-A177-3AD203B41FA5}">
                      <a16:colId xmlns:a16="http://schemas.microsoft.com/office/drawing/2014/main" val="20000"/>
                    </a:ext>
                  </a:extLst>
                </a:gridCol>
                <a:gridCol w="2596243">
                  <a:extLst>
                    <a:ext uri="{9D8B030D-6E8A-4147-A177-3AD203B41FA5}">
                      <a16:colId xmlns:a16="http://schemas.microsoft.com/office/drawing/2014/main" val="20001"/>
                    </a:ext>
                  </a:extLst>
                </a:gridCol>
                <a:gridCol w="3037115">
                  <a:extLst>
                    <a:ext uri="{9D8B030D-6E8A-4147-A177-3AD203B41FA5}">
                      <a16:colId xmlns:a16="http://schemas.microsoft.com/office/drawing/2014/main" val="20002"/>
                    </a:ext>
                  </a:extLst>
                </a:gridCol>
              </a:tblGrid>
              <a:tr h="370840">
                <a:tc>
                  <a:txBody>
                    <a:bodyPr/>
                    <a:lstStyle/>
                    <a:p>
                      <a:pPr algn="ctr"/>
                      <a:endParaRPr lang="en-US" dirty="0"/>
                    </a:p>
                  </a:txBody>
                  <a:tcPr/>
                </a:tc>
                <a:tc>
                  <a:txBody>
                    <a:bodyPr/>
                    <a:lstStyle/>
                    <a:p>
                      <a:pPr algn="ctr"/>
                      <a:r>
                        <a:rPr lang="en-US" dirty="0"/>
                        <a:t>RHSHC : </a:t>
                      </a:r>
                      <a:r>
                        <a:rPr lang="en-US" dirty="0" err="1"/>
                        <a:t>Trauer</a:t>
                      </a:r>
                      <a:r>
                        <a:rPr lang="en-US" dirty="0"/>
                        <a:t> et al</a:t>
                      </a:r>
                    </a:p>
                  </a:txBody>
                  <a:tcPr/>
                </a:tc>
                <a:tc>
                  <a:txBody>
                    <a:bodyPr/>
                    <a:lstStyle/>
                    <a:p>
                      <a:pPr algn="ctr"/>
                      <a:r>
                        <a:rPr lang="en-US" dirty="0"/>
                        <a:t>RHSHC : Smith et al</a:t>
                      </a:r>
                    </a:p>
                  </a:txBody>
                  <a:tcPr/>
                </a:tc>
                <a:extLst>
                  <a:ext uri="{0D108BD9-81ED-4DB2-BD59-A6C34878D82A}">
                    <a16:rowId xmlns:a16="http://schemas.microsoft.com/office/drawing/2014/main" val="10000"/>
                  </a:ext>
                </a:extLst>
              </a:tr>
              <a:tr h="370840">
                <a:tc>
                  <a:txBody>
                    <a:bodyPr/>
                    <a:lstStyle/>
                    <a:p>
                      <a:pPr algn="ctr"/>
                      <a:r>
                        <a:rPr lang="en-US" dirty="0"/>
                        <a:t>SL</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↓34.6’ </a:t>
                      </a:r>
                      <a:r>
                        <a:rPr lang="en-US" sz="2000" dirty="0"/>
                        <a:t>:</a:t>
                      </a:r>
                      <a:r>
                        <a:rPr lang="en-US" dirty="0"/>
                        <a:t> ↓19’</a:t>
                      </a:r>
                    </a:p>
                    <a:p>
                      <a:pPr algn="ct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↓67.8%</a:t>
                      </a:r>
                      <a:r>
                        <a:rPr lang="en-US" sz="2000" dirty="0"/>
                        <a:t> : </a:t>
                      </a:r>
                      <a:r>
                        <a:rPr lang="en-US" dirty="0"/>
                        <a:t>↓43% </a:t>
                      </a:r>
                    </a:p>
                    <a:p>
                      <a:pPr algn="ctr"/>
                      <a:endParaRPr lang="en-US" dirty="0"/>
                    </a:p>
                  </a:txBody>
                  <a:tcPr/>
                </a:tc>
                <a:extLst>
                  <a:ext uri="{0D108BD9-81ED-4DB2-BD59-A6C34878D82A}">
                    <a16:rowId xmlns:a16="http://schemas.microsoft.com/office/drawing/2014/main" val="10001"/>
                  </a:ext>
                </a:extLst>
              </a:tr>
              <a:tr h="370840">
                <a:tc>
                  <a:txBody>
                    <a:bodyPr/>
                    <a:lstStyle/>
                    <a:p>
                      <a:pPr algn="ctr"/>
                      <a:r>
                        <a:rPr lang="en-US" dirty="0"/>
                        <a:t>NOA</a:t>
                      </a:r>
                    </a:p>
                  </a:txBody>
                  <a:tcPr/>
                </a:tc>
                <a:tc>
                  <a:txBody>
                    <a:bodyPr/>
                    <a:lstStyle/>
                    <a:p>
                      <a:pPr algn="ct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↓.97/night </a:t>
                      </a:r>
                      <a:r>
                        <a:rPr lang="en-US" baseline="0" dirty="0"/>
                        <a:t>: </a:t>
                      </a:r>
                      <a:r>
                        <a:rPr lang="en-US" dirty="0"/>
                        <a:t>↓1/night</a:t>
                      </a:r>
                    </a:p>
                  </a:txBody>
                  <a:tcPr/>
                </a:tc>
                <a:extLst>
                  <a:ext uri="{0D108BD9-81ED-4DB2-BD59-A6C34878D82A}">
                    <a16:rowId xmlns:a16="http://schemas.microsoft.com/office/drawing/2014/main" val="10002"/>
                  </a:ext>
                </a:extLst>
              </a:tr>
              <a:tr h="370840">
                <a:tc>
                  <a:txBody>
                    <a:bodyPr/>
                    <a:lstStyle/>
                    <a:p>
                      <a:pPr algn="ctr"/>
                      <a:r>
                        <a:rPr lang="en-US" dirty="0"/>
                        <a:t>WASO</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↓44.4’ </a:t>
                      </a:r>
                      <a:r>
                        <a:rPr lang="en-US" sz="2000" dirty="0"/>
                        <a:t>: </a:t>
                      </a:r>
                      <a:r>
                        <a:rPr lang="en-US" dirty="0"/>
                        <a:t>↓26’</a:t>
                      </a:r>
                    </a:p>
                    <a:p>
                      <a:pPr algn="ct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↓64.1% </a:t>
                      </a:r>
                      <a:r>
                        <a:rPr lang="en-US" sz="2000" dirty="0"/>
                        <a:t>:</a:t>
                      </a:r>
                      <a:r>
                        <a:rPr lang="en-US" dirty="0"/>
                        <a:t> ↓56%</a:t>
                      </a:r>
                    </a:p>
                  </a:txBody>
                  <a:tcPr/>
                </a:tc>
                <a:extLst>
                  <a:ext uri="{0D108BD9-81ED-4DB2-BD59-A6C34878D82A}">
                    <a16:rowId xmlns:a16="http://schemas.microsoft.com/office/drawing/2014/main" val="10003"/>
                  </a:ext>
                </a:extLst>
              </a:tr>
              <a:tr h="370840">
                <a:tc>
                  <a:txBody>
                    <a:bodyPr/>
                    <a:lstStyle/>
                    <a:p>
                      <a:pPr algn="ctr"/>
                      <a:r>
                        <a:rPr lang="en-US" dirty="0"/>
                        <a:t>TST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↑32’ </a:t>
                      </a:r>
                      <a:r>
                        <a:rPr lang="en-US" sz="2000" dirty="0"/>
                        <a:t>:</a:t>
                      </a:r>
                      <a:r>
                        <a:rPr lang="en-US" baseline="0" dirty="0"/>
                        <a:t> </a:t>
                      </a:r>
                      <a:r>
                        <a:rPr lang="en-US" dirty="0"/>
                        <a:t>↑7.6’</a:t>
                      </a:r>
                    </a:p>
                    <a:p>
                      <a:pPr algn="ctr"/>
                      <a:endParaRPr lang="en-US" dirty="0"/>
                    </a:p>
                  </a:txBody>
                  <a:tcPr/>
                </a:tc>
                <a:tc>
                  <a:txBody>
                    <a:bodyPr/>
                    <a:lstStyle/>
                    <a:p>
                      <a:pPr algn="ctr"/>
                      <a:r>
                        <a:rPr lang="en-US" dirty="0"/>
                        <a:t>↑8.1%</a:t>
                      </a:r>
                      <a:r>
                        <a:rPr lang="en-US" sz="2000" dirty="0"/>
                        <a:t> : </a:t>
                      </a:r>
                      <a:r>
                        <a:rPr lang="en-US" dirty="0"/>
                        <a:t>↑6%</a:t>
                      </a:r>
                    </a:p>
                  </a:txBody>
                  <a:tcPr/>
                </a:tc>
                <a:extLst>
                  <a:ext uri="{0D108BD9-81ED-4DB2-BD59-A6C34878D82A}">
                    <a16:rowId xmlns:a16="http://schemas.microsoft.com/office/drawing/2014/main" val="10004"/>
                  </a:ext>
                </a:extLst>
              </a:tr>
              <a:tr h="370840">
                <a:tc>
                  <a:txBody>
                    <a:bodyPr/>
                    <a:lstStyle/>
                    <a:p>
                      <a:pPr algn="ctr"/>
                      <a:r>
                        <a:rPr lang="en-US" dirty="0"/>
                        <a:t>SE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↑17.7% </a:t>
                      </a:r>
                      <a:r>
                        <a:rPr lang="en-US" sz="2000" dirty="0"/>
                        <a:t>:</a:t>
                      </a:r>
                      <a:r>
                        <a:rPr lang="en-US" dirty="0"/>
                        <a:t> ↑9.9%</a:t>
                      </a:r>
                    </a:p>
                    <a:p>
                      <a:pPr algn="ctr"/>
                      <a:endParaRPr lang="en-US" dirty="0"/>
                    </a:p>
                  </a:txBody>
                  <a:tcPr/>
                </a:tc>
                <a:tc>
                  <a:txBody>
                    <a:bodyPr/>
                    <a:lstStyle/>
                    <a:p>
                      <a:pPr algn="ctr"/>
                      <a:endParaRPr lang="en-US" dirty="0"/>
                    </a:p>
                  </a:txBody>
                  <a:tcPr/>
                </a:tc>
                <a:extLst>
                  <a:ext uri="{0D108BD9-81ED-4DB2-BD59-A6C34878D82A}">
                    <a16:rowId xmlns:a16="http://schemas.microsoft.com/office/drawing/2014/main" val="10005"/>
                  </a:ext>
                </a:extLst>
              </a:tr>
            </a:tbl>
          </a:graphicData>
        </a:graphic>
      </p:graphicFrame>
      <p:sp>
        <p:nvSpPr>
          <p:cNvPr id="6" name="TextBox 5"/>
          <p:cNvSpPr txBox="1"/>
          <p:nvPr/>
        </p:nvSpPr>
        <p:spPr>
          <a:xfrm>
            <a:off x="1751012" y="5334000"/>
            <a:ext cx="8212347" cy="1200329"/>
          </a:xfrm>
          <a:prstGeom prst="rect">
            <a:avLst/>
          </a:prstGeom>
          <a:noFill/>
        </p:spPr>
        <p:txBody>
          <a:bodyPr wrap="square" rtlCol="0">
            <a:spAutoFit/>
          </a:bodyPr>
          <a:lstStyle/>
          <a:p>
            <a:r>
              <a:rPr lang="en-US" sz="1200" dirty="0" err="1"/>
              <a:t>Trauer</a:t>
            </a:r>
            <a:r>
              <a:rPr lang="en-US" sz="1200" dirty="0"/>
              <a:t> JM, </a:t>
            </a:r>
            <a:r>
              <a:rPr lang="en-US" sz="1200" dirty="0" err="1"/>
              <a:t>Quian</a:t>
            </a:r>
            <a:r>
              <a:rPr lang="en-US" sz="1200" dirty="0"/>
              <a:t> MY, Doyle JS, </a:t>
            </a:r>
            <a:r>
              <a:rPr lang="en-US" sz="1200" dirty="0" err="1"/>
              <a:t>Rajarathnam</a:t>
            </a:r>
            <a:r>
              <a:rPr lang="en-US" sz="1200" dirty="0"/>
              <a:t> SMW, </a:t>
            </a:r>
            <a:r>
              <a:rPr lang="en-US" sz="1200" dirty="0" err="1"/>
              <a:t>Cunnington</a:t>
            </a:r>
            <a:r>
              <a:rPr lang="en-US" sz="1200" dirty="0"/>
              <a:t> D. Cognitive Behavioral Therapy for Chronic Insomnia: A Systematic Review and Meta-analysis. Annals of Internal Medicine. 2015; 163; 191-204.</a:t>
            </a:r>
          </a:p>
          <a:p>
            <a:endParaRPr lang="en-US" sz="1200" dirty="0"/>
          </a:p>
          <a:p>
            <a:r>
              <a:rPr lang="en-US" sz="1200" dirty="0"/>
              <a:t>Smith MT, Perlis ML, Park A, Smith MS, Pennington J, Giles DE, </a:t>
            </a:r>
            <a:r>
              <a:rPr lang="en-US" sz="1200" dirty="0" err="1"/>
              <a:t>Buysse</a:t>
            </a:r>
            <a:r>
              <a:rPr lang="en-US" sz="1200" dirty="0"/>
              <a:t> DJ. Comparative Meta-Analysis of Pharmacotherapy and Behavior Therapy for Persistent Insomnia. American Journal of Psychiatry. 2002. 159; 5-11.</a:t>
            </a:r>
          </a:p>
        </p:txBody>
      </p:sp>
      <p:sp>
        <p:nvSpPr>
          <p:cNvPr id="8" name="Slide Number Placeholder 7"/>
          <p:cNvSpPr>
            <a:spLocks noGrp="1"/>
          </p:cNvSpPr>
          <p:nvPr>
            <p:ph type="sldNum" sz="quarter" idx="12"/>
          </p:nvPr>
        </p:nvSpPr>
        <p:spPr>
          <a:xfrm>
            <a:off x="20055" y="6584951"/>
            <a:ext cx="990601" cy="273049"/>
          </a:xfrm>
        </p:spPr>
        <p:txBody>
          <a:bodyPr/>
          <a:lstStyle/>
          <a:p>
            <a:pPr algn="l"/>
            <a:fld id="{E5137D0E-4A4F-4307-8994-C1891D747D59}" type="slidenum">
              <a:rPr lang="en-US" smtClean="0"/>
              <a:pPr algn="l"/>
              <a:t>85</a:t>
            </a:fld>
            <a:endParaRPr lang="en-US" dirty="0"/>
          </a:p>
        </p:txBody>
      </p:sp>
    </p:spTree>
    <p:extLst>
      <p:ext uri="{BB962C8B-B14F-4D97-AF65-F5344CB8AC3E}">
        <p14:creationId xmlns:p14="http://schemas.microsoft.com/office/powerpoint/2010/main" val="484355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Our Outcomes on Questionnaires</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graphicFrame>
        <p:nvGraphicFramePr>
          <p:cNvPr id="4" name="Content Placeholder 3"/>
          <p:cNvGraphicFramePr>
            <a:graphicFrameLocks/>
          </p:cNvGraphicFramePr>
          <p:nvPr>
            <p:extLst>
              <p:ext uri="{D42A27DB-BD31-4B8C-83A1-F6EECF244321}">
                <p14:modId xmlns:p14="http://schemas.microsoft.com/office/powerpoint/2010/main" val="4097598062"/>
              </p:ext>
            </p:extLst>
          </p:nvPr>
        </p:nvGraphicFramePr>
        <p:xfrm>
          <a:off x="1459454" y="1600201"/>
          <a:ext cx="8902157" cy="3980035"/>
        </p:xfrm>
        <a:graphic>
          <a:graphicData uri="http://schemas.openxmlformats.org/drawingml/2006/table">
            <a:tbl>
              <a:tblPr firstRow="1" bandRow="1">
                <a:tableStyleId>{073A0DAA-6AF3-43AB-8588-CEC1D06C72B9}</a:tableStyleId>
              </a:tblPr>
              <a:tblGrid>
                <a:gridCol w="3648578">
                  <a:extLst>
                    <a:ext uri="{9D8B030D-6E8A-4147-A177-3AD203B41FA5}">
                      <a16:colId xmlns:a16="http://schemas.microsoft.com/office/drawing/2014/main" val="20000"/>
                    </a:ext>
                  </a:extLst>
                </a:gridCol>
                <a:gridCol w="2023593">
                  <a:extLst>
                    <a:ext uri="{9D8B030D-6E8A-4147-A177-3AD203B41FA5}">
                      <a16:colId xmlns:a16="http://schemas.microsoft.com/office/drawing/2014/main" val="20001"/>
                    </a:ext>
                  </a:extLst>
                </a:gridCol>
                <a:gridCol w="2072893">
                  <a:extLst>
                    <a:ext uri="{9D8B030D-6E8A-4147-A177-3AD203B41FA5}">
                      <a16:colId xmlns:a16="http://schemas.microsoft.com/office/drawing/2014/main" val="20002"/>
                    </a:ext>
                  </a:extLst>
                </a:gridCol>
                <a:gridCol w="1157093">
                  <a:extLst>
                    <a:ext uri="{9D8B030D-6E8A-4147-A177-3AD203B41FA5}">
                      <a16:colId xmlns:a16="http://schemas.microsoft.com/office/drawing/2014/main" val="20003"/>
                    </a:ext>
                  </a:extLst>
                </a:gridCol>
              </a:tblGrid>
              <a:tr h="418968">
                <a:tc>
                  <a:txBody>
                    <a:bodyPr/>
                    <a:lstStyle/>
                    <a:p>
                      <a:pPr algn="ctr"/>
                      <a:endParaRPr lang="en-US" dirty="0"/>
                    </a:p>
                  </a:txBody>
                  <a:tcPr/>
                </a:tc>
                <a:tc>
                  <a:txBody>
                    <a:bodyPr/>
                    <a:lstStyle/>
                    <a:p>
                      <a:pPr algn="ctr"/>
                      <a:r>
                        <a:rPr lang="en-US" dirty="0"/>
                        <a:t>Pre-Treatment</a:t>
                      </a:r>
                    </a:p>
                  </a:txBody>
                  <a:tcPr/>
                </a:tc>
                <a:tc>
                  <a:txBody>
                    <a:bodyPr/>
                    <a:lstStyle/>
                    <a:p>
                      <a:pPr algn="ctr"/>
                      <a:r>
                        <a:rPr lang="en-US" dirty="0"/>
                        <a:t>Post-Treatment</a:t>
                      </a:r>
                    </a:p>
                  </a:txBody>
                  <a:tcPr/>
                </a:tc>
                <a:tc>
                  <a:txBody>
                    <a:bodyPr/>
                    <a:lstStyle/>
                    <a:p>
                      <a:pPr algn="ctr"/>
                      <a:r>
                        <a:rPr lang="en-US" dirty="0"/>
                        <a:t>Change</a:t>
                      </a:r>
                    </a:p>
                  </a:txBody>
                  <a:tcPr/>
                </a:tc>
                <a:extLst>
                  <a:ext uri="{0D108BD9-81ED-4DB2-BD59-A6C34878D82A}">
                    <a16:rowId xmlns:a16="http://schemas.microsoft.com/office/drawing/2014/main" val="10000"/>
                  </a:ext>
                </a:extLst>
              </a:tr>
              <a:tr h="418968">
                <a:tc>
                  <a:txBody>
                    <a:bodyPr/>
                    <a:lstStyle/>
                    <a:p>
                      <a:pPr algn="ctr"/>
                      <a:r>
                        <a:rPr lang="en-US" dirty="0"/>
                        <a:t>Insomnia Severity Index</a:t>
                      </a:r>
                    </a:p>
                  </a:txBody>
                  <a:tcPr/>
                </a:tc>
                <a:tc>
                  <a:txBody>
                    <a:bodyPr/>
                    <a:lstStyle/>
                    <a:p>
                      <a:pPr algn="ctr"/>
                      <a:r>
                        <a:rPr lang="en-US" dirty="0"/>
                        <a:t>17.6</a:t>
                      </a:r>
                    </a:p>
                  </a:txBody>
                  <a:tcPr/>
                </a:tc>
                <a:tc>
                  <a:txBody>
                    <a:bodyPr/>
                    <a:lstStyle/>
                    <a:p>
                      <a:pPr algn="ctr"/>
                      <a:r>
                        <a:rPr lang="en-US" dirty="0"/>
                        <a:t>6.7</a:t>
                      </a:r>
                    </a:p>
                  </a:txBody>
                  <a:tcPr/>
                </a:tc>
                <a:tc>
                  <a:txBody>
                    <a:bodyPr/>
                    <a:lstStyle/>
                    <a:p>
                      <a:pPr algn="ctr"/>
                      <a:r>
                        <a:rPr lang="en-US" dirty="0"/>
                        <a:t>↓ 10.9</a:t>
                      </a:r>
                    </a:p>
                  </a:txBody>
                  <a:tcPr/>
                </a:tc>
                <a:extLst>
                  <a:ext uri="{0D108BD9-81ED-4DB2-BD59-A6C34878D82A}">
                    <a16:rowId xmlns:a16="http://schemas.microsoft.com/office/drawing/2014/main" val="10001"/>
                  </a:ext>
                </a:extLst>
              </a:tr>
              <a:tr h="418968">
                <a:tc>
                  <a:txBody>
                    <a:bodyPr/>
                    <a:lstStyle/>
                    <a:p>
                      <a:pPr algn="ctr"/>
                      <a:r>
                        <a:rPr lang="en-US" dirty="0"/>
                        <a:t>GAD-7</a:t>
                      </a:r>
                    </a:p>
                  </a:txBody>
                  <a:tcPr/>
                </a:tc>
                <a:tc>
                  <a:txBody>
                    <a:bodyPr/>
                    <a:lstStyle/>
                    <a:p>
                      <a:pPr algn="ctr"/>
                      <a:r>
                        <a:rPr lang="en-US" dirty="0"/>
                        <a:t>6.8</a:t>
                      </a:r>
                    </a:p>
                  </a:txBody>
                  <a:tcPr/>
                </a:tc>
                <a:tc>
                  <a:txBody>
                    <a:bodyPr/>
                    <a:lstStyle/>
                    <a:p>
                      <a:pPr algn="ctr"/>
                      <a:r>
                        <a:rPr lang="en-US" dirty="0"/>
                        <a:t>3.4</a:t>
                      </a:r>
                    </a:p>
                  </a:txBody>
                  <a:tcPr/>
                </a:tc>
                <a:tc>
                  <a:txBody>
                    <a:bodyPr/>
                    <a:lstStyle/>
                    <a:p>
                      <a:pPr algn="ctr"/>
                      <a:r>
                        <a:rPr lang="en-US" dirty="0"/>
                        <a:t> ↓ 3.4</a:t>
                      </a:r>
                    </a:p>
                  </a:txBody>
                  <a:tcPr/>
                </a:tc>
                <a:extLst>
                  <a:ext uri="{0D108BD9-81ED-4DB2-BD59-A6C34878D82A}">
                    <a16:rowId xmlns:a16="http://schemas.microsoft.com/office/drawing/2014/main" val="10002"/>
                  </a:ext>
                </a:extLst>
              </a:tr>
              <a:tr h="418968">
                <a:tc>
                  <a:txBody>
                    <a:bodyPr/>
                    <a:lstStyle/>
                    <a:p>
                      <a:pPr algn="ctr"/>
                      <a:r>
                        <a:rPr lang="en-US" dirty="0"/>
                        <a:t>PHQ-9</a:t>
                      </a:r>
                    </a:p>
                  </a:txBody>
                  <a:tcPr/>
                </a:tc>
                <a:tc>
                  <a:txBody>
                    <a:bodyPr/>
                    <a:lstStyle/>
                    <a:p>
                      <a:pPr algn="ctr"/>
                      <a:r>
                        <a:rPr lang="en-US" dirty="0"/>
                        <a:t>9.1</a:t>
                      </a:r>
                    </a:p>
                  </a:txBody>
                  <a:tcPr/>
                </a:tc>
                <a:tc>
                  <a:txBody>
                    <a:bodyPr/>
                    <a:lstStyle/>
                    <a:p>
                      <a:pPr algn="ctr"/>
                      <a:r>
                        <a:rPr lang="en-US" dirty="0"/>
                        <a:t>4.1</a:t>
                      </a:r>
                    </a:p>
                  </a:txBody>
                  <a:tcPr/>
                </a:tc>
                <a:tc>
                  <a:txBody>
                    <a:bodyPr/>
                    <a:lstStyle/>
                    <a:p>
                      <a:pPr algn="ctr"/>
                      <a:r>
                        <a:rPr lang="en-US" dirty="0"/>
                        <a:t>↓ 5</a:t>
                      </a:r>
                    </a:p>
                  </a:txBody>
                  <a:tcPr/>
                </a:tc>
                <a:extLst>
                  <a:ext uri="{0D108BD9-81ED-4DB2-BD59-A6C34878D82A}">
                    <a16:rowId xmlns:a16="http://schemas.microsoft.com/office/drawing/2014/main" val="10003"/>
                  </a:ext>
                </a:extLst>
              </a:tr>
              <a:tr h="723151">
                <a:tc>
                  <a:txBody>
                    <a:bodyPr/>
                    <a:lstStyle/>
                    <a:p>
                      <a:pPr algn="ctr"/>
                      <a:r>
                        <a:rPr lang="en-US" dirty="0"/>
                        <a:t>Fatigue</a:t>
                      </a:r>
                      <a:r>
                        <a:rPr lang="en-US" baseline="0" dirty="0"/>
                        <a:t> Symptom Inventory -</a:t>
                      </a:r>
                    </a:p>
                    <a:p>
                      <a:pPr algn="ctr"/>
                      <a:r>
                        <a:rPr lang="en-US" baseline="0" dirty="0"/>
                        <a:t>Total Disruption Index</a:t>
                      </a:r>
                      <a:endParaRPr lang="en-US" dirty="0"/>
                    </a:p>
                  </a:txBody>
                  <a:tcPr/>
                </a:tc>
                <a:tc>
                  <a:txBody>
                    <a:bodyPr/>
                    <a:lstStyle/>
                    <a:p>
                      <a:pPr algn="ctr"/>
                      <a:r>
                        <a:rPr lang="en-US" dirty="0"/>
                        <a:t>27.2</a:t>
                      </a:r>
                    </a:p>
                  </a:txBody>
                  <a:tcPr/>
                </a:tc>
                <a:tc>
                  <a:txBody>
                    <a:bodyPr/>
                    <a:lstStyle/>
                    <a:p>
                      <a:pPr algn="ctr"/>
                      <a:r>
                        <a:rPr lang="en-US" dirty="0"/>
                        <a:t>10.7</a:t>
                      </a:r>
                    </a:p>
                  </a:txBody>
                  <a:tcPr/>
                </a:tc>
                <a:tc>
                  <a:txBody>
                    <a:bodyPr/>
                    <a:lstStyle/>
                    <a:p>
                      <a:pPr algn="ctr"/>
                      <a:r>
                        <a:rPr lang="en-US" dirty="0"/>
                        <a:t>↓ 16.5</a:t>
                      </a:r>
                    </a:p>
                  </a:txBody>
                  <a:tcPr/>
                </a:tc>
                <a:extLst>
                  <a:ext uri="{0D108BD9-81ED-4DB2-BD59-A6C34878D82A}">
                    <a16:rowId xmlns:a16="http://schemas.microsoft.com/office/drawing/2014/main" val="10004"/>
                  </a:ext>
                </a:extLst>
              </a:tr>
              <a:tr h="723151">
                <a:tc>
                  <a:txBody>
                    <a:bodyPr/>
                    <a:lstStyle/>
                    <a:p>
                      <a:pPr algn="ctr"/>
                      <a:r>
                        <a:rPr lang="en-US" dirty="0"/>
                        <a:t>Distress in the past week (0-10)</a:t>
                      </a:r>
                    </a:p>
                  </a:txBody>
                  <a:tcPr/>
                </a:tc>
                <a:tc>
                  <a:txBody>
                    <a:bodyPr/>
                    <a:lstStyle/>
                    <a:p>
                      <a:pPr algn="ctr"/>
                      <a:r>
                        <a:rPr lang="en-US" dirty="0"/>
                        <a:t>4.6</a:t>
                      </a:r>
                    </a:p>
                  </a:txBody>
                  <a:tcPr/>
                </a:tc>
                <a:tc>
                  <a:txBody>
                    <a:bodyPr/>
                    <a:lstStyle/>
                    <a:p>
                      <a:pPr algn="ctr"/>
                      <a:r>
                        <a:rPr lang="en-US" dirty="0"/>
                        <a:t>2.7</a:t>
                      </a:r>
                    </a:p>
                  </a:txBody>
                  <a:tcPr/>
                </a:tc>
                <a:tc>
                  <a:txBody>
                    <a:bodyPr/>
                    <a:lstStyle/>
                    <a:p>
                      <a:pPr algn="ctr"/>
                      <a:r>
                        <a:rPr lang="en-US" dirty="0"/>
                        <a:t>↓ 1.9</a:t>
                      </a:r>
                    </a:p>
                  </a:txBody>
                  <a:tcPr/>
                </a:tc>
                <a:extLst>
                  <a:ext uri="{0D108BD9-81ED-4DB2-BD59-A6C34878D82A}">
                    <a16:rowId xmlns:a16="http://schemas.microsoft.com/office/drawing/2014/main" val="10005"/>
                  </a:ext>
                </a:extLst>
              </a:tr>
              <a:tr h="418968">
                <a:tc>
                  <a:txBody>
                    <a:bodyPr/>
                    <a:lstStyle/>
                    <a:p>
                      <a:pPr algn="ctr"/>
                      <a:r>
                        <a:rPr lang="en-US" dirty="0"/>
                        <a:t>Sleep</a:t>
                      </a:r>
                      <a:r>
                        <a:rPr lang="en-US" baseline="0" dirty="0"/>
                        <a:t> Quality (0-10)</a:t>
                      </a:r>
                      <a:endParaRPr lang="en-US" dirty="0"/>
                    </a:p>
                  </a:txBody>
                  <a:tcPr/>
                </a:tc>
                <a:tc>
                  <a:txBody>
                    <a:bodyPr/>
                    <a:lstStyle/>
                    <a:p>
                      <a:pPr algn="ctr"/>
                      <a:r>
                        <a:rPr lang="en-US" dirty="0"/>
                        <a:t>4.1</a:t>
                      </a:r>
                    </a:p>
                  </a:txBody>
                  <a:tcPr/>
                </a:tc>
                <a:tc>
                  <a:txBody>
                    <a:bodyPr/>
                    <a:lstStyle/>
                    <a:p>
                      <a:pPr algn="ctr"/>
                      <a:r>
                        <a:rPr lang="en-US" dirty="0"/>
                        <a:t>7.3</a:t>
                      </a:r>
                    </a:p>
                  </a:txBody>
                  <a:tcPr/>
                </a:tc>
                <a:tc>
                  <a:txBody>
                    <a:bodyPr/>
                    <a:lstStyle/>
                    <a:p>
                      <a:pPr algn="ctr"/>
                      <a:r>
                        <a:rPr lang="en-US" dirty="0"/>
                        <a:t>↑ 3.2</a:t>
                      </a:r>
                    </a:p>
                  </a:txBody>
                  <a:tcPr/>
                </a:tc>
                <a:extLst>
                  <a:ext uri="{0D108BD9-81ED-4DB2-BD59-A6C34878D82A}">
                    <a16:rowId xmlns:a16="http://schemas.microsoft.com/office/drawing/2014/main" val="10006"/>
                  </a:ext>
                </a:extLst>
              </a:tr>
              <a:tr h="438893">
                <a:tc>
                  <a:txBody>
                    <a:bodyPr/>
                    <a:lstStyle/>
                    <a:p>
                      <a:pPr algn="ctr"/>
                      <a:r>
                        <a:rPr lang="en-US" dirty="0"/>
                        <a:t>Epworth Sleepiness</a:t>
                      </a:r>
                      <a:r>
                        <a:rPr lang="en-US" baseline="0" dirty="0"/>
                        <a:t> Scale</a:t>
                      </a:r>
                      <a:endParaRPr lang="en-US" dirty="0"/>
                    </a:p>
                  </a:txBody>
                  <a:tcPr/>
                </a:tc>
                <a:tc>
                  <a:txBody>
                    <a:bodyPr/>
                    <a:lstStyle/>
                    <a:p>
                      <a:pPr algn="ctr"/>
                      <a:r>
                        <a:rPr lang="en-US" dirty="0"/>
                        <a:t>7.2</a:t>
                      </a:r>
                    </a:p>
                  </a:txBody>
                  <a:tcPr/>
                </a:tc>
                <a:tc>
                  <a:txBody>
                    <a:bodyPr/>
                    <a:lstStyle/>
                    <a:p>
                      <a:pPr algn="ctr"/>
                      <a:r>
                        <a:rPr lang="en-US" dirty="0"/>
                        <a:t>5.2</a:t>
                      </a:r>
                    </a:p>
                  </a:txBody>
                  <a:tcPr/>
                </a:tc>
                <a:tc>
                  <a:txBody>
                    <a:bodyPr/>
                    <a:lstStyle/>
                    <a:p>
                      <a:pPr algn="ctr"/>
                      <a:r>
                        <a:rPr lang="en-US" dirty="0"/>
                        <a:t>↓ 2</a:t>
                      </a:r>
                    </a:p>
                  </a:txBody>
                  <a:tcPr/>
                </a:tc>
                <a:extLst>
                  <a:ext uri="{0D108BD9-81ED-4DB2-BD59-A6C34878D82A}">
                    <a16:rowId xmlns:a16="http://schemas.microsoft.com/office/drawing/2014/main" val="10007"/>
                  </a:ext>
                </a:extLst>
              </a:tr>
            </a:tbl>
          </a:graphicData>
        </a:graphic>
      </p:graphicFrame>
      <p:sp>
        <p:nvSpPr>
          <p:cNvPr id="5" name="TextBox 4"/>
          <p:cNvSpPr txBox="1"/>
          <p:nvPr/>
        </p:nvSpPr>
        <p:spPr>
          <a:xfrm>
            <a:off x="1141412" y="5869732"/>
            <a:ext cx="8824912" cy="307777"/>
          </a:xfrm>
          <a:prstGeom prst="rect">
            <a:avLst/>
          </a:prstGeom>
          <a:noFill/>
        </p:spPr>
        <p:txBody>
          <a:bodyPr wrap="square" rtlCol="0">
            <a:spAutoFit/>
          </a:bodyPr>
          <a:lstStyle/>
          <a:p>
            <a:r>
              <a:rPr lang="en-US" sz="1400" dirty="0"/>
              <a:t>Fatigue Symptom Inventory, </a:t>
            </a:r>
            <a:r>
              <a:rPr lang="en-US" sz="1400" dirty="0" err="1"/>
              <a:t>Moffit</a:t>
            </a:r>
            <a:r>
              <a:rPr lang="en-US" sz="1400" dirty="0"/>
              <a:t> Cancer Center and University of South Florida, Tampa, FL ©1998</a:t>
            </a:r>
          </a:p>
        </p:txBody>
      </p:sp>
      <p:sp>
        <p:nvSpPr>
          <p:cNvPr id="8" name="Slide Number Placeholder 7"/>
          <p:cNvSpPr>
            <a:spLocks noGrp="1"/>
          </p:cNvSpPr>
          <p:nvPr>
            <p:ph type="sldNum" sz="quarter" idx="12"/>
          </p:nvPr>
        </p:nvSpPr>
        <p:spPr>
          <a:xfrm>
            <a:off x="0" y="6612455"/>
            <a:ext cx="990601" cy="273049"/>
          </a:xfrm>
        </p:spPr>
        <p:txBody>
          <a:bodyPr/>
          <a:lstStyle/>
          <a:p>
            <a:pPr algn="l"/>
            <a:fld id="{E5137D0E-4A4F-4307-8994-C1891D747D59}" type="slidenum">
              <a:rPr lang="en-US" smtClean="0"/>
              <a:pPr algn="l"/>
              <a:t>86</a:t>
            </a:fld>
            <a:endParaRPr lang="en-US" dirty="0"/>
          </a:p>
        </p:txBody>
      </p:sp>
    </p:spTree>
    <p:extLst>
      <p:ext uri="{BB962C8B-B14F-4D97-AF65-F5344CB8AC3E}">
        <p14:creationId xmlns:p14="http://schemas.microsoft.com/office/powerpoint/2010/main" val="1677517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446212" y="2743200"/>
            <a:ext cx="9601200" cy="1143000"/>
          </a:xfrm>
        </p:spPr>
        <p:txBody>
          <a:bodyPr anchor="ctr">
            <a:normAutofit/>
          </a:bodyPr>
          <a:lstStyle/>
          <a:p>
            <a:pPr algn="ctr"/>
            <a:r>
              <a:rPr lang="en-US" sz="3600" dirty="0"/>
              <a:t>Initial Office Visit:</a:t>
            </a:r>
            <a:br>
              <a:rPr lang="en-US" sz="3600" dirty="0"/>
            </a:br>
            <a:r>
              <a:rPr lang="en-US" sz="3600" dirty="0"/>
              <a:t>Assessment of Insomnia</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6" name="Slide Number Placeholder 5"/>
          <p:cNvSpPr>
            <a:spLocks noGrp="1"/>
          </p:cNvSpPr>
          <p:nvPr>
            <p:ph type="sldNum" sz="quarter" idx="12"/>
          </p:nvPr>
        </p:nvSpPr>
        <p:spPr>
          <a:xfrm>
            <a:off x="20055" y="6584951"/>
            <a:ext cx="990601" cy="273049"/>
          </a:xfrm>
        </p:spPr>
        <p:txBody>
          <a:bodyPr/>
          <a:lstStyle/>
          <a:p>
            <a:pPr algn="l"/>
            <a:fld id="{E5137D0E-4A4F-4307-8994-C1891D747D59}" type="slidenum">
              <a:rPr lang="en-US" smtClean="0"/>
              <a:pPr algn="l"/>
              <a:t>87</a:t>
            </a:fld>
            <a:endParaRPr lang="en-US" dirty="0"/>
          </a:p>
        </p:txBody>
      </p:sp>
    </p:spTree>
    <p:extLst>
      <p:ext uri="{BB962C8B-B14F-4D97-AF65-F5344CB8AC3E}">
        <p14:creationId xmlns:p14="http://schemas.microsoft.com/office/powerpoint/2010/main" val="3752498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3"/>
          </p:nvPr>
        </p:nvSpPr>
        <p:spPr>
          <a:xfrm>
            <a:off x="760413" y="1447800"/>
            <a:ext cx="10591800" cy="4706095"/>
          </a:xfrm>
        </p:spPr>
        <p:txBody>
          <a:bodyPr>
            <a:normAutofit/>
          </a:bodyPr>
          <a:lstStyle/>
          <a:p>
            <a:r>
              <a:rPr lang="en-US" b="1" dirty="0"/>
              <a:t>Evaluate the sleep complaint</a:t>
            </a:r>
          </a:p>
          <a:p>
            <a:r>
              <a:rPr lang="en-US" b="1" dirty="0"/>
              <a:t>Provide Basic Information about Sleep</a:t>
            </a:r>
          </a:p>
          <a:p>
            <a:r>
              <a:rPr lang="en-US" b="1" dirty="0"/>
              <a:t>Make sure patient understands the evolution of their insomnia using the 3-P model</a:t>
            </a:r>
          </a:p>
          <a:p>
            <a:r>
              <a:rPr lang="en-US" b="1" dirty="0"/>
              <a:t>Discuss suitability for CBT-I</a:t>
            </a:r>
          </a:p>
          <a:p>
            <a:r>
              <a:rPr lang="en-US" b="1" dirty="0"/>
              <a:t>Discuss duration of treatment 4-10 sessions depending on adherence and response</a:t>
            </a:r>
          </a:p>
          <a:p>
            <a:endParaRPr lang="en-US" dirty="0"/>
          </a:p>
        </p:txBody>
      </p:sp>
      <p:sp>
        <p:nvSpPr>
          <p:cNvPr id="3" name="Slide Number Placeholder 2"/>
          <p:cNvSpPr>
            <a:spLocks noGrp="1"/>
          </p:cNvSpPr>
          <p:nvPr>
            <p:ph type="sldNum" sz="quarter" idx="4"/>
          </p:nvPr>
        </p:nvSpPr>
        <p:spPr/>
        <p:txBody>
          <a:bodyPr/>
          <a:lstStyle/>
          <a:p>
            <a:fld id="{0B454402-1050-DD4D-8113-F1BC161B592E}" type="slidenum">
              <a:rPr lang="en-US" smtClean="0"/>
              <a:pPr/>
              <a:t>88</a:t>
            </a:fld>
            <a:endParaRPr lang="en-US" dirty="0"/>
          </a:p>
        </p:txBody>
      </p:sp>
      <p:sp>
        <p:nvSpPr>
          <p:cNvPr id="4" name="Title 3"/>
          <p:cNvSpPr>
            <a:spLocks noGrp="1"/>
          </p:cNvSpPr>
          <p:nvPr>
            <p:ph type="title"/>
          </p:nvPr>
        </p:nvSpPr>
        <p:spPr/>
        <p:txBody>
          <a:bodyPr/>
          <a:lstStyle/>
          <a:p>
            <a:r>
              <a:rPr lang="en-US" dirty="0"/>
              <a:t>Initial Office Visit:  Summary of Tasks</a:t>
            </a:r>
          </a:p>
        </p:txBody>
      </p:sp>
    </p:spTree>
    <p:extLst>
      <p:ext uri="{BB962C8B-B14F-4D97-AF65-F5344CB8AC3E}">
        <p14:creationId xmlns:p14="http://schemas.microsoft.com/office/powerpoint/2010/main" val="3538466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dirty="0">
                <a:solidFill>
                  <a:srgbClr val="1F497D"/>
                </a:solidFill>
              </a:rPr>
              <a:t>Initial Office Visit: Summary of Tasks</a:t>
            </a:r>
            <a:endParaRPr lang="en-US" b="1" dirty="0">
              <a:solidFill>
                <a:schemeClr val="tx1"/>
              </a:solidFill>
            </a:endParaRPr>
          </a:p>
        </p:txBody>
      </p:sp>
      <p:sp>
        <p:nvSpPr>
          <p:cNvPr id="99331" name="Rectangle 3"/>
          <p:cNvSpPr>
            <a:spLocks noGrp="1" noChangeArrowheads="1"/>
          </p:cNvSpPr>
          <p:nvPr>
            <p:ph type="body" idx="1"/>
          </p:nvPr>
        </p:nvSpPr>
        <p:spPr/>
        <p:txBody>
          <a:bodyPr>
            <a:noAutofit/>
          </a:bodyPr>
          <a:lstStyle/>
          <a:p>
            <a:r>
              <a:rPr lang="en-US" b="1" dirty="0"/>
              <a:t>Assess Motivation</a:t>
            </a:r>
          </a:p>
          <a:p>
            <a:pPr lvl="1"/>
            <a:r>
              <a:rPr lang="en-US" dirty="0"/>
              <a:t>The patient's confidence in his/her own abilities to participate in therapy </a:t>
            </a:r>
          </a:p>
          <a:p>
            <a:pPr lvl="1"/>
            <a:r>
              <a:rPr lang="en-US" dirty="0"/>
              <a:t>Ability to tolerate treatment symptoms</a:t>
            </a:r>
          </a:p>
          <a:p>
            <a:pPr lvl="1"/>
            <a:r>
              <a:rPr lang="en-US" dirty="0"/>
              <a:t>Ability to understand behavioral interventions</a:t>
            </a:r>
          </a:p>
          <a:p>
            <a:pPr lvl="1"/>
            <a:r>
              <a:rPr lang="en-US" dirty="0"/>
              <a:t>Desired belief that behavioral changes can result in changes in the quality of sleep.</a:t>
            </a:r>
          </a:p>
          <a:p>
            <a:pPr lvl="1"/>
            <a:r>
              <a:rPr lang="en-US" dirty="0"/>
              <a:t>Perception that condition is organic and can only be addressed through medication</a:t>
            </a:r>
          </a:p>
          <a:p>
            <a:pPr lvl="1"/>
            <a:r>
              <a:rPr lang="en-US" dirty="0"/>
              <a:t>Previous evidence of success in changing behavior that resulted in positive outcome.</a:t>
            </a:r>
          </a:p>
        </p:txBody>
      </p:sp>
      <p:sp>
        <p:nvSpPr>
          <p:cNvPr id="4" name="Slide Number Placeholder 3"/>
          <p:cNvSpPr>
            <a:spLocks noGrp="1"/>
          </p:cNvSpPr>
          <p:nvPr>
            <p:ph type="sldNum" sz="quarter" idx="12"/>
          </p:nvPr>
        </p:nvSpPr>
        <p:spPr>
          <a:xfrm>
            <a:off x="0" y="6553200"/>
            <a:ext cx="990601" cy="273049"/>
          </a:xfrm>
        </p:spPr>
        <p:txBody>
          <a:bodyPr/>
          <a:lstStyle/>
          <a:p>
            <a:pPr algn="l"/>
            <a:fld id="{E5137D0E-4A4F-4307-8994-C1891D747D59}" type="slidenum">
              <a:rPr lang="en-US" smtClean="0"/>
              <a:pPr algn="l"/>
              <a:t>89</a:t>
            </a:fld>
            <a:endParaRPr lang="en-US"/>
          </a:p>
        </p:txBody>
      </p:sp>
    </p:spTree>
    <p:extLst>
      <p:ext uri="{BB962C8B-B14F-4D97-AF65-F5344CB8AC3E}">
        <p14:creationId xmlns:p14="http://schemas.microsoft.com/office/powerpoint/2010/main" val="3578177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9331">
                                            <p:txEl>
                                              <p:pRg st="1" end="1"/>
                                            </p:txEl>
                                          </p:spTgt>
                                        </p:tgtEl>
                                        <p:attrNameLst>
                                          <p:attrName>style.visibility</p:attrName>
                                        </p:attrNameLst>
                                      </p:cBhvr>
                                      <p:to>
                                        <p:strVal val="visible"/>
                                      </p:to>
                                    </p:set>
                                    <p:anim calcmode="lin" valueType="num">
                                      <p:cBhvr additive="base">
                                        <p:cTn id="7" dur="500" fill="hold"/>
                                        <p:tgtEl>
                                          <p:spTgt spid="9933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93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9331">
                                            <p:txEl>
                                              <p:pRg st="2" end="2"/>
                                            </p:txEl>
                                          </p:spTgt>
                                        </p:tgtEl>
                                        <p:attrNameLst>
                                          <p:attrName>style.visibility</p:attrName>
                                        </p:attrNameLst>
                                      </p:cBhvr>
                                      <p:to>
                                        <p:strVal val="visible"/>
                                      </p:to>
                                    </p:set>
                                    <p:anim calcmode="lin" valueType="num">
                                      <p:cBhvr additive="base">
                                        <p:cTn id="13" dur="500" fill="hold"/>
                                        <p:tgtEl>
                                          <p:spTgt spid="9933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933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9331">
                                            <p:txEl>
                                              <p:pRg st="3" end="3"/>
                                            </p:txEl>
                                          </p:spTgt>
                                        </p:tgtEl>
                                        <p:attrNameLst>
                                          <p:attrName>style.visibility</p:attrName>
                                        </p:attrNameLst>
                                      </p:cBhvr>
                                      <p:to>
                                        <p:strVal val="visible"/>
                                      </p:to>
                                    </p:set>
                                    <p:anim calcmode="lin" valueType="num">
                                      <p:cBhvr additive="base">
                                        <p:cTn id="19" dur="500" fill="hold"/>
                                        <p:tgtEl>
                                          <p:spTgt spid="9933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933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9331">
                                            <p:txEl>
                                              <p:pRg st="4" end="4"/>
                                            </p:txEl>
                                          </p:spTgt>
                                        </p:tgtEl>
                                        <p:attrNameLst>
                                          <p:attrName>style.visibility</p:attrName>
                                        </p:attrNameLst>
                                      </p:cBhvr>
                                      <p:to>
                                        <p:strVal val="visible"/>
                                      </p:to>
                                    </p:set>
                                    <p:anim calcmode="lin" valueType="num">
                                      <p:cBhvr additive="base">
                                        <p:cTn id="25" dur="500" fill="hold"/>
                                        <p:tgtEl>
                                          <p:spTgt spid="9933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933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9331">
                                            <p:txEl>
                                              <p:pRg st="5" end="5"/>
                                            </p:txEl>
                                          </p:spTgt>
                                        </p:tgtEl>
                                        <p:attrNameLst>
                                          <p:attrName>style.visibility</p:attrName>
                                        </p:attrNameLst>
                                      </p:cBhvr>
                                      <p:to>
                                        <p:strVal val="visible"/>
                                      </p:to>
                                    </p:set>
                                    <p:anim calcmode="lin" valueType="num">
                                      <p:cBhvr additive="base">
                                        <p:cTn id="31" dur="500" fill="hold"/>
                                        <p:tgtEl>
                                          <p:spTgt spid="99331">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933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9331">
                                            <p:txEl>
                                              <p:pRg st="6" end="6"/>
                                            </p:txEl>
                                          </p:spTgt>
                                        </p:tgtEl>
                                        <p:attrNameLst>
                                          <p:attrName>style.visibility</p:attrName>
                                        </p:attrNameLst>
                                      </p:cBhvr>
                                      <p:to>
                                        <p:strVal val="visible"/>
                                      </p:to>
                                    </p:set>
                                    <p:anim calcmode="lin" valueType="num">
                                      <p:cBhvr additive="base">
                                        <p:cTn id="37" dur="500" fill="hold"/>
                                        <p:tgtEl>
                                          <p:spTgt spid="99331">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933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598612" y="240713"/>
            <a:ext cx="9601200" cy="1143000"/>
          </a:xfrm>
        </p:spPr>
        <p:txBody>
          <a:bodyPr/>
          <a:lstStyle/>
          <a:p>
            <a:r>
              <a:rPr lang="en-US" dirty="0"/>
              <a:t>What is “normal” sleep?</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9814"/>
            <a:ext cx="1528665" cy="1528665"/>
          </a:xfrm>
          <a:prstGeom prst="rect">
            <a:avLst/>
          </a:prstGeom>
        </p:spPr>
      </p:pic>
      <p:sp>
        <p:nvSpPr>
          <p:cNvPr id="4" name="Rectangle 3">
            <a:extLst>
              <a:ext uri="{FF2B5EF4-FFF2-40B4-BE49-F238E27FC236}">
                <a16:creationId xmlns:a16="http://schemas.microsoft.com/office/drawing/2014/main" id="{34C5EB88-EAA4-4A4C-9A71-4B0BBEB000B7}"/>
              </a:ext>
            </a:extLst>
          </p:cNvPr>
          <p:cNvSpPr txBox="1">
            <a:spLocks noChangeArrowheads="1"/>
          </p:cNvSpPr>
          <p:nvPr/>
        </p:nvSpPr>
        <p:spPr>
          <a:xfrm>
            <a:off x="1370013" y="1447800"/>
            <a:ext cx="5334000" cy="5169487"/>
          </a:xfrm>
          <a:prstGeom prst="rect">
            <a:avLst/>
          </a:prstGeom>
        </p:spPr>
        <p:txBody>
          <a:bodyPr vert="horz" lIns="91440" tIns="45720" rIns="91440" bIns="45720" rtlCol="0">
            <a:normAutofit/>
          </a:bodyPr>
          <a:lstStyle>
            <a:lvl1pPr marL="223838" indent="-223838" algn="l" defTabSz="914400" rtl="0" eaLnBrk="1" latinLnBrk="0" hangingPunct="1">
              <a:lnSpc>
                <a:spcPct val="90000"/>
              </a:lnSpc>
              <a:spcBef>
                <a:spcPts val="1800"/>
              </a:spcBef>
              <a:buClr>
                <a:schemeClr val="accent2"/>
              </a:buClr>
              <a:buFont typeface="Arial" pitchFamily="34" charset="0"/>
              <a:buChar char="•"/>
              <a:defRPr sz="2000" kern="1200">
                <a:solidFill>
                  <a:schemeClr val="tx1"/>
                </a:solidFill>
                <a:latin typeface="+mn-lt"/>
                <a:ea typeface="+mn-ea"/>
                <a:cs typeface="+mn-cs"/>
              </a:defRPr>
            </a:lvl1pPr>
            <a:lvl2pPr marL="502920" indent="-223838" algn="l" defTabSz="914400" rtl="0" eaLnBrk="1" latinLnBrk="0" hangingPunct="1">
              <a:lnSpc>
                <a:spcPct val="90000"/>
              </a:lnSpc>
              <a:spcBef>
                <a:spcPts val="800"/>
              </a:spcBef>
              <a:buClr>
                <a:schemeClr val="accent2"/>
              </a:buClr>
              <a:buFont typeface="Arial" pitchFamily="34" charset="0"/>
              <a:buChar char="–"/>
              <a:defRPr sz="1800" kern="1200">
                <a:solidFill>
                  <a:schemeClr val="tx1"/>
                </a:solidFill>
                <a:latin typeface="+mn-lt"/>
                <a:ea typeface="+mn-ea"/>
                <a:cs typeface="+mn-cs"/>
              </a:defRPr>
            </a:lvl2pPr>
            <a:lvl3pPr marL="741363" indent="-17145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3pPr>
            <a:lvl4pPr marL="9667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4pPr>
            <a:lvl5pPr marL="12080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5pPr>
            <a:lvl6pPr marL="1444752"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6pPr>
            <a:lvl7pPr marL="1682496"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7pPr>
            <a:lvl8pPr marL="1920240"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8pPr>
            <a:lvl9pPr marL="2157984"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9pPr>
          </a:lstStyle>
          <a:p>
            <a:pPr marL="0" indent="0">
              <a:buNone/>
            </a:pPr>
            <a:r>
              <a:rPr lang="en-US" sz="3600" dirty="0"/>
              <a:t> Total sleep need varies.  </a:t>
            </a:r>
          </a:p>
          <a:p>
            <a:r>
              <a:rPr lang="en-US" sz="2900" dirty="0"/>
              <a:t>Normal sleep makes us feel relatively rested</a:t>
            </a:r>
          </a:p>
          <a:p>
            <a:r>
              <a:rPr lang="en-US" sz="2900" dirty="0"/>
              <a:t>“Short sleepers” may need less than 5 hours</a:t>
            </a:r>
          </a:p>
          <a:p>
            <a:r>
              <a:rPr lang="en-US" sz="2900" dirty="0"/>
              <a:t>As we age our sleep becomes lighter</a:t>
            </a:r>
          </a:p>
          <a:p>
            <a:r>
              <a:rPr lang="en-US" sz="2900" dirty="0"/>
              <a:t>Most adults need 7-9 hours</a:t>
            </a:r>
          </a:p>
        </p:txBody>
      </p:sp>
      <p:pic>
        <p:nvPicPr>
          <p:cNvPr id="5" name="Picture 2">
            <a:extLst>
              <a:ext uri="{FF2B5EF4-FFF2-40B4-BE49-F238E27FC236}">
                <a16:creationId xmlns:a16="http://schemas.microsoft.com/office/drawing/2014/main" id="{AA690D5D-8165-443E-9B87-BE192FEBC2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6412" y="2133600"/>
            <a:ext cx="4538962" cy="30633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Slide Number Placeholder 7"/>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9</a:t>
            </a:fld>
            <a:endParaRPr lang="en-US" dirty="0"/>
          </a:p>
        </p:txBody>
      </p:sp>
    </p:spTree>
    <p:extLst>
      <p:ext uri="{BB962C8B-B14F-4D97-AF65-F5344CB8AC3E}">
        <p14:creationId xmlns:p14="http://schemas.microsoft.com/office/powerpoint/2010/main" val="2937014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4">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 calcmode="lin" valueType="num">
                                      <p:cBhvr>
                                        <p:cTn id="21"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4">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4">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 calcmode="lin" valueType="num">
                                      <p:cBhvr>
                                        <p:cTn id="28"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4">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 calcmode="lin" valueType="num">
                                      <p:cBhvr>
                                        <p:cTn id="35" dur="500" fill="hold"/>
                                        <p:tgtEl>
                                          <p:spTgt spid="4">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4">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Initial Assessment</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Content Placeholder 1"/>
          <p:cNvSpPr txBox="1">
            <a:spLocks/>
          </p:cNvSpPr>
          <p:nvPr/>
        </p:nvSpPr>
        <p:spPr>
          <a:xfrm>
            <a:off x="1903412" y="1714244"/>
            <a:ext cx="8564881" cy="4888431"/>
          </a:xfrm>
          <a:prstGeom prst="rect">
            <a:avLst/>
          </a:prstGeom>
        </p:spPr>
        <p:txBody>
          <a:bodyPr>
            <a:normAutofit/>
          </a:bodyPr>
          <a:lstStyle>
            <a:lvl1pPr marL="223838" indent="-223838" algn="l" defTabSz="914400" rtl="0" eaLnBrk="1" latinLnBrk="0" hangingPunct="1">
              <a:lnSpc>
                <a:spcPct val="90000"/>
              </a:lnSpc>
              <a:spcBef>
                <a:spcPts val="1800"/>
              </a:spcBef>
              <a:buClr>
                <a:schemeClr val="accent2"/>
              </a:buClr>
              <a:buFont typeface="Arial" pitchFamily="34" charset="0"/>
              <a:buChar char="•"/>
              <a:defRPr sz="2000" kern="1200">
                <a:solidFill>
                  <a:schemeClr val="tx1"/>
                </a:solidFill>
                <a:latin typeface="+mn-lt"/>
                <a:ea typeface="+mn-ea"/>
                <a:cs typeface="+mn-cs"/>
              </a:defRPr>
            </a:lvl1pPr>
            <a:lvl2pPr marL="502920" indent="-223838" algn="l" defTabSz="914400" rtl="0" eaLnBrk="1" latinLnBrk="0" hangingPunct="1">
              <a:lnSpc>
                <a:spcPct val="90000"/>
              </a:lnSpc>
              <a:spcBef>
                <a:spcPts val="800"/>
              </a:spcBef>
              <a:buClr>
                <a:schemeClr val="accent2"/>
              </a:buClr>
              <a:buFont typeface="Arial" pitchFamily="34" charset="0"/>
              <a:buChar char="–"/>
              <a:defRPr sz="1800" kern="1200">
                <a:solidFill>
                  <a:schemeClr val="tx1"/>
                </a:solidFill>
                <a:latin typeface="+mn-lt"/>
                <a:ea typeface="+mn-ea"/>
                <a:cs typeface="+mn-cs"/>
              </a:defRPr>
            </a:lvl2pPr>
            <a:lvl3pPr marL="741363" indent="-17145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3pPr>
            <a:lvl4pPr marL="9667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4pPr>
            <a:lvl5pPr marL="12080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5pPr>
            <a:lvl6pPr marL="1444752"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6pPr>
            <a:lvl7pPr marL="1682496"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7pPr>
            <a:lvl8pPr marL="1920240"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8pPr>
            <a:lvl9pPr marL="2157984"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9pPr>
          </a:lstStyle>
          <a:p>
            <a:r>
              <a:rPr lang="en-US"/>
              <a:t>Do the symptoms meet criteria for Insomnia Disorder?</a:t>
            </a:r>
          </a:p>
          <a:p>
            <a:r>
              <a:rPr lang="en-US"/>
              <a:t>Could a coexisting sleep disorder account for the insomnia?</a:t>
            </a:r>
          </a:p>
          <a:p>
            <a:r>
              <a:rPr lang="en-US"/>
              <a:t>Are there coexisting medical or mental health conditions that affect or account for the insomnia?</a:t>
            </a:r>
          </a:p>
          <a:p>
            <a:r>
              <a:rPr lang="en-US"/>
              <a:t>Is the insomnia attributable to the effects of a substance (drug of abuse or prescription)?</a:t>
            </a:r>
          </a:p>
          <a:p>
            <a:r>
              <a:rPr lang="en-US" b="1">
                <a:solidFill>
                  <a:srgbClr val="C00000"/>
                </a:solidFill>
              </a:rPr>
              <a:t>What are the behavioral, cognitive, and  environmental factors maintaining the insomnia?</a:t>
            </a:r>
          </a:p>
          <a:p>
            <a:endParaRPr lang="en-US" b="1" dirty="0">
              <a:solidFill>
                <a:srgbClr val="C00000"/>
              </a:solidFill>
            </a:endParaRPr>
          </a:p>
        </p:txBody>
      </p:sp>
      <p:sp>
        <p:nvSpPr>
          <p:cNvPr id="7" name="Slide Number Placeholder 6"/>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90</a:t>
            </a:fld>
            <a:endParaRPr lang="en-US" dirty="0"/>
          </a:p>
        </p:txBody>
      </p:sp>
    </p:spTree>
    <p:extLst>
      <p:ext uri="{BB962C8B-B14F-4D97-AF65-F5344CB8AC3E}">
        <p14:creationId xmlns:p14="http://schemas.microsoft.com/office/powerpoint/2010/main" val="811601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subTnLst>
                                    <p:set>
                                      <p:cBhvr override="childStyle">
                                        <p:cTn dur="1" fill="hold" display="0" masterRel="nextClick" afterEffect="1"/>
                                        <p:tgtEl>
                                          <p:spTgt spid="4">
                                            <p:txEl>
                                              <p:pRg st="0" end="0"/>
                                            </p:txEl>
                                          </p:spTgt>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subTnLst>
                                    <p:set>
                                      <p:cBhvr override="childStyle">
                                        <p:cTn dur="1" fill="hold" display="0" masterRel="nextClick" afterEffect="1"/>
                                        <p:tgtEl>
                                          <p:spTgt spid="4">
                                            <p:txEl>
                                              <p:pRg st="1" end="1"/>
                                            </p:txEl>
                                          </p:spTgt>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subTnLst>
                                    <p:set>
                                      <p:cBhvr override="childStyle">
                                        <p:cTn dur="1" fill="hold" display="0" masterRel="nextClick" afterEffect="1"/>
                                        <p:tgtEl>
                                          <p:spTgt spid="4">
                                            <p:txEl>
                                              <p:pRg st="2" end="2"/>
                                            </p:txEl>
                                          </p:spTgt>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subTnLst>
                                    <p:set>
                                      <p:cBhvr override="childStyle">
                                        <p:cTn dur="1" fill="hold" display="0" masterRel="nextClick" afterEffect="1"/>
                                        <p:tgtEl>
                                          <p:spTgt spid="4">
                                            <p:txEl>
                                              <p:pRg st="3" end="3"/>
                                            </p:txEl>
                                          </p:spTgt>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Do The symptoms meet criteria for insomnia?</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pic>
        <p:nvPicPr>
          <p:cNvPr id="1028" name="Picture 4" descr="Insomnia Severity Index&#10;The Insomnia Severity Index has seven questions. The seven answers are added up to get a total sc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6700" y="1371599"/>
            <a:ext cx="4064712" cy="526246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069494" y="2667000"/>
            <a:ext cx="6282717" cy="2246769"/>
          </a:xfrm>
          <a:prstGeom prst="rect">
            <a:avLst/>
          </a:prstGeom>
          <a:noFill/>
          <a:ln>
            <a:solidFill>
              <a:schemeClr val="bg2"/>
            </a:solidFill>
          </a:ln>
        </p:spPr>
        <p:txBody>
          <a:bodyPr wrap="square" rtlCol="0" anchor="t" anchorCtr="0">
            <a:spAutoFit/>
          </a:bodyPr>
          <a:lstStyle/>
          <a:p>
            <a:r>
              <a:rPr lang="en-US" sz="2800" b="1" dirty="0">
                <a:solidFill>
                  <a:srgbClr val="7030A0"/>
                </a:solidFill>
              </a:rPr>
              <a:t>In your handouts, you have a copy of the Insomnia Severity Index.  Let’s take a few minutes to complete it based on how you have slept the past 2 weeks.</a:t>
            </a:r>
          </a:p>
        </p:txBody>
      </p:sp>
      <p:sp>
        <p:nvSpPr>
          <p:cNvPr id="7" name="Slide Number Placeholder 6"/>
          <p:cNvSpPr>
            <a:spLocks noGrp="1"/>
          </p:cNvSpPr>
          <p:nvPr>
            <p:ph type="sldNum" sz="quarter" idx="12"/>
          </p:nvPr>
        </p:nvSpPr>
        <p:spPr>
          <a:xfrm>
            <a:off x="0" y="6552487"/>
            <a:ext cx="990601" cy="273049"/>
          </a:xfrm>
        </p:spPr>
        <p:txBody>
          <a:bodyPr/>
          <a:lstStyle/>
          <a:p>
            <a:pPr algn="l"/>
            <a:fld id="{E5137D0E-4A4F-4307-8994-C1891D747D59}" type="slidenum">
              <a:rPr lang="en-US" smtClean="0"/>
              <a:pPr algn="l"/>
              <a:t>91</a:t>
            </a:fld>
            <a:endParaRPr lang="en-US" dirty="0"/>
          </a:p>
        </p:txBody>
      </p:sp>
    </p:spTree>
    <p:extLst>
      <p:ext uri="{BB962C8B-B14F-4D97-AF65-F5344CB8AC3E}">
        <p14:creationId xmlns:p14="http://schemas.microsoft.com/office/powerpoint/2010/main" val="460714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2000"/>
                                        <p:tgtEl>
                                          <p:spTgt spid="1028"/>
                                        </p:tgtEl>
                                      </p:cBhvr>
                                    </p:animEffect>
                                    <p:anim calcmode="lin" valueType="num">
                                      <p:cBhvr>
                                        <p:cTn id="8" dur="2000" fill="hold"/>
                                        <p:tgtEl>
                                          <p:spTgt spid="1028"/>
                                        </p:tgtEl>
                                        <p:attrNameLst>
                                          <p:attrName>ppt_w</p:attrName>
                                        </p:attrNameLst>
                                      </p:cBhvr>
                                      <p:tavLst>
                                        <p:tav tm="0" fmla="#ppt_w*sin(2.5*pi*$)">
                                          <p:val>
                                            <p:fltVal val="0"/>
                                          </p:val>
                                        </p:tav>
                                        <p:tav tm="100000">
                                          <p:val>
                                            <p:fltVal val="1"/>
                                          </p:val>
                                        </p:tav>
                                      </p:tavLst>
                                    </p:anim>
                                    <p:anim calcmode="lin" valueType="num">
                                      <p:cBhvr>
                                        <p:cTn id="9" dur="2000" fill="hold"/>
                                        <p:tgtEl>
                                          <p:spTgt spid="1028"/>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Do The symptoms meet criteria for insomnia?</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TextBox 3">
            <a:extLst>
              <a:ext uri="{FF2B5EF4-FFF2-40B4-BE49-F238E27FC236}">
                <a16:creationId xmlns:a16="http://schemas.microsoft.com/office/drawing/2014/main" id="{870DA64E-10B9-425D-81CF-A72FCB8104A8}"/>
              </a:ext>
            </a:extLst>
          </p:cNvPr>
          <p:cNvSpPr txBox="1"/>
          <p:nvPr/>
        </p:nvSpPr>
        <p:spPr>
          <a:xfrm>
            <a:off x="840219" y="1752600"/>
            <a:ext cx="9218612" cy="4648200"/>
          </a:xfrm>
          <a:prstGeom prst="rect">
            <a:avLst/>
          </a:prstGeom>
          <a:noFill/>
        </p:spPr>
        <p:txBody>
          <a:bodyPr wrap="square" rtlCol="0">
            <a:spAutoFit/>
          </a:bodyPr>
          <a:lstStyle/>
          <a:p>
            <a:r>
              <a:rPr lang="en-US" sz="3600" dirty="0"/>
              <a:t>ISI consists of 7 questions rated from 0-4</a:t>
            </a:r>
          </a:p>
          <a:p>
            <a:endParaRPr lang="en-US" sz="3600" dirty="0"/>
          </a:p>
          <a:p>
            <a:r>
              <a:rPr lang="en-US" sz="2800" dirty="0"/>
              <a:t>Total score categories: </a:t>
            </a:r>
          </a:p>
          <a:p>
            <a:pPr marL="457200" indent="-457200">
              <a:buFont typeface="Arial" panose="020B0604020202020204" pitchFamily="34" charset="0"/>
              <a:buChar char="•"/>
            </a:pPr>
            <a:r>
              <a:rPr lang="en-US" sz="2800" dirty="0"/>
              <a:t>0–7 = No clinically significant insomnia </a:t>
            </a:r>
          </a:p>
          <a:p>
            <a:pPr marL="457200" indent="-457200">
              <a:buFont typeface="Arial" panose="020B0604020202020204" pitchFamily="34" charset="0"/>
              <a:buChar char="•"/>
            </a:pPr>
            <a:r>
              <a:rPr lang="en-US" sz="2800" dirty="0"/>
              <a:t>8–14 = Subthreshold insomnia </a:t>
            </a:r>
          </a:p>
          <a:p>
            <a:pPr marL="457200" indent="-457200">
              <a:buFont typeface="Arial" panose="020B0604020202020204" pitchFamily="34" charset="0"/>
              <a:buChar char="•"/>
            </a:pPr>
            <a:r>
              <a:rPr lang="en-US" sz="2800" dirty="0"/>
              <a:t>15–21 = Clinical insomnia (moderate severity) </a:t>
            </a:r>
          </a:p>
          <a:p>
            <a:pPr marL="457200" indent="-457200">
              <a:buFont typeface="Arial" panose="020B0604020202020204" pitchFamily="34" charset="0"/>
              <a:buChar char="•"/>
            </a:pPr>
            <a:r>
              <a:rPr lang="en-US" sz="2800" dirty="0"/>
              <a:t>22–28 = Clinical insomnia (severe) </a:t>
            </a:r>
          </a:p>
          <a:p>
            <a:pPr marL="457200" indent="-457200">
              <a:buFont typeface="Arial" panose="020B0604020202020204" pitchFamily="34" charset="0"/>
              <a:buChar char="•"/>
            </a:pPr>
            <a:endParaRPr lang="en-US" sz="2800" dirty="0"/>
          </a:p>
          <a:p>
            <a:r>
              <a:rPr lang="en-US" sz="2800" dirty="0"/>
              <a:t>A drop in score from 28 to &lt;= 7 yields a 2.6-fold reduction in suicidal ideation.</a:t>
            </a:r>
          </a:p>
        </p:txBody>
      </p:sp>
      <p:sp>
        <p:nvSpPr>
          <p:cNvPr id="7" name="Slide Number Placeholder 6"/>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92</a:t>
            </a:fld>
            <a:endParaRPr lang="en-US" dirty="0"/>
          </a:p>
        </p:txBody>
      </p:sp>
    </p:spTree>
    <p:extLst>
      <p:ext uri="{BB962C8B-B14F-4D97-AF65-F5344CB8AC3E}">
        <p14:creationId xmlns:p14="http://schemas.microsoft.com/office/powerpoint/2010/main" val="3005335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 calcmode="lin" valueType="num">
                                      <p:cBhvr additive="base">
                                        <p:cTn id="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 calcmode="lin" valueType="num">
                                      <p:cBhvr additive="base">
                                        <p:cTn id="1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 calcmode="lin" valueType="num">
                                      <p:cBhvr additive="base">
                                        <p:cTn id="19"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 calcmode="lin" valueType="num">
                                      <p:cBhvr additive="base">
                                        <p:cTn id="25"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 calcmode="lin" valueType="num">
                                      <p:cBhvr additive="base">
                                        <p:cTn id="31"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Do The symptoms meet criteria for insomnia?</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Rectangle 3"/>
          <p:cNvSpPr txBox="1">
            <a:spLocks noChangeArrowheads="1"/>
          </p:cNvSpPr>
          <p:nvPr/>
        </p:nvSpPr>
        <p:spPr>
          <a:xfrm>
            <a:off x="1522414" y="1531808"/>
            <a:ext cx="8229600" cy="4302125"/>
          </a:xfrm>
          <a:prstGeom prst="rect">
            <a:avLst/>
          </a:prstGeom>
        </p:spPr>
        <p:txBody>
          <a:bodyPr/>
          <a:lstStyle>
            <a:lvl1pPr marL="223838" indent="-223838" algn="l" defTabSz="914400" rtl="0" eaLnBrk="1" latinLnBrk="0" hangingPunct="1">
              <a:lnSpc>
                <a:spcPct val="90000"/>
              </a:lnSpc>
              <a:spcBef>
                <a:spcPts val="1800"/>
              </a:spcBef>
              <a:buClr>
                <a:schemeClr val="accent2"/>
              </a:buClr>
              <a:buFont typeface="Arial" pitchFamily="34" charset="0"/>
              <a:buChar char="•"/>
              <a:defRPr sz="2000" kern="1200">
                <a:solidFill>
                  <a:schemeClr val="tx1"/>
                </a:solidFill>
                <a:latin typeface="+mn-lt"/>
                <a:ea typeface="+mn-ea"/>
                <a:cs typeface="+mn-cs"/>
              </a:defRPr>
            </a:lvl1pPr>
            <a:lvl2pPr marL="502920" indent="-223838" algn="l" defTabSz="914400" rtl="0" eaLnBrk="1" latinLnBrk="0" hangingPunct="1">
              <a:lnSpc>
                <a:spcPct val="90000"/>
              </a:lnSpc>
              <a:spcBef>
                <a:spcPts val="800"/>
              </a:spcBef>
              <a:buClr>
                <a:schemeClr val="accent2"/>
              </a:buClr>
              <a:buFont typeface="Arial" pitchFamily="34" charset="0"/>
              <a:buChar char="–"/>
              <a:defRPr sz="1800" kern="1200">
                <a:solidFill>
                  <a:schemeClr val="tx1"/>
                </a:solidFill>
                <a:latin typeface="+mn-lt"/>
                <a:ea typeface="+mn-ea"/>
                <a:cs typeface="+mn-cs"/>
              </a:defRPr>
            </a:lvl2pPr>
            <a:lvl3pPr marL="741363" indent="-17145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3pPr>
            <a:lvl4pPr marL="9667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4pPr>
            <a:lvl5pPr marL="12080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5pPr>
            <a:lvl6pPr marL="1444752"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6pPr>
            <a:lvl7pPr marL="1682496"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7pPr>
            <a:lvl8pPr marL="1920240"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8pPr>
            <a:lvl9pPr marL="2157984"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9pPr>
          </a:lstStyle>
          <a:p>
            <a:pPr>
              <a:lnSpc>
                <a:spcPct val="80000"/>
              </a:lnSpc>
            </a:pPr>
            <a:r>
              <a:rPr lang="en-US" altLang="en-US" sz="2200" dirty="0"/>
              <a:t>How long have you had your sleep problem?</a:t>
            </a:r>
          </a:p>
          <a:p>
            <a:pPr>
              <a:lnSpc>
                <a:spcPct val="80000"/>
              </a:lnSpc>
            </a:pPr>
            <a:r>
              <a:rPr lang="en-US" altLang="en-US" sz="2200" dirty="0"/>
              <a:t>How long does it usually take you to fall asleep after you get into bed?  (Sleep Onset Latency = SOL)</a:t>
            </a:r>
          </a:p>
          <a:p>
            <a:pPr>
              <a:lnSpc>
                <a:spcPct val="80000"/>
              </a:lnSpc>
            </a:pPr>
            <a:r>
              <a:rPr lang="en-US" altLang="en-US" sz="2200" dirty="0"/>
              <a:t>How often do you wake up at night? </a:t>
            </a:r>
          </a:p>
          <a:p>
            <a:pPr>
              <a:lnSpc>
                <a:spcPct val="80000"/>
              </a:lnSpc>
            </a:pPr>
            <a:r>
              <a:rPr lang="en-US" altLang="en-US" sz="2200" dirty="0"/>
              <a:t>How much time do you think you spend awake between falling asleep and getting up in the morning? (Wake time After Sleep Onset = WASO)</a:t>
            </a:r>
          </a:p>
          <a:p>
            <a:pPr>
              <a:lnSpc>
                <a:spcPct val="80000"/>
              </a:lnSpc>
            </a:pPr>
            <a:r>
              <a:rPr lang="en-US" altLang="en-US" sz="2200" dirty="0"/>
              <a:t>How much sleep do you estimate you get on average each night?  (Total sleep time estimate = TST)</a:t>
            </a:r>
          </a:p>
          <a:p>
            <a:pPr>
              <a:lnSpc>
                <a:spcPct val="80000"/>
              </a:lnSpc>
            </a:pPr>
            <a:r>
              <a:rPr lang="en-US" altLang="en-US" sz="2200" dirty="0"/>
              <a:t>How much time do you spend in bed each night on average?  (Time In Bed estimate = TIB)</a:t>
            </a:r>
          </a:p>
          <a:p>
            <a:pPr>
              <a:lnSpc>
                <a:spcPct val="80000"/>
              </a:lnSpc>
            </a:pPr>
            <a:r>
              <a:rPr lang="en-US" altLang="en-US" sz="2200" dirty="0"/>
              <a:t>Sleep efficiency – TIB/TST  X 100 =  SE%  (Sleep Efficiency)                                   85%  or greater considered to be normal.</a:t>
            </a:r>
          </a:p>
          <a:p>
            <a:pPr>
              <a:lnSpc>
                <a:spcPct val="80000"/>
              </a:lnSpc>
              <a:buFont typeface="Wingdings" panose="05000000000000000000" pitchFamily="2" charset="2"/>
              <a:buNone/>
            </a:pPr>
            <a:r>
              <a:rPr lang="en-US" altLang="en-US" sz="200" dirty="0"/>
              <a:t>  </a:t>
            </a:r>
          </a:p>
        </p:txBody>
      </p:sp>
      <p:sp>
        <p:nvSpPr>
          <p:cNvPr id="7" name="Slide Number Placeholder 6"/>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93</a:t>
            </a:fld>
            <a:endParaRPr lang="en-US" dirty="0"/>
          </a:p>
        </p:txBody>
      </p:sp>
    </p:spTree>
    <p:extLst>
      <p:ext uri="{BB962C8B-B14F-4D97-AF65-F5344CB8AC3E}">
        <p14:creationId xmlns:p14="http://schemas.microsoft.com/office/powerpoint/2010/main" val="562599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Do The symptoms meet criteria for insomnia?</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Rectangle 3"/>
          <p:cNvSpPr txBox="1">
            <a:spLocks noChangeArrowheads="1"/>
          </p:cNvSpPr>
          <p:nvPr/>
        </p:nvSpPr>
        <p:spPr>
          <a:xfrm>
            <a:off x="1522414" y="1905000"/>
            <a:ext cx="8229600" cy="4302125"/>
          </a:xfrm>
          <a:prstGeom prst="rect">
            <a:avLst/>
          </a:prstGeom>
        </p:spPr>
        <p:txBody>
          <a:bodyPr/>
          <a:lstStyle>
            <a:lvl1pPr marL="223838" indent="-223838" algn="l" defTabSz="914400" rtl="0" eaLnBrk="1" latinLnBrk="0" hangingPunct="1">
              <a:lnSpc>
                <a:spcPct val="90000"/>
              </a:lnSpc>
              <a:spcBef>
                <a:spcPts val="1800"/>
              </a:spcBef>
              <a:buClr>
                <a:schemeClr val="accent2"/>
              </a:buClr>
              <a:buFont typeface="Arial" pitchFamily="34" charset="0"/>
              <a:buChar char="•"/>
              <a:defRPr sz="2000" kern="1200">
                <a:solidFill>
                  <a:schemeClr val="tx1"/>
                </a:solidFill>
                <a:latin typeface="+mn-lt"/>
                <a:ea typeface="+mn-ea"/>
                <a:cs typeface="+mn-cs"/>
              </a:defRPr>
            </a:lvl1pPr>
            <a:lvl2pPr marL="502920" indent="-223838" algn="l" defTabSz="914400" rtl="0" eaLnBrk="1" latinLnBrk="0" hangingPunct="1">
              <a:lnSpc>
                <a:spcPct val="90000"/>
              </a:lnSpc>
              <a:spcBef>
                <a:spcPts val="800"/>
              </a:spcBef>
              <a:buClr>
                <a:schemeClr val="accent2"/>
              </a:buClr>
              <a:buFont typeface="Arial" pitchFamily="34" charset="0"/>
              <a:buChar char="–"/>
              <a:defRPr sz="1800" kern="1200">
                <a:solidFill>
                  <a:schemeClr val="tx1"/>
                </a:solidFill>
                <a:latin typeface="+mn-lt"/>
                <a:ea typeface="+mn-ea"/>
                <a:cs typeface="+mn-cs"/>
              </a:defRPr>
            </a:lvl2pPr>
            <a:lvl3pPr marL="741363" indent="-17145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3pPr>
            <a:lvl4pPr marL="9667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4pPr>
            <a:lvl5pPr marL="12080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5pPr>
            <a:lvl6pPr marL="1444752"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6pPr>
            <a:lvl7pPr marL="1682496"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7pPr>
            <a:lvl8pPr marL="1920240"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8pPr>
            <a:lvl9pPr marL="2157984"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9pPr>
          </a:lstStyle>
          <a:p>
            <a:r>
              <a:rPr lang="en-US" altLang="en-US" dirty="0"/>
              <a:t>Do you experience any of the following daytime symptoms:</a:t>
            </a:r>
          </a:p>
          <a:p>
            <a:pPr>
              <a:buFont typeface="Wingdings" panose="05000000000000000000" pitchFamily="2" charset="2"/>
              <a:buNone/>
            </a:pPr>
            <a:r>
              <a:rPr lang="en-US" altLang="en-US" dirty="0"/>
              <a:t>     - tiredness</a:t>
            </a:r>
          </a:p>
          <a:p>
            <a:pPr>
              <a:buFont typeface="Wingdings" panose="05000000000000000000" pitchFamily="2" charset="2"/>
              <a:buNone/>
            </a:pPr>
            <a:r>
              <a:rPr lang="en-US" altLang="en-US" dirty="0"/>
              <a:t>     - fatigue</a:t>
            </a:r>
          </a:p>
          <a:p>
            <a:pPr>
              <a:buFont typeface="Wingdings" panose="05000000000000000000" pitchFamily="2" charset="2"/>
              <a:buNone/>
            </a:pPr>
            <a:r>
              <a:rPr lang="en-US" altLang="en-US" dirty="0"/>
              <a:t>     - irritability</a:t>
            </a:r>
          </a:p>
          <a:p>
            <a:pPr>
              <a:buFont typeface="Wingdings" panose="05000000000000000000" pitchFamily="2" charset="2"/>
              <a:buNone/>
            </a:pPr>
            <a:r>
              <a:rPr lang="en-US" altLang="en-US" dirty="0"/>
              <a:t>     - sudden sleep attacks</a:t>
            </a:r>
          </a:p>
          <a:p>
            <a:pPr>
              <a:buFont typeface="Wingdings" panose="05000000000000000000" pitchFamily="2" charset="2"/>
              <a:buNone/>
            </a:pPr>
            <a:r>
              <a:rPr lang="en-US" altLang="en-US" dirty="0"/>
              <a:t>     - excessive daytime sleepiness</a:t>
            </a:r>
          </a:p>
          <a:p>
            <a:pPr>
              <a:buFont typeface="Wingdings" panose="05000000000000000000" pitchFamily="2" charset="2"/>
              <a:buNone/>
            </a:pPr>
            <a:r>
              <a:rPr lang="en-US" altLang="en-US" dirty="0"/>
              <a:t>     	- Epworth Sleepiness Scale &gt;10</a:t>
            </a:r>
          </a:p>
          <a:p>
            <a:endParaRPr lang="en-US" altLang="en-US" dirty="0"/>
          </a:p>
        </p:txBody>
      </p:sp>
      <p:sp>
        <p:nvSpPr>
          <p:cNvPr id="7" name="Slide Number Placeholder 6"/>
          <p:cNvSpPr>
            <a:spLocks noGrp="1"/>
          </p:cNvSpPr>
          <p:nvPr>
            <p:ph type="sldNum" sz="quarter" idx="12"/>
          </p:nvPr>
        </p:nvSpPr>
        <p:spPr>
          <a:xfrm>
            <a:off x="0" y="6552487"/>
            <a:ext cx="990601" cy="273049"/>
          </a:xfrm>
        </p:spPr>
        <p:txBody>
          <a:bodyPr/>
          <a:lstStyle/>
          <a:p>
            <a:pPr algn="l"/>
            <a:fld id="{E5137D0E-4A4F-4307-8994-C1891D747D59}" type="slidenum">
              <a:rPr lang="en-US" smtClean="0"/>
              <a:pPr algn="l"/>
              <a:t>94</a:t>
            </a:fld>
            <a:endParaRPr lang="en-US" dirty="0"/>
          </a:p>
        </p:txBody>
      </p:sp>
    </p:spTree>
    <p:extLst>
      <p:ext uri="{BB962C8B-B14F-4D97-AF65-F5344CB8AC3E}">
        <p14:creationId xmlns:p14="http://schemas.microsoft.com/office/powerpoint/2010/main" val="2183926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anim calcmode="lin" valueType="num">
                                      <p:cBhvr additive="base">
                                        <p:cTn id="31"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 calcmode="lin" valueType="num">
                                      <p:cBhvr additive="base">
                                        <p:cTn id="37"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a:xfrm>
            <a:off x="1446212" y="2743200"/>
            <a:ext cx="9601200" cy="1143000"/>
          </a:xfrm>
        </p:spPr>
        <p:txBody>
          <a:bodyPr anchor="ctr">
            <a:normAutofit/>
          </a:bodyPr>
          <a:lstStyle/>
          <a:p>
            <a:pPr algn="ctr"/>
            <a:r>
              <a:rPr lang="en-US" sz="3600" dirty="0"/>
              <a:t>Questions?</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6" name="Slide Number Placeholder 5"/>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95</a:t>
            </a:fld>
            <a:endParaRPr lang="en-US" dirty="0"/>
          </a:p>
        </p:txBody>
      </p:sp>
    </p:spTree>
    <p:extLst>
      <p:ext uri="{BB962C8B-B14F-4D97-AF65-F5344CB8AC3E}">
        <p14:creationId xmlns:p14="http://schemas.microsoft.com/office/powerpoint/2010/main" val="1693070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FREE 14+ Lunch Schedule Samples and Templates in PDF | MS Wor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9212" y="1828800"/>
            <a:ext cx="7574094" cy="419100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a:xfrm>
            <a:off x="0" y="6547076"/>
            <a:ext cx="990601" cy="273049"/>
          </a:xfrm>
        </p:spPr>
        <p:txBody>
          <a:bodyPr/>
          <a:lstStyle/>
          <a:p>
            <a:pPr algn="l"/>
            <a:fld id="{E5137D0E-4A4F-4307-8994-C1891D747D59}" type="slidenum">
              <a:rPr lang="en-US" smtClean="0"/>
              <a:pPr algn="l"/>
              <a:t>96</a:t>
            </a:fld>
            <a:endParaRPr lang="en-US" dirty="0"/>
          </a:p>
        </p:txBody>
      </p:sp>
    </p:spTree>
    <p:extLst>
      <p:ext uri="{BB962C8B-B14F-4D97-AF65-F5344CB8AC3E}">
        <p14:creationId xmlns:p14="http://schemas.microsoft.com/office/powerpoint/2010/main" val="3068764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fade">
                                      <p:cBhvr>
                                        <p:cTn id="7" dur="1000"/>
                                        <p:tgtEl>
                                          <p:spTgt spid="24578"/>
                                        </p:tgtEl>
                                      </p:cBhvr>
                                    </p:animEffect>
                                    <p:anim calcmode="lin" valueType="num">
                                      <p:cBhvr>
                                        <p:cTn id="8" dur="1000" fill="hold"/>
                                        <p:tgtEl>
                                          <p:spTgt spid="24578"/>
                                        </p:tgtEl>
                                        <p:attrNameLst>
                                          <p:attrName>ppt_x</p:attrName>
                                        </p:attrNameLst>
                                      </p:cBhvr>
                                      <p:tavLst>
                                        <p:tav tm="0">
                                          <p:val>
                                            <p:strVal val="#ppt_x"/>
                                          </p:val>
                                        </p:tav>
                                        <p:tav tm="100000">
                                          <p:val>
                                            <p:strVal val="#ppt_x"/>
                                          </p:val>
                                        </p:tav>
                                      </p:tavLst>
                                    </p:anim>
                                    <p:anim calcmode="lin" valueType="num">
                                      <p:cBhvr>
                                        <p:cTn id="9" dur="1000" fill="hold"/>
                                        <p:tgtEl>
                                          <p:spTgt spid="245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Could a coexisting sleep disorder account for the insomnia?</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8012" y="1219200"/>
            <a:ext cx="5029200" cy="5474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4722812" y="1119730"/>
            <a:ext cx="1752600" cy="328069"/>
          </a:xfrm>
          <a:prstGeom prst="rect">
            <a:avLst/>
          </a:prstGeom>
          <a:solidFill>
            <a:schemeClr val="bg1"/>
          </a:solidFill>
          <a:ln>
            <a:solidFill>
              <a:schemeClr val="bg1"/>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dirty="0"/>
          </a:p>
        </p:txBody>
      </p:sp>
      <p:sp>
        <p:nvSpPr>
          <p:cNvPr id="6" name="TextBox 5"/>
          <p:cNvSpPr txBox="1"/>
          <p:nvPr/>
        </p:nvSpPr>
        <p:spPr>
          <a:xfrm>
            <a:off x="1141412" y="1830669"/>
            <a:ext cx="3048000" cy="1569660"/>
          </a:xfrm>
          <a:prstGeom prst="rect">
            <a:avLst/>
          </a:prstGeom>
          <a:noFill/>
          <a:ln>
            <a:solidFill>
              <a:schemeClr val="bg2"/>
            </a:solidFill>
          </a:ln>
        </p:spPr>
        <p:txBody>
          <a:bodyPr wrap="square" rtlCol="0" anchor="ctr" anchorCtr="1">
            <a:spAutoFit/>
          </a:bodyPr>
          <a:lstStyle/>
          <a:p>
            <a:pPr algn="ctr"/>
            <a:r>
              <a:rPr lang="en-US" sz="3200" dirty="0">
                <a:solidFill>
                  <a:srgbClr val="FF0000"/>
                </a:solidFill>
              </a:rPr>
              <a:t>Sleep Disorder Screening Check List</a:t>
            </a:r>
          </a:p>
        </p:txBody>
      </p:sp>
      <p:sp>
        <p:nvSpPr>
          <p:cNvPr id="7" name="TextBox 6"/>
          <p:cNvSpPr txBox="1"/>
          <p:nvPr/>
        </p:nvSpPr>
        <p:spPr>
          <a:xfrm>
            <a:off x="1141412" y="3906192"/>
            <a:ext cx="3048000" cy="1938992"/>
          </a:xfrm>
          <a:prstGeom prst="rect">
            <a:avLst/>
          </a:prstGeom>
          <a:noFill/>
          <a:ln>
            <a:solidFill>
              <a:schemeClr val="bg2"/>
            </a:solidFill>
          </a:ln>
        </p:spPr>
        <p:txBody>
          <a:bodyPr wrap="square" rtlCol="0" anchor="t" anchorCtr="0">
            <a:spAutoFit/>
          </a:bodyPr>
          <a:lstStyle/>
          <a:p>
            <a:r>
              <a:rPr lang="en-US" sz="2000" b="1" dirty="0">
                <a:solidFill>
                  <a:srgbClr val="7030A0"/>
                </a:solidFill>
              </a:rPr>
              <a:t>In your handouts, you have a copy of the SDS-CL.  Let’s take a few minutes to complete it based on how you sleep</a:t>
            </a:r>
          </a:p>
        </p:txBody>
      </p:sp>
      <p:sp>
        <p:nvSpPr>
          <p:cNvPr id="10" name="Slide Number Placeholder 9"/>
          <p:cNvSpPr>
            <a:spLocks noGrp="1"/>
          </p:cNvSpPr>
          <p:nvPr>
            <p:ph type="sldNum" sz="quarter" idx="12"/>
          </p:nvPr>
        </p:nvSpPr>
        <p:spPr>
          <a:xfrm>
            <a:off x="36287" y="6584951"/>
            <a:ext cx="990601" cy="273049"/>
          </a:xfrm>
        </p:spPr>
        <p:txBody>
          <a:bodyPr/>
          <a:lstStyle/>
          <a:p>
            <a:pPr algn="l"/>
            <a:fld id="{E5137D0E-4A4F-4307-8994-C1891D747D59}" type="slidenum">
              <a:rPr lang="en-US" smtClean="0"/>
              <a:pPr algn="l"/>
              <a:t>97</a:t>
            </a:fld>
            <a:endParaRPr lang="en-US" dirty="0"/>
          </a:p>
        </p:txBody>
      </p:sp>
    </p:spTree>
    <p:extLst>
      <p:ext uri="{BB962C8B-B14F-4D97-AF65-F5344CB8AC3E}">
        <p14:creationId xmlns:p14="http://schemas.microsoft.com/office/powerpoint/2010/main" val="2419999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085471"/>
            <a:ext cx="1528665" cy="1528665"/>
          </a:xfrm>
          <a:prstGeom prst="rect">
            <a:avLst/>
          </a:prstGeom>
        </p:spPr>
      </p:pic>
      <p:sp>
        <p:nvSpPr>
          <p:cNvPr id="4" name="Title 1"/>
          <p:cNvSpPr txBox="1">
            <a:spLocks/>
          </p:cNvSpPr>
          <p:nvPr/>
        </p:nvSpPr>
        <p:spPr>
          <a:xfrm>
            <a:off x="2049282" y="25059"/>
            <a:ext cx="7833360" cy="103276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r>
              <a:rPr lang="en-US"/>
              <a:t>CR – Circadian Rhythm Disorder</a:t>
            </a:r>
            <a:endParaRPr lang="en-US" dirty="0"/>
          </a:p>
        </p:txBody>
      </p:sp>
      <p:sp>
        <p:nvSpPr>
          <p:cNvPr id="5" name="Slide Number Placeholder 3"/>
          <p:cNvSpPr>
            <a:spLocks noGrp="1"/>
          </p:cNvSpPr>
          <p:nvPr>
            <p:ph type="sldNum" sz="quarter" idx="12"/>
          </p:nvPr>
        </p:nvSpPr>
        <p:spPr>
          <a:xfrm>
            <a:off x="7352802" y="6249011"/>
            <a:ext cx="2133600" cy="365125"/>
          </a:xfrm>
        </p:spPr>
        <p:txBody>
          <a:bodyPr/>
          <a:lstStyle/>
          <a:p>
            <a:fld id="{E7A7F182-8872-47FD-9623-51C2DAAAA79F}" type="slidenum">
              <a:rPr lang="en-US" smtClean="0"/>
              <a:t>98</a:t>
            </a:fld>
            <a:endParaRPr lang="en-US"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3650" y="1373331"/>
            <a:ext cx="7445450" cy="9197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9812" y="2717505"/>
            <a:ext cx="6302829" cy="378822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8" name="Right Arrow 7"/>
          <p:cNvSpPr/>
          <p:nvPr/>
        </p:nvSpPr>
        <p:spPr>
          <a:xfrm>
            <a:off x="2688708" y="3645292"/>
            <a:ext cx="546463" cy="166225"/>
          </a:xfrm>
          <a:prstGeom prst="rightArrow">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ight Arrow 8"/>
          <p:cNvSpPr/>
          <p:nvPr/>
        </p:nvSpPr>
        <p:spPr>
          <a:xfrm>
            <a:off x="1070874" y="1645313"/>
            <a:ext cx="489204" cy="174279"/>
          </a:xfrm>
          <a:prstGeom prst="rightArrow">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ight Arrow 9"/>
          <p:cNvSpPr/>
          <p:nvPr/>
        </p:nvSpPr>
        <p:spPr>
          <a:xfrm>
            <a:off x="1070874" y="1849741"/>
            <a:ext cx="489204" cy="174279"/>
          </a:xfrm>
          <a:prstGeom prst="rightArrow">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ight Arrow 10"/>
          <p:cNvSpPr/>
          <p:nvPr/>
        </p:nvSpPr>
        <p:spPr>
          <a:xfrm>
            <a:off x="2688709" y="4191047"/>
            <a:ext cx="546463" cy="166225"/>
          </a:xfrm>
          <a:prstGeom prst="rightArrow">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i="1" dirty="0"/>
          </a:p>
        </p:txBody>
      </p:sp>
      <p:sp>
        <p:nvSpPr>
          <p:cNvPr id="12" name="Rectangle 11"/>
          <p:cNvSpPr/>
          <p:nvPr/>
        </p:nvSpPr>
        <p:spPr>
          <a:xfrm>
            <a:off x="1199653" y="5809045"/>
            <a:ext cx="1657349" cy="329295"/>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Sample Sleep Log  &amp; Actigraphy</a:t>
            </a:r>
          </a:p>
        </p:txBody>
      </p:sp>
      <p:sp>
        <p:nvSpPr>
          <p:cNvPr id="13" name="Rectangle 12"/>
          <p:cNvSpPr/>
          <p:nvPr/>
        </p:nvSpPr>
        <p:spPr>
          <a:xfrm>
            <a:off x="918452" y="3645292"/>
            <a:ext cx="1518360" cy="1079108"/>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Sleep Psychology Consult</a:t>
            </a:r>
          </a:p>
        </p:txBody>
      </p:sp>
      <p:sp>
        <p:nvSpPr>
          <p:cNvPr id="14" name="Slide Number Placeholder 6"/>
          <p:cNvSpPr txBox="1">
            <a:spLocks/>
          </p:cNvSpPr>
          <p:nvPr/>
        </p:nvSpPr>
        <p:spPr>
          <a:xfrm>
            <a:off x="0" y="6584951"/>
            <a:ext cx="990601" cy="273049"/>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E5137D0E-4A4F-4307-8994-C1891D747D59}" type="slidenum">
              <a:rPr lang="en-US" smtClean="0"/>
              <a:pPr algn="l"/>
              <a:t>98</a:t>
            </a:fld>
            <a:endParaRPr lang="en-US" dirty="0"/>
          </a:p>
        </p:txBody>
      </p:sp>
    </p:spTree>
    <p:extLst>
      <p:ext uri="{BB962C8B-B14F-4D97-AF65-F5344CB8AC3E}">
        <p14:creationId xmlns:p14="http://schemas.microsoft.com/office/powerpoint/2010/main" val="1216456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B3A2-3BB8-408A-82E0-91B7CFE40078}"/>
              </a:ext>
            </a:extLst>
          </p:cNvPr>
          <p:cNvSpPr>
            <a:spLocks noGrp="1"/>
          </p:cNvSpPr>
          <p:nvPr>
            <p:ph type="title"/>
          </p:nvPr>
        </p:nvSpPr>
        <p:spPr/>
        <p:txBody>
          <a:bodyPr anchor="ctr"/>
          <a:lstStyle/>
          <a:p>
            <a:r>
              <a:rPr lang="en-US" dirty="0"/>
              <a:t>Assessment: Circadian Rhythm Disorder</a:t>
            </a:r>
          </a:p>
        </p:txBody>
      </p:sp>
      <p:pic>
        <p:nvPicPr>
          <p:cNvPr id="3" name="Picture 2" descr="Logo, company name&#10;&#10;Description automatically generated">
            <a:extLst>
              <a:ext uri="{FF2B5EF4-FFF2-40B4-BE49-F238E27FC236}">
                <a16:creationId xmlns:a16="http://schemas.microsoft.com/office/drawing/2014/main" id="{6894F207-6D67-452E-A10C-1DFE8A521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6812" y="5105400"/>
            <a:ext cx="1528665" cy="1528665"/>
          </a:xfrm>
          <a:prstGeom prst="rect">
            <a:avLst/>
          </a:prstGeom>
        </p:spPr>
      </p:pic>
      <p:sp>
        <p:nvSpPr>
          <p:cNvPr id="4" name="Rectangle 3"/>
          <p:cNvSpPr txBox="1">
            <a:spLocks noChangeArrowheads="1"/>
          </p:cNvSpPr>
          <p:nvPr/>
        </p:nvSpPr>
        <p:spPr>
          <a:xfrm>
            <a:off x="1674812" y="1905000"/>
            <a:ext cx="8229600" cy="4302125"/>
          </a:xfrm>
          <a:prstGeom prst="rect">
            <a:avLst/>
          </a:prstGeom>
        </p:spPr>
        <p:txBody>
          <a:bodyPr/>
          <a:lstStyle>
            <a:lvl1pPr marL="223838" indent="-223838" algn="l" defTabSz="914400" rtl="0" eaLnBrk="1" latinLnBrk="0" hangingPunct="1">
              <a:lnSpc>
                <a:spcPct val="90000"/>
              </a:lnSpc>
              <a:spcBef>
                <a:spcPts val="1800"/>
              </a:spcBef>
              <a:buClr>
                <a:schemeClr val="accent2"/>
              </a:buClr>
              <a:buFont typeface="Arial" pitchFamily="34" charset="0"/>
              <a:buChar char="•"/>
              <a:defRPr sz="2000" kern="1200">
                <a:solidFill>
                  <a:schemeClr val="tx1"/>
                </a:solidFill>
                <a:latin typeface="+mn-lt"/>
                <a:ea typeface="+mn-ea"/>
                <a:cs typeface="+mn-cs"/>
              </a:defRPr>
            </a:lvl1pPr>
            <a:lvl2pPr marL="502920" indent="-223838" algn="l" defTabSz="914400" rtl="0" eaLnBrk="1" latinLnBrk="0" hangingPunct="1">
              <a:lnSpc>
                <a:spcPct val="90000"/>
              </a:lnSpc>
              <a:spcBef>
                <a:spcPts val="800"/>
              </a:spcBef>
              <a:buClr>
                <a:schemeClr val="accent2"/>
              </a:buClr>
              <a:buFont typeface="Arial" pitchFamily="34" charset="0"/>
              <a:buChar char="–"/>
              <a:defRPr sz="1800" kern="1200">
                <a:solidFill>
                  <a:schemeClr val="tx1"/>
                </a:solidFill>
                <a:latin typeface="+mn-lt"/>
                <a:ea typeface="+mn-ea"/>
                <a:cs typeface="+mn-cs"/>
              </a:defRPr>
            </a:lvl2pPr>
            <a:lvl3pPr marL="741363" indent="-17145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3pPr>
            <a:lvl4pPr marL="9667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4pPr>
            <a:lvl5pPr marL="1208088" indent="-173038" algn="l" defTabSz="914400" rtl="0" eaLnBrk="1" latinLnBrk="0" hangingPunct="1">
              <a:lnSpc>
                <a:spcPct val="90000"/>
              </a:lnSpc>
              <a:spcBef>
                <a:spcPts val="600"/>
              </a:spcBef>
              <a:buClr>
                <a:schemeClr val="accent2"/>
              </a:buClr>
              <a:buFont typeface="Arial" pitchFamily="34" charset="0"/>
              <a:buChar char="•"/>
              <a:defRPr sz="1400" kern="1200">
                <a:solidFill>
                  <a:schemeClr val="tx1"/>
                </a:solidFill>
                <a:latin typeface="+mn-lt"/>
                <a:ea typeface="+mn-ea"/>
                <a:cs typeface="+mn-cs"/>
              </a:defRPr>
            </a:lvl5pPr>
            <a:lvl6pPr marL="1444752"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6pPr>
            <a:lvl7pPr marL="1682496"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7pPr>
            <a:lvl8pPr marL="1920240"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8pPr>
            <a:lvl9pPr marL="2157984"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9pPr>
          </a:lstStyle>
          <a:p>
            <a:r>
              <a:rPr lang="en-US" altLang="en-US" sz="2800" dirty="0"/>
              <a:t>Are you a night owl or a lark?  </a:t>
            </a:r>
          </a:p>
          <a:p>
            <a:r>
              <a:rPr lang="en-US" altLang="en-US" sz="2800" dirty="0"/>
              <a:t>What time do you typically fall asleep easily at night?</a:t>
            </a:r>
          </a:p>
          <a:p>
            <a:r>
              <a:rPr lang="en-US" altLang="en-US" sz="2800" dirty="0"/>
              <a:t>How hard is it to get out of bed in the morning?</a:t>
            </a:r>
          </a:p>
          <a:p>
            <a:r>
              <a:rPr lang="en-US" altLang="en-US" sz="2800" dirty="0"/>
              <a:t>Do you sleep in on weekends?</a:t>
            </a:r>
          </a:p>
          <a:p>
            <a:r>
              <a:rPr lang="en-US" altLang="en-US" sz="2800" dirty="0"/>
              <a:t>Do you have a history of working night shift?</a:t>
            </a:r>
          </a:p>
        </p:txBody>
      </p:sp>
      <p:sp>
        <p:nvSpPr>
          <p:cNvPr id="7" name="Slide Number Placeholder 6"/>
          <p:cNvSpPr>
            <a:spLocks noGrp="1"/>
          </p:cNvSpPr>
          <p:nvPr>
            <p:ph type="sldNum" sz="quarter" idx="12"/>
          </p:nvPr>
        </p:nvSpPr>
        <p:spPr>
          <a:xfrm>
            <a:off x="0" y="6584951"/>
            <a:ext cx="990601" cy="273049"/>
          </a:xfrm>
        </p:spPr>
        <p:txBody>
          <a:bodyPr/>
          <a:lstStyle/>
          <a:p>
            <a:pPr algn="l"/>
            <a:fld id="{E5137D0E-4A4F-4307-8994-C1891D747D59}" type="slidenum">
              <a:rPr lang="en-US" smtClean="0"/>
              <a:pPr algn="l"/>
              <a:t>99</a:t>
            </a:fld>
            <a:endParaRPr lang="en-US" dirty="0"/>
          </a:p>
        </p:txBody>
      </p:sp>
    </p:spTree>
    <p:extLst>
      <p:ext uri="{BB962C8B-B14F-4D97-AF65-F5344CB8AC3E}">
        <p14:creationId xmlns:p14="http://schemas.microsoft.com/office/powerpoint/2010/main" val="1000412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Vertical and Horizontal design template">
  <a:themeElements>
    <a:clrScheme name="Violet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dirty="0"/>
        </a:defPPr>
      </a:lstStyle>
      <a:style>
        <a:lnRef idx="1">
          <a:schemeClr val="accent2"/>
        </a:lnRef>
        <a:fillRef idx="2">
          <a:schemeClr val="accent2"/>
        </a:fillRef>
        <a:effectRef idx="1">
          <a:schemeClr val="accent2"/>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txDef>
      <a:spPr>
        <a:noFill/>
        <a:ln>
          <a:solidFill>
            <a:schemeClr val="bg2"/>
          </a:solidFill>
        </a:ln>
      </a:spPr>
      <a:bodyPr wrap="square" rtlCol="0" anchor="ctr" anchorCtr="1">
        <a:spAutoFit/>
      </a:bodyPr>
      <a:lstStyle>
        <a:defPPr>
          <a:defRPr dirty="0" smtClean="0"/>
        </a:defPPr>
      </a:lstStyle>
    </a:txDef>
  </a:objectDefaults>
  <a:extraClrSchemeLst/>
  <a:extLst>
    <a:ext uri="{05A4C25C-085E-4340-85A3-A5531E510DB2}">
      <thm15:themeFamily xmlns:thm15="http://schemas.microsoft.com/office/thememl/2012/main" name="Vertical and horizontal design slides.potx" id="{7E307492-4344-40EC-954C-E30551E95991}" vid="{493C3130-E1FA-416B-8465-D41FAD56C1B7}"/>
    </a:ext>
  </a:extLst>
</a:theme>
</file>

<file path=ppt/theme/theme2.xml><?xml version="1.0" encoding="utf-8"?>
<a:theme xmlns:a="http://schemas.openxmlformats.org/drawingml/2006/main" name="Office Theme">
  <a:themeElements>
    <a:clrScheme name="Violet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Violet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Vertical and horizontal design slides</Template>
  <TotalTime>23913</TotalTime>
  <Words>10307</Words>
  <Application>Microsoft Office PowerPoint</Application>
  <PresentationFormat>Custom</PresentationFormat>
  <Paragraphs>1523</Paragraphs>
  <Slides>234</Slides>
  <Notes>4</Notes>
  <HiddenSlides>0</HiddenSlides>
  <MMClips>1</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2</vt:i4>
      </vt:variant>
      <vt:variant>
        <vt:lpstr>Slide Titles</vt:lpstr>
      </vt:variant>
      <vt:variant>
        <vt:i4>234</vt:i4>
      </vt:variant>
    </vt:vector>
  </HeadingPairs>
  <TitlesOfParts>
    <vt:vector size="248" baseType="lpstr">
      <vt:lpstr>굴림</vt:lpstr>
      <vt:lpstr>Arial</vt:lpstr>
      <vt:lpstr>Calibri</vt:lpstr>
      <vt:lpstr>Century Gothic</vt:lpstr>
      <vt:lpstr>Segoe UI</vt:lpstr>
      <vt:lpstr>Segoe UI Semibold</vt:lpstr>
      <vt:lpstr>Times New Roman</vt:lpstr>
      <vt:lpstr>Times-Bold</vt:lpstr>
      <vt:lpstr>Times-Italic</vt:lpstr>
      <vt:lpstr>Times-Roman</vt:lpstr>
      <vt:lpstr>Wingdings</vt:lpstr>
      <vt:lpstr>Vertical and Horizontal design template</vt:lpstr>
      <vt:lpstr>Slide</vt:lpstr>
      <vt:lpstr>Worksheet</vt:lpstr>
      <vt:lpstr>Cognitive Behavioral Therapy for Insomnia</vt:lpstr>
      <vt:lpstr>House Keeping</vt:lpstr>
      <vt:lpstr>Objectives of Presentation</vt:lpstr>
      <vt:lpstr>I do have an interactive e-book that has everything you need to do CBT for Insomnia, (including educational videos, patient handouts, spreadsheets for calculations, and sleep logs) but beyond mentioning that it is for sale at https://sumushealth.com/i-somnia-e-book I won’t be pitching it.    I also do clinical consultation for those seeking certification at https://sumushealth.com/sleep-services  I also provide telehealth BSM services at www.sumushealth.com   I was on the Executive Council/Board of Directors for the Society of  Behavioral Sleep Medicine for 6.3 years and am currently heading a task force on how to integrate BSM into primary care.  I do paid consulting for Itamar Medical and Inspire Medical. </vt:lpstr>
      <vt:lpstr>Brief History of Insomnia as a Field of Study</vt:lpstr>
      <vt:lpstr>Introduction to Sleep and Insomnia</vt:lpstr>
      <vt:lpstr>PowerPoint Presentation</vt:lpstr>
      <vt:lpstr>Some Possible Functions of Sleep</vt:lpstr>
      <vt:lpstr>What is “normal” sleep?</vt:lpstr>
      <vt:lpstr>Sleep Cycles and Stages</vt:lpstr>
      <vt:lpstr>PowerPoint Presentation</vt:lpstr>
      <vt:lpstr>Total sleep time as we age</vt:lpstr>
      <vt:lpstr>Sleep across the lifespan</vt:lpstr>
      <vt:lpstr>Why Sleep Matters in Behavioral Health</vt:lpstr>
      <vt:lpstr>Why Sleep Matters in Behavioral Health</vt:lpstr>
      <vt:lpstr>Why Sleep Matters in Behavioral Health</vt:lpstr>
      <vt:lpstr>Why Sleep Matters in Behavioral Health</vt:lpstr>
      <vt:lpstr>PowerPoint Presentation</vt:lpstr>
      <vt:lpstr>PowerPoint Presentation</vt:lpstr>
      <vt:lpstr>PowerPoint Presentation</vt:lpstr>
      <vt:lpstr>PowerPoint Presentation</vt:lpstr>
      <vt:lpstr>Residual Symptoms After Depression Is Treated</vt:lpstr>
      <vt:lpstr>Why Sleep Matters in Behavioral Health</vt:lpstr>
      <vt:lpstr>PowerPoint Presentation</vt:lpstr>
      <vt:lpstr>Why Sleep Matters in Behavioral Health</vt:lpstr>
      <vt:lpstr>Why Sleep Matters in Behavioral Health</vt:lpstr>
      <vt:lpstr>Why Sleep Matters in Behavioral Health</vt:lpstr>
      <vt:lpstr>Fill out and score your sample Horne-Ostberg Morningness-Eveningness Inventory</vt:lpstr>
      <vt:lpstr>Why We Need Sleep Therapists</vt:lpstr>
      <vt:lpstr>Why We Need Sleep Therapists</vt:lpstr>
      <vt:lpstr>Why We Need For Sleep Therapists</vt:lpstr>
      <vt:lpstr>Why We Need Sleep Therapists</vt:lpstr>
      <vt:lpstr>What Do Sleep Therapists Treat?</vt:lpstr>
      <vt:lpstr>PowerPoint Presentation</vt:lpstr>
      <vt:lpstr>Questions?</vt:lpstr>
      <vt:lpstr>Basics of Sleep</vt:lpstr>
      <vt:lpstr>Why we feel Sleepy?  Two Processes</vt:lpstr>
      <vt:lpstr>Combined Sleep Processes</vt:lpstr>
      <vt:lpstr>The Two Process Model</vt:lpstr>
      <vt:lpstr>The Two Process Model</vt:lpstr>
      <vt:lpstr>What does a nap do to sleep pressure?</vt:lpstr>
      <vt:lpstr>The “Forbidden Zone!” </vt:lpstr>
      <vt:lpstr>Circadian Clock (SCN)</vt:lpstr>
      <vt:lpstr>PowerPoint Presentation</vt:lpstr>
      <vt:lpstr>What time is it?</vt:lpstr>
      <vt:lpstr>Tying it all together . . .</vt:lpstr>
      <vt:lpstr>How Insomnia Develops Over Time</vt:lpstr>
      <vt:lpstr>Four Factor Model of Insomnia</vt:lpstr>
      <vt:lpstr>Evolution of Insomnia – The 3 Factor Model</vt:lpstr>
      <vt:lpstr>Evolution of Insomnia – The 3 Factor Model</vt:lpstr>
      <vt:lpstr>Evolution of Insomnia – The 3 Factor Model</vt:lpstr>
      <vt:lpstr>Excessive Time  in Bed</vt:lpstr>
      <vt:lpstr>PowerPoint Presentation</vt:lpstr>
      <vt:lpstr>Perpetuation Factor - Excessive Time in Bed</vt:lpstr>
      <vt:lpstr>Sleep Restriction Added</vt:lpstr>
      <vt:lpstr>Gradual Changes are the Key!</vt:lpstr>
      <vt:lpstr>The 4th Factor - Conditioned Arousal</vt:lpstr>
      <vt:lpstr>Evolution of Insomnia</vt:lpstr>
      <vt:lpstr>Conditioned Insomnia</vt:lpstr>
      <vt:lpstr>Pathophysiology of Insomnia</vt:lpstr>
      <vt:lpstr>Reduced ability to nap</vt:lpstr>
      <vt:lpstr>Sleep Effort</vt:lpstr>
      <vt:lpstr>Tying it all together</vt:lpstr>
      <vt:lpstr>Questions?</vt:lpstr>
      <vt:lpstr>10-Minute Break!</vt:lpstr>
      <vt:lpstr>Defining Insomnia</vt:lpstr>
      <vt:lpstr>What is Insomnia? (Pre-DSM-5)</vt:lpstr>
      <vt:lpstr>Classification of insomnia (not DSM—5)</vt:lpstr>
      <vt:lpstr>Classification of insomnia (Not DSM-5)</vt:lpstr>
      <vt:lpstr>Problems with classification</vt:lpstr>
      <vt:lpstr>Diagnosis of Insomnia</vt:lpstr>
      <vt:lpstr>Insomnia Disorder Criteria</vt:lpstr>
      <vt:lpstr>Other Diagnoses</vt:lpstr>
      <vt:lpstr>Impact of Insomnia</vt:lpstr>
      <vt:lpstr>Why Cognitive Behavioral Therapy for Insomnia?</vt:lpstr>
      <vt:lpstr>Why treat insomnia?</vt:lpstr>
      <vt:lpstr>Why  CBT for Insomnia?</vt:lpstr>
      <vt:lpstr>Meta-Analysis of CBT-I Results</vt:lpstr>
      <vt:lpstr>Why Aren’t Behavioral  Techniques Used more frequently?</vt:lpstr>
      <vt:lpstr>CBT-I in the Real World</vt:lpstr>
      <vt:lpstr>CBT-I in the Real World</vt:lpstr>
      <vt:lpstr>CBT-I in the Real World</vt:lpstr>
      <vt:lpstr>Characteristics of Treatment Completers</vt:lpstr>
      <vt:lpstr>Our Outcomes for N=260</vt:lpstr>
      <vt:lpstr>PowerPoint Presentation</vt:lpstr>
      <vt:lpstr>Our Outcomes on Questionnaires</vt:lpstr>
      <vt:lpstr>Initial Office Visit: Assessment of Insomnia</vt:lpstr>
      <vt:lpstr>Initial Office Visit:  Summary of Tasks</vt:lpstr>
      <vt:lpstr>Initial Office Visit: Summary of Tasks</vt:lpstr>
      <vt:lpstr>Initial Assessment</vt:lpstr>
      <vt:lpstr>Do The symptoms meet criteria for insomnia?</vt:lpstr>
      <vt:lpstr>Do The symptoms meet criteria for insomnia?</vt:lpstr>
      <vt:lpstr>Do The symptoms meet criteria for insomnia?</vt:lpstr>
      <vt:lpstr>Do The symptoms meet criteria for insomnia?</vt:lpstr>
      <vt:lpstr>Questions?</vt:lpstr>
      <vt:lpstr>PowerPoint Presentation</vt:lpstr>
      <vt:lpstr>Could a coexisting sleep disorder account for the insomnia?</vt:lpstr>
      <vt:lpstr>PowerPoint Presentation</vt:lpstr>
      <vt:lpstr>Assessment: Circadian Rhythm Disorder</vt:lpstr>
      <vt:lpstr>OSA – Obstructive Sleep Apnea</vt:lpstr>
      <vt:lpstr>What is OSA?</vt:lpstr>
      <vt:lpstr>       Epworth Sleepiness Scale</vt:lpstr>
      <vt:lpstr>The STOPBANG Screen for OSA</vt:lpstr>
      <vt:lpstr>The myth of the sleep study vs…</vt:lpstr>
      <vt:lpstr>...the reality.</vt:lpstr>
      <vt:lpstr>RLS/PLMD – Restless Leg Syndrome &amp; Periodic Limb Movement Disorder</vt:lpstr>
      <vt:lpstr>Narcolepsy, Nightmares, and Parasomnias</vt:lpstr>
      <vt:lpstr>Medical Conditions</vt:lpstr>
      <vt:lpstr>Medical Conditions Do Not Preclude CBT-I but there are Contraindicators</vt:lpstr>
      <vt:lpstr>Mental Health  Conditions</vt:lpstr>
      <vt:lpstr>Assessment of Insomnia: Co-existing mental health issues</vt:lpstr>
      <vt:lpstr>Suitability Indicators and Contraindications in Mental Health Disorders</vt:lpstr>
      <vt:lpstr>Medications Affecting Sleep</vt:lpstr>
      <vt:lpstr>History of sleep medication use</vt:lpstr>
      <vt:lpstr>Prescription Medication and Substance  Use</vt:lpstr>
      <vt:lpstr>Assessment of Insomnia: Situational stressors</vt:lpstr>
      <vt:lpstr>Assessment of Insomnia: Sleep hygiene and environment</vt:lpstr>
      <vt:lpstr>Once You Have an Insomnia Diagnosis . . .</vt:lpstr>
      <vt:lpstr>Initial Office Visit: Summary of Tasks</vt:lpstr>
      <vt:lpstr>Questions?</vt:lpstr>
      <vt:lpstr>Components of CBT-I</vt:lpstr>
      <vt:lpstr>Components of CBT-I </vt:lpstr>
      <vt:lpstr>Stimulus Control Therapy Bootzin, 1972</vt:lpstr>
      <vt:lpstr>Stimulus Control Therapy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Sleep Restriction Therapy Spielman, et al, 1987</vt:lpstr>
      <vt:lpstr>Sleep Restriction Therapy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Sleep Restriction Therapy</vt:lpstr>
      <vt:lpstr>PowerPoint Presentation</vt:lpstr>
      <vt:lpstr>PowerPoint Presentation</vt:lpstr>
      <vt:lpstr>Relaxation Therapy</vt:lpstr>
      <vt:lpstr>Relaxation Therapy</vt:lpstr>
      <vt:lpstr>Paradoxical Intention</vt:lpstr>
      <vt:lpstr>Sleep Hygiene Instruction</vt:lpstr>
      <vt:lpstr>Sleep Hygiene</vt:lpstr>
      <vt:lpstr>Sleep Hygiene (cont.)</vt:lpstr>
      <vt:lpstr>Cognitive therapy</vt:lpstr>
      <vt:lpstr>Maladaptive beliefs about sleep</vt:lpstr>
      <vt:lpstr>Multi-Component CBT for Insomnia</vt:lpstr>
      <vt:lpstr>Individualizing CBT-I </vt:lpstr>
      <vt:lpstr>Individualizing CBT-I</vt:lpstr>
      <vt:lpstr>Other Considerations</vt:lpstr>
      <vt:lpstr>Questions?</vt:lpstr>
      <vt:lpstr>10-Minute Break!</vt:lpstr>
      <vt:lpstr>Sleep Logs</vt:lpstr>
      <vt:lpstr>Sleep Diary</vt:lpstr>
      <vt:lpstr>Sleep Diary</vt:lpstr>
      <vt:lpstr>Common sleep terms</vt:lpstr>
      <vt:lpstr>Common sleep terms</vt:lpstr>
      <vt:lpstr>PowerPoint Presentation</vt:lpstr>
      <vt:lpstr>PowerPoint Presentation</vt:lpstr>
      <vt:lpstr>Fun with Sleep Logs</vt:lpstr>
      <vt:lpstr>AASM Sleep Diary</vt:lpstr>
      <vt:lpstr>Sumus Sleep Log Calculator</vt:lpstr>
      <vt:lpstr>Sleep Apps</vt:lpstr>
      <vt:lpstr>“ My sleep schedule is around 11-7 and I spend about 8 hours in bed”</vt:lpstr>
      <vt:lpstr>Sleep Log:  Enhancing Adherence and Accuracy</vt:lpstr>
      <vt:lpstr>Questions?</vt:lpstr>
      <vt:lpstr>First Follow Up Session</vt:lpstr>
      <vt:lpstr>Tasks of the First Follow-Up Session</vt:lpstr>
      <vt:lpstr>Setting the initial sleep restriction plan</vt:lpstr>
      <vt:lpstr>The Sleep Plan For Week One</vt:lpstr>
      <vt:lpstr>Subsequent Follow Up Sessions</vt:lpstr>
      <vt:lpstr>Adjusting the plan each week after</vt:lpstr>
      <vt:lpstr>What to expect</vt:lpstr>
      <vt:lpstr>Most therapy drop outs occur during the first 3 weeks of treatment, so using good motivational interviewing skills is essential until the patient is starting to feel more rested.  The protocol is always a negotiation with the patient.  I tell them what the protocol says to do and why deviating from it may slow progress.  However, a drop out means all progress stops and the patient is unlikely to attempt again in the future.  I would rather have slower progress than have the patient quit out of frustration.</vt:lpstr>
      <vt:lpstr>I tell patients I’m more like a personal trainer than a therapist.  My job is to motivate and push until the patient is able to reach his/her sleep goals, not be a warm and fuzzy therapist.  My task is to get them through the first few weeks until they see the progress I know is likely coming.  It is a huge act of trust for a patient to let you sleep deprive them with the belief that it will ultimately make things better.</vt:lpstr>
      <vt:lpstr>Therapy Goals</vt:lpstr>
      <vt:lpstr>Weeks 3-10 (if needed)</vt:lpstr>
      <vt:lpstr>PowerPoint Presentation</vt:lpstr>
      <vt:lpstr>Brief Behavioral Therapy for Insomnia (BBT-I)   Combining Sleep Restriction  and Stimulus Control</vt:lpstr>
      <vt:lpstr>Dismantling Studies</vt:lpstr>
      <vt:lpstr>Components of CBT-I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Considerations for Dealing with Adherence in Chronic Pain</vt:lpstr>
      <vt:lpstr>Sleep as an Escape from Pain</vt:lpstr>
      <vt:lpstr>Special Considerations for Chronic Pain Stimulus Control</vt:lpstr>
      <vt:lpstr>Small Groups - Tying it all together!</vt:lpstr>
      <vt:lpstr>Small Groups - Tying it all together!</vt:lpstr>
      <vt:lpstr>PowerPoint Presentation</vt:lpstr>
      <vt:lpstr>Small Groups - Tying it all together!</vt:lpstr>
      <vt:lpstr>Small Groups - Tying it all together!</vt:lpstr>
      <vt:lpstr>Small Groups - Tying it all together!</vt:lpstr>
      <vt:lpstr>Small Groups - Tying it all together!</vt:lpstr>
      <vt:lpstr>Small Groups - Tying it all together!</vt:lpstr>
      <vt:lpstr>Small Groups - Tying it all together!</vt:lpstr>
      <vt:lpstr>Small Groups - Tying it all together!</vt:lpstr>
      <vt:lpstr>Wrapping up Martin’s Case</vt:lpstr>
      <vt:lpstr>PowerPoint Presentation</vt:lpstr>
      <vt:lpstr>Supplemental Materials Included:</vt:lpstr>
      <vt:lpstr>Final Questions and 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Cognitive Behavioral Therapy for Insomnia</dc:title>
  <dc:creator>Richard Blackburn</dc:creator>
  <cp:lastModifiedBy>Richard Blackburn</cp:lastModifiedBy>
  <cp:revision>114</cp:revision>
  <dcterms:created xsi:type="dcterms:W3CDTF">2021-06-14T22:02:42Z</dcterms:created>
  <dcterms:modified xsi:type="dcterms:W3CDTF">2021-11-13T22:33:12Z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y fmtid="{D5CDD505-2E9C-101B-9397-08002B2CF9AE}" pid="3" name="Order">
    <vt:r8>74067800</vt:r8>
  </property>
  <property fmtid="{D5CDD505-2E9C-101B-9397-08002B2CF9AE}" pid="4" name="HiddenCategoryTags">
    <vt:lpwstr/>
  </property>
  <property fmtid="{D5CDD505-2E9C-101B-9397-08002B2CF9AE}" pid="5" name="InternalTags">
    <vt:lpwstr/>
  </property>
  <property fmtid="{D5CDD505-2E9C-101B-9397-08002B2CF9AE}" pid="6" name="FeatureTags">
    <vt:lpwstr/>
  </property>
  <property fmtid="{D5CDD505-2E9C-101B-9397-08002B2CF9AE}" pid="7" name="LocalizationTags">
    <vt:lpwstr/>
  </property>
  <property fmtid="{D5CDD505-2E9C-101B-9397-08002B2CF9AE}" pid="8" name="CategoryTags">
    <vt:lpwstr/>
  </property>
  <property fmtid="{D5CDD505-2E9C-101B-9397-08002B2CF9AE}" pid="9" name="Applications">
    <vt:lpwstr/>
  </property>
  <property fmtid="{D5CDD505-2E9C-101B-9397-08002B2CF9AE}" pid="10" name="CampaignTags">
    <vt:lpwstr/>
  </property>
  <property fmtid="{D5CDD505-2E9C-101B-9397-08002B2CF9AE}" pid="11" name="ScenarioTags">
    <vt:lpwstr/>
  </property>
</Properties>
</file>